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8"/>
  </p:notesMasterIdLst>
  <p:handoutMasterIdLst>
    <p:handoutMasterId r:id="rId49"/>
  </p:handoutMasterIdLst>
  <p:sldIdLst>
    <p:sldId id="256" r:id="rId2"/>
    <p:sldId id="268" r:id="rId3"/>
    <p:sldId id="269" r:id="rId4"/>
    <p:sldId id="272" r:id="rId5"/>
    <p:sldId id="270" r:id="rId6"/>
    <p:sldId id="273" r:id="rId7"/>
    <p:sldId id="274" r:id="rId8"/>
    <p:sldId id="275" r:id="rId9"/>
    <p:sldId id="276" r:id="rId10"/>
    <p:sldId id="277" r:id="rId11"/>
    <p:sldId id="278" r:id="rId12"/>
    <p:sldId id="279" r:id="rId13"/>
    <p:sldId id="280" r:id="rId14"/>
    <p:sldId id="314" r:id="rId15"/>
    <p:sldId id="281" r:id="rId16"/>
    <p:sldId id="282" r:id="rId17"/>
    <p:sldId id="283" r:id="rId18"/>
    <p:sldId id="284" r:id="rId19"/>
    <p:sldId id="285" r:id="rId20"/>
    <p:sldId id="286" r:id="rId21"/>
    <p:sldId id="287" r:id="rId22"/>
    <p:sldId id="288" r:id="rId23"/>
    <p:sldId id="289" r:id="rId24"/>
    <p:sldId id="291" r:id="rId25"/>
    <p:sldId id="292" r:id="rId26"/>
    <p:sldId id="293" r:id="rId27"/>
    <p:sldId id="294" r:id="rId28"/>
    <p:sldId id="295" r:id="rId29"/>
    <p:sldId id="296" r:id="rId30"/>
    <p:sldId id="297" r:id="rId31"/>
    <p:sldId id="298" r:id="rId32"/>
    <p:sldId id="299" r:id="rId33"/>
    <p:sldId id="300" r:id="rId34"/>
    <p:sldId id="301" r:id="rId35"/>
    <p:sldId id="302" r:id="rId36"/>
    <p:sldId id="303" r:id="rId37"/>
    <p:sldId id="304" r:id="rId38"/>
    <p:sldId id="305" r:id="rId39"/>
    <p:sldId id="306" r:id="rId40"/>
    <p:sldId id="308" r:id="rId41"/>
    <p:sldId id="307" r:id="rId42"/>
    <p:sldId id="310" r:id="rId43"/>
    <p:sldId id="309" r:id="rId44"/>
    <p:sldId id="311" r:id="rId45"/>
    <p:sldId id="312" r:id="rId46"/>
    <p:sldId id="313" r:id="rId47"/>
  </p:sldIdLst>
  <p:sldSz cx="9144000" cy="6858000" type="screen4x3"/>
  <p:notesSz cx="6807200" cy="9939338"/>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285" autoAdjust="0"/>
    <p:restoredTop sz="96318" autoAdjust="0"/>
  </p:normalViewPr>
  <p:slideViewPr>
    <p:cSldViewPr>
      <p:cViewPr varScale="1">
        <p:scale>
          <a:sx n="109" d="100"/>
          <a:sy n="109" d="100"/>
        </p:scale>
        <p:origin x="2040"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87" d="100"/>
          <a:sy n="87" d="100"/>
        </p:scale>
        <p:origin x="-3810" y="-78"/>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787" cy="496967"/>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sz="quarter" idx="1"/>
          </p:nvPr>
        </p:nvSpPr>
        <p:spPr>
          <a:xfrm>
            <a:off x="3855838" y="0"/>
            <a:ext cx="2949787" cy="496967"/>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072E2F36-B05C-43D6-A775-8D89ACA5FC12}" type="datetimeFigureOut">
              <a:rPr lang="zh-CN" altLang="en-US"/>
              <a:pPr>
                <a:defRPr/>
              </a:pPr>
              <a:t>2025/6/4</a:t>
            </a:fld>
            <a:endParaRPr lang="zh-CN" altLang="en-US"/>
          </a:p>
        </p:txBody>
      </p:sp>
      <p:sp>
        <p:nvSpPr>
          <p:cNvPr id="4" name="页脚占位符 3"/>
          <p:cNvSpPr>
            <a:spLocks noGrp="1"/>
          </p:cNvSpPr>
          <p:nvPr>
            <p:ph type="ftr" sz="quarter" idx="2"/>
          </p:nvPr>
        </p:nvSpPr>
        <p:spPr>
          <a:xfrm>
            <a:off x="0" y="9440646"/>
            <a:ext cx="2949787" cy="496967"/>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5" name="灯片编号占位符 4"/>
          <p:cNvSpPr>
            <a:spLocks noGrp="1"/>
          </p:cNvSpPr>
          <p:nvPr>
            <p:ph type="sldNum" sz="quarter" idx="3"/>
          </p:nvPr>
        </p:nvSpPr>
        <p:spPr>
          <a:xfrm>
            <a:off x="3855838" y="9440646"/>
            <a:ext cx="2949787" cy="496967"/>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FECAEA6E-527E-444D-A09A-53A8BC0F9285}" type="slidenum">
              <a:rPr lang="zh-CN" altLang="en-US"/>
              <a:pPr>
                <a:defRPr/>
              </a:pPr>
              <a:t>‹#›</a:t>
            </a:fld>
            <a:endParaRPr lang="zh-CN" altLang="en-US"/>
          </a:p>
        </p:txBody>
      </p:sp>
    </p:spTree>
    <p:extLst>
      <p:ext uri="{BB962C8B-B14F-4D97-AF65-F5344CB8AC3E}">
        <p14:creationId xmlns:p14="http://schemas.microsoft.com/office/powerpoint/2010/main" val="3631011507"/>
      </p:ext>
    </p:extLst>
  </p:cSld>
  <p:clrMap bg1="lt1" tx1="dk1" bg2="lt2" tx2="dk2" accent1="accent1" accent2="accent2" accent3="accent3" accent4="accent4" accent5="accent5" accent6="accent6" hlink="hlink" folHlink="folHlink"/>
</p:handoutMaster>
</file>

<file path=ppt/media/image1.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787" cy="496967"/>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55838" y="0"/>
            <a:ext cx="2949787" cy="496967"/>
          </a:xfrm>
          <a:prstGeom prst="rect">
            <a:avLst/>
          </a:prstGeom>
        </p:spPr>
        <p:txBody>
          <a:bodyPr vert="horz" lIns="91440" tIns="45720" rIns="91440" bIns="45720" rtlCol="0"/>
          <a:lstStyle>
            <a:lvl1pPr algn="r" fontAlgn="auto">
              <a:spcBef>
                <a:spcPts val="0"/>
              </a:spcBef>
              <a:spcAft>
                <a:spcPts val="0"/>
              </a:spcAft>
              <a:defRPr sz="1200">
                <a:latin typeface="+mn-lt"/>
                <a:ea typeface="+mn-ea"/>
              </a:defRPr>
            </a:lvl1pPr>
          </a:lstStyle>
          <a:p>
            <a:pPr>
              <a:defRPr/>
            </a:pPr>
            <a:fld id="{6A533B9E-F083-40AD-8C0A-C6D313CF0DF9}" type="datetimeFigureOut">
              <a:rPr lang="zh-CN" altLang="en-US"/>
              <a:pPr>
                <a:defRPr/>
              </a:pPr>
              <a:t>2025/6/4</a:t>
            </a:fld>
            <a:endParaRPr lang="zh-CN" altLang="en-US"/>
          </a:p>
        </p:txBody>
      </p:sp>
      <p:sp>
        <p:nvSpPr>
          <p:cNvPr id="4" name="幻灯片图像占位符 3"/>
          <p:cNvSpPr>
            <a:spLocks noGrp="1" noRot="1" noChangeAspect="1"/>
          </p:cNvSpPr>
          <p:nvPr>
            <p:ph type="sldImg" idx="2"/>
          </p:nvPr>
        </p:nvSpPr>
        <p:spPr>
          <a:xfrm>
            <a:off x="920750" y="746125"/>
            <a:ext cx="4965700" cy="3725863"/>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0720" y="4721186"/>
            <a:ext cx="5445760" cy="4472702"/>
          </a:xfrm>
          <a:prstGeom prst="rect">
            <a:avLst/>
          </a:prstGeom>
        </p:spPr>
        <p:txBody>
          <a:bodyPr vert="horz" lIns="91440" tIns="45720" rIns="91440" bIns="45720" rtlCol="0">
            <a:normAutofit/>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9440646"/>
            <a:ext cx="2949787" cy="496967"/>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55838" y="9440646"/>
            <a:ext cx="2949787" cy="496967"/>
          </a:xfrm>
          <a:prstGeom prst="rect">
            <a:avLst/>
          </a:prstGeom>
        </p:spPr>
        <p:txBody>
          <a:bodyPr vert="horz" lIns="91440" tIns="45720" rIns="91440" bIns="45720" rtlCol="0" anchor="b"/>
          <a:lstStyle>
            <a:lvl1pPr algn="r" fontAlgn="auto">
              <a:spcBef>
                <a:spcPts val="0"/>
              </a:spcBef>
              <a:spcAft>
                <a:spcPts val="0"/>
              </a:spcAft>
              <a:defRPr sz="1200">
                <a:latin typeface="+mn-lt"/>
                <a:ea typeface="+mn-ea"/>
              </a:defRPr>
            </a:lvl1pPr>
          </a:lstStyle>
          <a:p>
            <a:pPr>
              <a:defRPr/>
            </a:pPr>
            <a:fld id="{51FA25E6-B19D-4B8C-B1AA-28847F8B0476}" type="slidenum">
              <a:rPr lang="zh-CN" altLang="en-US"/>
              <a:pPr>
                <a:defRPr/>
              </a:pPr>
              <a:t>‹#›</a:t>
            </a:fld>
            <a:endParaRPr lang="zh-CN" altLang="en-US"/>
          </a:p>
        </p:txBody>
      </p:sp>
    </p:spTree>
    <p:extLst>
      <p:ext uri="{BB962C8B-B14F-4D97-AF65-F5344CB8AC3E}">
        <p14:creationId xmlns:p14="http://schemas.microsoft.com/office/powerpoint/2010/main" val="332429146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线程为两级层次结构，每层</a:t>
            </a:r>
            <a:r>
              <a:rPr lang="en-US" altLang="zh-CN" dirty="0"/>
              <a:t>3</a:t>
            </a:r>
            <a:r>
              <a:rPr lang="zh-CN" altLang="en-US" dirty="0"/>
              <a:t>维</a:t>
            </a:r>
          </a:p>
        </p:txBody>
      </p:sp>
      <p:sp>
        <p:nvSpPr>
          <p:cNvPr id="4" name="灯片编号占位符 3"/>
          <p:cNvSpPr>
            <a:spLocks noGrp="1"/>
          </p:cNvSpPr>
          <p:nvPr>
            <p:ph type="sldNum" sz="quarter" idx="5"/>
          </p:nvPr>
        </p:nvSpPr>
        <p:spPr/>
        <p:txBody>
          <a:bodyPr/>
          <a:lstStyle/>
          <a:p>
            <a:pPr>
              <a:defRPr/>
            </a:pPr>
            <a:fld id="{51FA25E6-B19D-4B8C-B1AA-28847F8B0476}" type="slidenum">
              <a:rPr lang="zh-CN" altLang="en-US" smtClean="0"/>
              <a:pPr>
                <a:defRPr/>
              </a:pPr>
              <a:t>10</a:t>
            </a:fld>
            <a:endParaRPr lang="zh-CN" altLang="en-US"/>
          </a:p>
        </p:txBody>
      </p:sp>
    </p:spTree>
    <p:extLst>
      <p:ext uri="{BB962C8B-B14F-4D97-AF65-F5344CB8AC3E}">
        <p14:creationId xmlns:p14="http://schemas.microsoft.com/office/powerpoint/2010/main" val="37654770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1FA25E6-B19D-4B8C-B1AA-28847F8B0476}" type="slidenum">
              <a:rPr lang="zh-CN" altLang="en-US" smtClean="0"/>
              <a:pPr>
                <a:defRPr/>
              </a:pPr>
              <a:t>12</a:t>
            </a:fld>
            <a:endParaRPr lang="zh-CN" altLang="en-US"/>
          </a:p>
        </p:txBody>
      </p:sp>
    </p:spTree>
    <p:extLst>
      <p:ext uri="{BB962C8B-B14F-4D97-AF65-F5344CB8AC3E}">
        <p14:creationId xmlns:p14="http://schemas.microsoft.com/office/powerpoint/2010/main" val="3840770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为什么</a:t>
            </a:r>
            <a:r>
              <a:rPr lang="en-US" altLang="zh-CN" sz="800" dirty="0">
                <a:solidFill>
                  <a:srgbClr val="A31515"/>
                </a:solidFill>
                <a:highlight>
                  <a:srgbClr val="FFFFFF"/>
                </a:highlight>
                <a:latin typeface="+mn-lt"/>
                <a:ea typeface="新宋体" panose="02010609030101010101" pitchFamily="49" charset="-122"/>
              </a:rPr>
              <a:t>CPU</a:t>
            </a:r>
            <a:r>
              <a:rPr lang="zh-CN" altLang="en-US" sz="800" dirty="0">
                <a:solidFill>
                  <a:srgbClr val="A31515"/>
                </a:solidFill>
                <a:highlight>
                  <a:srgbClr val="FFFFFF"/>
                </a:highlight>
                <a:latin typeface="+mn-lt"/>
                <a:ea typeface="新宋体" panose="02010609030101010101" pitchFamily="49" charset="-122"/>
              </a:rPr>
              <a:t>执行时间变短？</a:t>
            </a:r>
            <a:r>
              <a:rPr lang="en-US" altLang="zh-CN" sz="800" dirty="0">
                <a:solidFill>
                  <a:srgbClr val="A31515"/>
                </a:solidFill>
                <a:highlight>
                  <a:srgbClr val="FFFFFF"/>
                </a:highlight>
                <a:latin typeface="+mn-lt"/>
                <a:ea typeface="新宋体" panose="02010609030101010101" pitchFamily="49" charset="-122"/>
              </a:rPr>
              <a:t>x</a:t>
            </a:r>
            <a:r>
              <a:rPr lang="zh-CN" altLang="en-US" sz="800" dirty="0">
                <a:solidFill>
                  <a:srgbClr val="A31515"/>
                </a:solidFill>
                <a:highlight>
                  <a:srgbClr val="FFFFFF"/>
                </a:highlight>
                <a:latin typeface="+mn-lt"/>
                <a:ea typeface="新宋体" panose="02010609030101010101" pitchFamily="49" charset="-122"/>
              </a:rPr>
              <a:t>和</a:t>
            </a:r>
            <a:r>
              <a:rPr lang="en-US" altLang="zh-CN" sz="800" dirty="0">
                <a:solidFill>
                  <a:srgbClr val="A31515"/>
                </a:solidFill>
                <a:highlight>
                  <a:srgbClr val="FFFFFF"/>
                </a:highlight>
                <a:latin typeface="+mn-lt"/>
                <a:ea typeface="新宋体" panose="02010609030101010101" pitchFamily="49" charset="-122"/>
              </a:rPr>
              <a:t>y</a:t>
            </a:r>
            <a:r>
              <a:rPr lang="zh-CN" altLang="en-US" sz="800" dirty="0">
                <a:solidFill>
                  <a:srgbClr val="A31515"/>
                </a:solidFill>
                <a:highlight>
                  <a:srgbClr val="FFFFFF"/>
                </a:highlight>
                <a:latin typeface="+mn-lt"/>
                <a:ea typeface="新宋体" panose="02010609030101010101" pitchFamily="49" charset="-122"/>
              </a:rPr>
              <a:t>不需要从设备复制到主机。</a:t>
            </a:r>
            <a:endParaRPr lang="zh-CN" altLang="en-US" dirty="0"/>
          </a:p>
        </p:txBody>
      </p:sp>
      <p:sp>
        <p:nvSpPr>
          <p:cNvPr id="4" name="灯片编号占位符 3"/>
          <p:cNvSpPr>
            <a:spLocks noGrp="1"/>
          </p:cNvSpPr>
          <p:nvPr>
            <p:ph type="sldNum" sz="quarter" idx="5"/>
          </p:nvPr>
        </p:nvSpPr>
        <p:spPr/>
        <p:txBody>
          <a:bodyPr/>
          <a:lstStyle/>
          <a:p>
            <a:pPr>
              <a:defRPr/>
            </a:pPr>
            <a:fld id="{51FA25E6-B19D-4B8C-B1AA-28847F8B0476}" type="slidenum">
              <a:rPr lang="zh-CN" altLang="en-US" smtClean="0"/>
              <a:pPr>
                <a:defRPr/>
              </a:pPr>
              <a:t>13</a:t>
            </a:fld>
            <a:endParaRPr lang="zh-CN" altLang="en-US"/>
          </a:p>
        </p:txBody>
      </p:sp>
    </p:spTree>
    <p:extLst>
      <p:ext uri="{BB962C8B-B14F-4D97-AF65-F5344CB8AC3E}">
        <p14:creationId xmlns:p14="http://schemas.microsoft.com/office/powerpoint/2010/main" val="2930672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1FA25E6-B19D-4B8C-B1AA-28847F8B0476}" type="slidenum">
              <a:rPr lang="zh-CN" altLang="en-US" smtClean="0"/>
              <a:pPr>
                <a:defRPr/>
              </a:pPr>
              <a:t>15</a:t>
            </a:fld>
            <a:endParaRPr lang="zh-CN" altLang="en-US"/>
          </a:p>
        </p:txBody>
      </p:sp>
    </p:spTree>
    <p:extLst>
      <p:ext uri="{BB962C8B-B14F-4D97-AF65-F5344CB8AC3E}">
        <p14:creationId xmlns:p14="http://schemas.microsoft.com/office/powerpoint/2010/main" val="17877664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1FA25E6-B19D-4B8C-B1AA-28847F8B0476}" type="slidenum">
              <a:rPr lang="zh-CN" altLang="en-US" smtClean="0"/>
              <a:pPr>
                <a:defRPr/>
              </a:pPr>
              <a:t>16</a:t>
            </a:fld>
            <a:endParaRPr lang="zh-CN" altLang="en-US"/>
          </a:p>
        </p:txBody>
      </p:sp>
    </p:spTree>
    <p:extLst>
      <p:ext uri="{BB962C8B-B14F-4D97-AF65-F5344CB8AC3E}">
        <p14:creationId xmlns:p14="http://schemas.microsoft.com/office/powerpoint/2010/main" val="30183856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1FA25E6-B19D-4B8C-B1AA-28847F8B0476}" type="slidenum">
              <a:rPr lang="zh-CN" altLang="en-US" smtClean="0"/>
              <a:pPr>
                <a:defRPr/>
              </a:pPr>
              <a:t>18</a:t>
            </a:fld>
            <a:endParaRPr lang="zh-CN" altLang="en-US"/>
          </a:p>
        </p:txBody>
      </p:sp>
    </p:spTree>
    <p:extLst>
      <p:ext uri="{BB962C8B-B14F-4D97-AF65-F5344CB8AC3E}">
        <p14:creationId xmlns:p14="http://schemas.microsoft.com/office/powerpoint/2010/main" val="3645136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51FA25E6-B19D-4B8C-B1AA-28847F8B0476}" type="slidenum">
              <a:rPr lang="zh-CN" altLang="en-US" smtClean="0"/>
              <a:pPr>
                <a:defRPr/>
              </a:pPr>
              <a:t>19</a:t>
            </a:fld>
            <a:endParaRPr lang="zh-CN" altLang="en-US"/>
          </a:p>
        </p:txBody>
      </p:sp>
    </p:spTree>
    <p:extLst>
      <p:ext uri="{BB962C8B-B14F-4D97-AF65-F5344CB8AC3E}">
        <p14:creationId xmlns:p14="http://schemas.microsoft.com/office/powerpoint/2010/main" val="36988360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800" dirty="0" err="1">
                <a:solidFill>
                  <a:srgbClr val="000000"/>
                </a:solidFill>
                <a:highlight>
                  <a:srgbClr val="FFFFFF"/>
                </a:highlight>
                <a:latin typeface="+mn-lt"/>
                <a:ea typeface="新宋体" panose="02010609030101010101" pitchFamily="49" charset="-122"/>
              </a:rPr>
              <a:t>th_per_blk</a:t>
            </a:r>
            <a:r>
              <a:rPr lang="en-US" altLang="zh-CN" sz="800" dirty="0">
                <a:solidFill>
                  <a:srgbClr val="000000"/>
                </a:solidFill>
                <a:highlight>
                  <a:srgbClr val="FFFFFF"/>
                </a:highlight>
                <a:latin typeface="+mn-lt"/>
                <a:ea typeface="新宋体" panose="02010609030101010101" pitchFamily="49" charset="-122"/>
              </a:rPr>
              <a:t> = 1, 2, 4, 8, 16, 32, 64</a:t>
            </a:r>
            <a:endParaRPr lang="zh-CN" altLang="en-US" dirty="0"/>
          </a:p>
        </p:txBody>
      </p:sp>
      <p:sp>
        <p:nvSpPr>
          <p:cNvPr id="4" name="灯片编号占位符 3"/>
          <p:cNvSpPr>
            <a:spLocks noGrp="1"/>
          </p:cNvSpPr>
          <p:nvPr>
            <p:ph type="sldNum" sz="quarter" idx="5"/>
          </p:nvPr>
        </p:nvSpPr>
        <p:spPr/>
        <p:txBody>
          <a:bodyPr/>
          <a:lstStyle/>
          <a:p>
            <a:pPr>
              <a:defRPr/>
            </a:pPr>
            <a:fld id="{51FA25E6-B19D-4B8C-B1AA-28847F8B0476}" type="slidenum">
              <a:rPr lang="zh-CN" altLang="en-US" smtClean="0"/>
              <a:pPr>
                <a:defRPr/>
              </a:pPr>
              <a:t>20</a:t>
            </a:fld>
            <a:endParaRPr lang="zh-CN" altLang="en-US"/>
          </a:p>
        </p:txBody>
      </p:sp>
    </p:spTree>
    <p:extLst>
      <p:ext uri="{BB962C8B-B14F-4D97-AF65-F5344CB8AC3E}">
        <p14:creationId xmlns:p14="http://schemas.microsoft.com/office/powerpoint/2010/main" val="9081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矩形 3"/>
          <p:cNvSpPr/>
          <p:nvPr/>
        </p:nvSpPr>
        <p:spPr>
          <a:xfrm>
            <a:off x="904875" y="3648075"/>
            <a:ext cx="7315200" cy="1279525"/>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 name="矩形 4"/>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矩形 5"/>
          <p:cNvSpPr/>
          <p:nvPr/>
        </p:nvSpPr>
        <p:spPr>
          <a:xfrm>
            <a:off x="904875" y="3648075"/>
            <a:ext cx="228600" cy="1279525"/>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矩形 6"/>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8" name="标题 7"/>
          <p:cNvSpPr>
            <a:spLocks noGrp="1"/>
          </p:cNvSpPr>
          <p:nvPr>
            <p:ph type="ctrTitle"/>
          </p:nvPr>
        </p:nvSpPr>
        <p:spPr>
          <a:xfrm>
            <a:off x="1219200" y="3886200"/>
            <a:ext cx="6858000" cy="990600"/>
          </a:xfrm>
        </p:spPr>
        <p:txBody>
          <a:bodyPr anchor="t"/>
          <a:lstStyle>
            <a:lvl1pPr algn="r">
              <a:defRPr sz="3200">
                <a:solidFill>
                  <a:schemeClr val="tx1"/>
                </a:solidFill>
              </a:defRPr>
            </a:lvl1pPr>
          </a:lstStyle>
          <a:p>
            <a:r>
              <a:rPr lang="zh-CN" altLang="en-US" dirty="0"/>
              <a:t>单击此处编辑母版标题样式</a:t>
            </a:r>
            <a:endParaRPr lang="en-US" dirty="0"/>
          </a:p>
        </p:txBody>
      </p:sp>
      <p:sp>
        <p:nvSpPr>
          <p:cNvPr id="9" name="副标题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zh-CN" altLang="en-US" dirty="0"/>
              <a:t>单击此处编辑母版副标题样式</a:t>
            </a:r>
            <a:endParaRPr lang="en-US" dirty="0"/>
          </a:p>
        </p:txBody>
      </p:sp>
      <p:sp>
        <p:nvSpPr>
          <p:cNvPr id="10" name="日期占位符 27"/>
          <p:cNvSpPr>
            <a:spLocks noGrp="1"/>
          </p:cNvSpPr>
          <p:nvPr>
            <p:ph type="dt" sz="half" idx="10"/>
          </p:nvPr>
        </p:nvSpPr>
        <p:spPr>
          <a:xfrm>
            <a:off x="6400800" y="6354763"/>
            <a:ext cx="2286000" cy="366712"/>
          </a:xfrm>
        </p:spPr>
        <p:txBody>
          <a:bodyPr/>
          <a:lstStyle>
            <a:lvl1pPr>
              <a:defRPr sz="1400"/>
            </a:lvl1pPr>
          </a:lstStyle>
          <a:p>
            <a:pPr>
              <a:defRPr/>
            </a:pPr>
            <a:fld id="{6073D01C-7BBC-4F55-8F40-83FF0CF9F4A7}" type="datetime1">
              <a:rPr lang="zh-CN" altLang="en-US"/>
              <a:pPr>
                <a:defRPr/>
              </a:pPr>
              <a:t>2025/6/4</a:t>
            </a:fld>
            <a:endParaRPr lang="zh-CN" altLang="en-US"/>
          </a:p>
        </p:txBody>
      </p:sp>
      <p:sp>
        <p:nvSpPr>
          <p:cNvPr id="11" name="页脚占位符 16"/>
          <p:cNvSpPr>
            <a:spLocks noGrp="1"/>
          </p:cNvSpPr>
          <p:nvPr>
            <p:ph type="ftr" sz="quarter" idx="11"/>
          </p:nvPr>
        </p:nvSpPr>
        <p:spPr>
          <a:xfrm>
            <a:off x="2898775" y="6354763"/>
            <a:ext cx="3475038" cy="366712"/>
          </a:xfrm>
        </p:spPr>
        <p:txBody>
          <a:bodyPr/>
          <a:lstStyle>
            <a:lvl1pPr>
              <a:defRPr/>
            </a:lvl1pPr>
          </a:lstStyle>
          <a:p>
            <a:pPr>
              <a:defRPr/>
            </a:pPr>
            <a:endParaRPr lang="zh-CN" altLang="en-US"/>
          </a:p>
        </p:txBody>
      </p:sp>
      <p:sp>
        <p:nvSpPr>
          <p:cNvPr id="12" name="灯片编号占位符 28"/>
          <p:cNvSpPr>
            <a:spLocks noGrp="1"/>
          </p:cNvSpPr>
          <p:nvPr>
            <p:ph type="sldNum" sz="quarter" idx="12"/>
          </p:nvPr>
        </p:nvSpPr>
        <p:spPr>
          <a:xfrm>
            <a:off x="1216025" y="6354763"/>
            <a:ext cx="1219200" cy="366712"/>
          </a:xfrm>
        </p:spPr>
        <p:txBody>
          <a:bodyPr/>
          <a:lstStyle>
            <a:lvl1pPr>
              <a:defRPr/>
            </a:lvl1pPr>
          </a:lstStyle>
          <a:p>
            <a:pPr>
              <a:defRPr/>
            </a:pPr>
            <a:fld id="{735860E4-BF51-464C-B7B1-2B4EC60F08AD}" type="slidenum">
              <a:rPr lang="zh-CN" altLang="en-US"/>
              <a:pPr>
                <a:defRPr/>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4" name="日期占位符 13"/>
          <p:cNvSpPr>
            <a:spLocks noGrp="1"/>
          </p:cNvSpPr>
          <p:nvPr>
            <p:ph type="dt" sz="half" idx="10"/>
          </p:nvPr>
        </p:nvSpPr>
        <p:spPr/>
        <p:txBody>
          <a:bodyPr/>
          <a:lstStyle>
            <a:lvl1pPr>
              <a:defRPr/>
            </a:lvl1pPr>
          </a:lstStyle>
          <a:p>
            <a:pPr>
              <a:defRPr/>
            </a:pPr>
            <a:fld id="{ED9C0225-605D-4DC6-A98A-1E2EE446AE85}" type="datetime1">
              <a:rPr lang="zh-CN" altLang="en-US"/>
              <a:pPr>
                <a:defRPr/>
              </a:pPr>
              <a:t>2025/6/4</a:t>
            </a:fld>
            <a:endParaRPr lang="zh-CN" altLang="en-US" dirty="0"/>
          </a:p>
        </p:txBody>
      </p:sp>
      <p:sp>
        <p:nvSpPr>
          <p:cNvPr id="5" name="页脚占位符 2"/>
          <p:cNvSpPr>
            <a:spLocks noGrp="1"/>
          </p:cNvSpPr>
          <p:nvPr>
            <p:ph type="ftr" sz="quarter" idx="11"/>
          </p:nvPr>
        </p:nvSpPr>
        <p:spPr/>
        <p:txBody>
          <a:bodyPr/>
          <a:lstStyle>
            <a:lvl1pPr>
              <a:defRPr/>
            </a:lvl1pPr>
          </a:lstStyle>
          <a:p>
            <a:pPr>
              <a:defRPr/>
            </a:pPr>
            <a:endParaRPr lang="zh-CN" altLang="en-US"/>
          </a:p>
        </p:txBody>
      </p:sp>
      <p:sp>
        <p:nvSpPr>
          <p:cNvPr id="6" name="灯片编号占位符 22"/>
          <p:cNvSpPr>
            <a:spLocks noGrp="1"/>
          </p:cNvSpPr>
          <p:nvPr>
            <p:ph type="sldNum" sz="quarter" idx="12"/>
          </p:nvPr>
        </p:nvSpPr>
        <p:spPr/>
        <p:txBody>
          <a:bodyPr/>
          <a:lstStyle>
            <a:lvl1pPr>
              <a:defRPr/>
            </a:lvl1pPr>
          </a:lstStyle>
          <a:p>
            <a:pPr>
              <a:defRPr/>
            </a:pPr>
            <a:fld id="{CE190F94-92D6-46CF-91E2-D8F24BE72D0F}" type="slidenum">
              <a:rPr lang="zh-CN" altLang="en-US"/>
              <a:pPr>
                <a:defRPr/>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4" name="直接连接符 3"/>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a:lstStyle/>
          <a:p>
            <a:pPr fontAlgn="auto">
              <a:spcBef>
                <a:spcPts val="0"/>
              </a:spcBef>
              <a:spcAft>
                <a:spcPts val="0"/>
              </a:spcAft>
              <a:defRPr/>
            </a:pPr>
            <a:endParaRPr lang="en-US">
              <a:latin typeface="+mn-lt"/>
              <a:ea typeface="+mn-ea"/>
            </a:endParaRPr>
          </a:p>
        </p:txBody>
      </p:sp>
      <p:sp>
        <p:nvSpPr>
          <p:cNvPr id="5" name="等腰三角形 4"/>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6" name="直接连接符 5"/>
          <p:cNvSpPr>
            <a:spLocks noChangeShapeType="1"/>
          </p:cNvSpPr>
          <p:nvPr/>
        </p:nvSpPr>
        <p:spPr bwMode="auto">
          <a:xfrm rot="5400000">
            <a:off x="3630612" y="3201988"/>
            <a:ext cx="5851525" cy="0"/>
          </a:xfrm>
          <a:prstGeom prst="line">
            <a:avLst/>
          </a:prstGeom>
          <a:noFill/>
          <a:ln w="9525" cap="flat" cmpd="sng" algn="ctr">
            <a:solidFill>
              <a:schemeClr val="accent2"/>
            </a:solidFill>
            <a:prstDash val="dash"/>
            <a:round/>
            <a:headEnd type="none" w="med" len="med"/>
            <a:tailEnd type="none" w="med" len="med"/>
          </a:ln>
          <a:effectLst/>
        </p:spPr>
        <p:txBody>
          <a:bodyPr/>
          <a:lstStyle/>
          <a:p>
            <a:pPr fontAlgn="auto">
              <a:spcBef>
                <a:spcPts val="0"/>
              </a:spcBef>
              <a:spcAft>
                <a:spcPts val="0"/>
              </a:spcAft>
              <a:defRPr/>
            </a:pPr>
            <a:endParaRPr lang="en-US">
              <a:latin typeface="+mn-lt"/>
              <a:ea typeface="+mn-ea"/>
            </a:endParaRPr>
          </a:p>
        </p:txBody>
      </p:sp>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endParaRPr 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7" name="日期占位符 3"/>
          <p:cNvSpPr>
            <a:spLocks noGrp="1"/>
          </p:cNvSpPr>
          <p:nvPr>
            <p:ph type="dt" sz="half" idx="10"/>
          </p:nvPr>
        </p:nvSpPr>
        <p:spPr/>
        <p:txBody>
          <a:bodyPr/>
          <a:lstStyle>
            <a:lvl1pPr>
              <a:defRPr/>
            </a:lvl1pPr>
          </a:lstStyle>
          <a:p>
            <a:pPr>
              <a:defRPr/>
            </a:pPr>
            <a:fld id="{C91D7B53-929C-45FF-B947-61F823D64252}" type="datetime1">
              <a:rPr lang="zh-CN" altLang="en-US"/>
              <a:pPr>
                <a:defRPr/>
              </a:pPr>
              <a:t>2025/6/4</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00F6598F-0BF5-449A-8EDF-6BEF83E8BEA6}" type="slidenum">
              <a:rPr lang="zh-CN" altLang="en-US"/>
              <a:pPr>
                <a:defRPr/>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en-US"/>
          </a:p>
        </p:txBody>
      </p:sp>
      <p:sp>
        <p:nvSpPr>
          <p:cNvPr id="8" name="内容占位符 7"/>
          <p:cNvSpPr>
            <a:spLocks noGrp="1"/>
          </p:cNvSpPr>
          <p:nvPr>
            <p:ph sz="quarter" idx="1"/>
          </p:nvPr>
        </p:nvSpPr>
        <p:spPr>
          <a:xfrm>
            <a:off x="457200" y="1219200"/>
            <a:ext cx="8229600" cy="493776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日期占位符 13"/>
          <p:cNvSpPr>
            <a:spLocks noGrp="1"/>
          </p:cNvSpPr>
          <p:nvPr>
            <p:ph type="dt" sz="half" idx="10"/>
          </p:nvPr>
        </p:nvSpPr>
        <p:spPr/>
        <p:txBody>
          <a:bodyPr/>
          <a:lstStyle>
            <a:lvl1pPr>
              <a:defRPr/>
            </a:lvl1pPr>
          </a:lstStyle>
          <a:p>
            <a:pPr>
              <a:defRPr/>
            </a:pPr>
            <a:fld id="{FD949071-1427-4118-B7EC-DA91802B7E77}" type="datetime1">
              <a:rPr lang="zh-CN" altLang="en-US"/>
              <a:pPr>
                <a:defRPr/>
              </a:pPr>
              <a:t>2025/6/4</a:t>
            </a:fld>
            <a:endParaRPr lang="zh-CN" altLang="en-US" dirty="0"/>
          </a:p>
        </p:txBody>
      </p:sp>
      <p:sp>
        <p:nvSpPr>
          <p:cNvPr id="5" name="页脚占位符 2"/>
          <p:cNvSpPr>
            <a:spLocks noGrp="1"/>
          </p:cNvSpPr>
          <p:nvPr>
            <p:ph type="ftr" sz="quarter" idx="11"/>
          </p:nvPr>
        </p:nvSpPr>
        <p:spPr/>
        <p:txBody>
          <a:bodyPr/>
          <a:lstStyle>
            <a:lvl1pPr>
              <a:defRPr/>
            </a:lvl1pPr>
          </a:lstStyle>
          <a:p>
            <a:pPr>
              <a:defRPr/>
            </a:pPr>
            <a:endParaRPr lang="zh-CN" altLang="en-US"/>
          </a:p>
        </p:txBody>
      </p:sp>
      <p:sp>
        <p:nvSpPr>
          <p:cNvPr id="6" name="灯片编号占位符 22"/>
          <p:cNvSpPr>
            <a:spLocks noGrp="1"/>
          </p:cNvSpPr>
          <p:nvPr>
            <p:ph type="sldNum" sz="quarter" idx="12"/>
          </p:nvPr>
        </p:nvSpPr>
        <p:spPr/>
        <p:txBody>
          <a:bodyPr/>
          <a:lstStyle>
            <a:lvl1pPr>
              <a:defRPr/>
            </a:lvl1pPr>
          </a:lstStyle>
          <a:p>
            <a:pPr>
              <a:defRPr/>
            </a:pPr>
            <a:fld id="{FEB03361-FB3C-4B11-9CA7-B53FACB5A640}" type="slidenum">
              <a:rPr lang="zh-CN" altLang="en-US"/>
              <a:pPr>
                <a:defRPr/>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4" name="矩形 3"/>
          <p:cNvSpPr/>
          <p:nvPr/>
        </p:nvSpPr>
        <p:spPr>
          <a:xfrm>
            <a:off x="914400" y="2819400"/>
            <a:ext cx="7315200" cy="1279525"/>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5" name="矩形 4"/>
          <p:cNvSpPr/>
          <p:nvPr/>
        </p:nvSpPr>
        <p:spPr>
          <a:xfrm>
            <a:off x="914400" y="2819400"/>
            <a:ext cx="228600" cy="1279525"/>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标题 1"/>
          <p:cNvSpPr>
            <a:spLocks noGrp="1"/>
          </p:cNvSpPr>
          <p:nvPr>
            <p:ph type="title"/>
          </p:nvPr>
        </p:nvSpPr>
        <p:spPr>
          <a:xfrm>
            <a:off x="1219200" y="2971800"/>
            <a:ext cx="6858000" cy="1066800"/>
          </a:xfrm>
        </p:spPr>
        <p:txBody>
          <a:bodyPr anchor="t"/>
          <a:lstStyle>
            <a:lvl1pPr algn="r">
              <a:buNone/>
              <a:defRPr sz="3200" b="0" cap="none" baseline="0"/>
            </a:lvl1pPr>
          </a:lstStyle>
          <a:p>
            <a:r>
              <a:rPr lang="zh-CN" altLang="en-US"/>
              <a:t>单击此处编辑母版标题样式</a:t>
            </a:r>
            <a:endParaRPr lang="en-US"/>
          </a:p>
        </p:txBody>
      </p:sp>
      <p:sp>
        <p:nvSpPr>
          <p:cNvPr id="3" name="文本占位符 2"/>
          <p:cNvSpPr>
            <a:spLocks noGrp="1"/>
          </p:cNvSpPr>
          <p:nvPr>
            <p:ph type="body" idx="1"/>
          </p:nvPr>
        </p:nvSpPr>
        <p:spPr>
          <a:xfrm>
            <a:off x="1295400" y="4267200"/>
            <a:ext cx="6781800" cy="1143000"/>
          </a:xfrm>
        </p:spPr>
        <p:txBody>
          <a:bodyPr/>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zh-CN" altLang="en-US"/>
              <a:t>单击此处编辑母版文本样式</a:t>
            </a:r>
          </a:p>
        </p:txBody>
      </p:sp>
      <p:sp>
        <p:nvSpPr>
          <p:cNvPr id="6" name="日期占位符 3"/>
          <p:cNvSpPr>
            <a:spLocks noGrp="1"/>
          </p:cNvSpPr>
          <p:nvPr>
            <p:ph type="dt" sz="half" idx="10"/>
          </p:nvPr>
        </p:nvSpPr>
        <p:spPr>
          <a:xfrm>
            <a:off x="6400800" y="6354763"/>
            <a:ext cx="2286000" cy="366712"/>
          </a:xfrm>
        </p:spPr>
        <p:txBody>
          <a:bodyPr/>
          <a:lstStyle>
            <a:lvl1pPr>
              <a:defRPr/>
            </a:lvl1pPr>
          </a:lstStyle>
          <a:p>
            <a:pPr>
              <a:defRPr/>
            </a:pPr>
            <a:fld id="{97434B10-1DF8-4D9F-92DF-9BF502B3629C}" type="datetime1">
              <a:rPr lang="zh-CN" altLang="en-US"/>
              <a:pPr>
                <a:defRPr/>
              </a:pPr>
              <a:t>2025/6/4</a:t>
            </a:fld>
            <a:endParaRPr lang="zh-CN" altLang="en-US"/>
          </a:p>
        </p:txBody>
      </p:sp>
      <p:sp>
        <p:nvSpPr>
          <p:cNvPr id="7" name="页脚占位符 4"/>
          <p:cNvSpPr>
            <a:spLocks noGrp="1"/>
          </p:cNvSpPr>
          <p:nvPr>
            <p:ph type="ftr" sz="quarter" idx="11"/>
          </p:nvPr>
        </p:nvSpPr>
        <p:spPr>
          <a:xfrm>
            <a:off x="2898775" y="6354763"/>
            <a:ext cx="3475038" cy="366712"/>
          </a:xfrm>
        </p:spPr>
        <p:txBody>
          <a:bodyPr/>
          <a:lstStyle>
            <a:lvl1pPr>
              <a:defRPr/>
            </a:lvl1pPr>
          </a:lstStyle>
          <a:p>
            <a:pPr>
              <a:defRPr/>
            </a:pPr>
            <a:endParaRPr lang="zh-CN" altLang="en-US"/>
          </a:p>
        </p:txBody>
      </p:sp>
      <p:sp>
        <p:nvSpPr>
          <p:cNvPr id="8" name="灯片编号占位符 5"/>
          <p:cNvSpPr>
            <a:spLocks noGrp="1"/>
          </p:cNvSpPr>
          <p:nvPr>
            <p:ph type="sldNum" sz="quarter" idx="12"/>
          </p:nvPr>
        </p:nvSpPr>
        <p:spPr>
          <a:xfrm>
            <a:off x="1069975" y="6354763"/>
            <a:ext cx="1520825" cy="366712"/>
          </a:xfrm>
        </p:spPr>
        <p:txBody>
          <a:bodyPr/>
          <a:lstStyle>
            <a:lvl1pPr>
              <a:defRPr/>
            </a:lvl1pPr>
          </a:lstStyle>
          <a:p>
            <a:pPr>
              <a:defRPr/>
            </a:pPr>
            <a:fld id="{66D69854-D157-42A2-A866-1C7B9A67B81C}" type="slidenum">
              <a:rPr lang="zh-CN" altLang="en-US"/>
              <a:pPr>
                <a:defRPr/>
              </a:pPr>
              <a:t>‹#›</a:t>
            </a:fld>
            <a:endParaRPr lang="zh-CN" alt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28600"/>
            <a:ext cx="8229600" cy="914400"/>
          </a:xfrm>
        </p:spPr>
        <p:txBody>
          <a:bodyPr/>
          <a:lstStyle/>
          <a:p>
            <a:r>
              <a:rPr lang="zh-CN" altLang="en-US"/>
              <a:t>单击此处编辑母版标题样式</a:t>
            </a:r>
            <a:endParaRPr lang="en-US"/>
          </a:p>
        </p:txBody>
      </p:sp>
      <p:sp>
        <p:nvSpPr>
          <p:cNvPr id="9" name="内容占位符 8"/>
          <p:cNvSpPr>
            <a:spLocks noGrp="1"/>
          </p:cNvSpPr>
          <p:nvPr>
            <p:ph sz="quarter" idx="1"/>
          </p:nvPr>
        </p:nvSpPr>
        <p:spPr>
          <a:xfrm>
            <a:off x="457200" y="1219200"/>
            <a:ext cx="4041648" cy="493776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11" name="内容占位符 10"/>
          <p:cNvSpPr>
            <a:spLocks noGrp="1"/>
          </p:cNvSpPr>
          <p:nvPr>
            <p:ph sz="quarter" idx="2"/>
          </p:nvPr>
        </p:nvSpPr>
        <p:spPr>
          <a:xfrm>
            <a:off x="4632198" y="1216152"/>
            <a:ext cx="4041648" cy="493776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5" name="日期占位符 13"/>
          <p:cNvSpPr>
            <a:spLocks noGrp="1"/>
          </p:cNvSpPr>
          <p:nvPr>
            <p:ph type="dt" sz="half" idx="10"/>
          </p:nvPr>
        </p:nvSpPr>
        <p:spPr/>
        <p:txBody>
          <a:bodyPr/>
          <a:lstStyle>
            <a:lvl1pPr>
              <a:defRPr/>
            </a:lvl1pPr>
          </a:lstStyle>
          <a:p>
            <a:pPr>
              <a:defRPr/>
            </a:pPr>
            <a:fld id="{E00749D5-6485-4496-94D6-638348289512}" type="datetime1">
              <a:rPr lang="zh-CN" altLang="en-US"/>
              <a:pPr>
                <a:defRPr/>
              </a:pPr>
              <a:t>2025/6/4</a:t>
            </a:fld>
            <a:endParaRPr lang="zh-CN" altLang="en-US" dirty="0"/>
          </a:p>
        </p:txBody>
      </p:sp>
      <p:sp>
        <p:nvSpPr>
          <p:cNvPr id="6" name="页脚占位符 2"/>
          <p:cNvSpPr>
            <a:spLocks noGrp="1"/>
          </p:cNvSpPr>
          <p:nvPr>
            <p:ph type="ftr" sz="quarter" idx="11"/>
          </p:nvPr>
        </p:nvSpPr>
        <p:spPr/>
        <p:txBody>
          <a:bodyPr/>
          <a:lstStyle>
            <a:lvl1pPr>
              <a:defRPr/>
            </a:lvl1pPr>
          </a:lstStyle>
          <a:p>
            <a:pPr>
              <a:defRPr/>
            </a:pPr>
            <a:endParaRPr lang="zh-CN" altLang="en-US"/>
          </a:p>
        </p:txBody>
      </p:sp>
      <p:sp>
        <p:nvSpPr>
          <p:cNvPr id="7" name="灯片编号占位符 22"/>
          <p:cNvSpPr>
            <a:spLocks noGrp="1"/>
          </p:cNvSpPr>
          <p:nvPr>
            <p:ph type="sldNum" sz="quarter" idx="12"/>
          </p:nvPr>
        </p:nvSpPr>
        <p:spPr/>
        <p:txBody>
          <a:bodyPr/>
          <a:lstStyle>
            <a:lvl1pPr>
              <a:defRPr/>
            </a:lvl1pPr>
          </a:lstStyle>
          <a:p>
            <a:pPr>
              <a:defRPr/>
            </a:pPr>
            <a:fld id="{A1D70FC3-B512-4147-AEBF-F5B19CF24925}" type="slidenum">
              <a:rPr lang="zh-CN" altLang="en-US"/>
              <a:pPr>
                <a:defRPr/>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28600"/>
            <a:ext cx="8229600" cy="914400"/>
          </a:xfrm>
        </p:spPr>
        <p:txBody>
          <a:bodyPr anchor="ctr"/>
          <a:lstStyle>
            <a:lvl1pPr>
              <a:defRPr/>
            </a:lvl1pPr>
          </a:lstStyle>
          <a:p>
            <a:r>
              <a:rPr lang="zh-CN" altLang="en-US"/>
              <a:t>单击此处编辑母版标题样式</a:t>
            </a:r>
            <a:endParaRPr lang="en-US"/>
          </a:p>
        </p:txBody>
      </p:sp>
      <p:sp>
        <p:nvSpPr>
          <p:cNvPr id="3" name="文本占位符 2"/>
          <p:cNvSpPr>
            <a:spLocks noGrp="1"/>
          </p:cNvSpPr>
          <p:nvPr>
            <p:ph type="body" idx="1"/>
          </p:nvPr>
        </p:nvSpPr>
        <p:spPr>
          <a:xfrm>
            <a:off x="457200" y="1285875"/>
            <a:ext cx="4040188" cy="685800"/>
          </a:xfrm>
          <a:noFill/>
          <a:ln>
            <a:noFill/>
          </a:ln>
        </p:spPr>
        <p:txBody>
          <a:bodyPr anchor="b">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zh-CN" altLang="en-US"/>
              <a:t>单击此处编辑母版文本样式</a:t>
            </a:r>
          </a:p>
        </p:txBody>
      </p:sp>
      <p:sp>
        <p:nvSpPr>
          <p:cNvPr id="4" name="文本占位符 3"/>
          <p:cNvSpPr>
            <a:spLocks noGrp="1"/>
          </p:cNvSpPr>
          <p:nvPr>
            <p:ph type="body" sz="half" idx="3"/>
          </p:nvPr>
        </p:nvSpPr>
        <p:spPr>
          <a:xfrm>
            <a:off x="4648200" y="1295400"/>
            <a:ext cx="4041775" cy="685800"/>
          </a:xfrm>
          <a:noFill/>
          <a:ln>
            <a:noFill/>
          </a:ln>
        </p:spPr>
        <p:txBody>
          <a:bodyPr anchor="b"/>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zh-CN" altLang="en-US"/>
              <a:t>单击此处编辑母版文本样式</a:t>
            </a:r>
          </a:p>
        </p:txBody>
      </p:sp>
      <p:sp>
        <p:nvSpPr>
          <p:cNvPr id="11" name="内容占位符 10"/>
          <p:cNvSpPr>
            <a:spLocks noGrp="1"/>
          </p:cNvSpPr>
          <p:nvPr>
            <p:ph sz="quarter" idx="2"/>
          </p:nvPr>
        </p:nvSpPr>
        <p:spPr>
          <a:xfrm>
            <a:off x="457200" y="2133600"/>
            <a:ext cx="4038600" cy="40386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13" name="内容占位符 12"/>
          <p:cNvSpPr>
            <a:spLocks noGrp="1"/>
          </p:cNvSpPr>
          <p:nvPr>
            <p:ph sz="quarter" idx="4"/>
          </p:nvPr>
        </p:nvSpPr>
        <p:spPr>
          <a:xfrm>
            <a:off x="4648200" y="2133600"/>
            <a:ext cx="4038600" cy="40386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7" name="日期占位符 13"/>
          <p:cNvSpPr>
            <a:spLocks noGrp="1"/>
          </p:cNvSpPr>
          <p:nvPr>
            <p:ph type="dt" sz="half" idx="10"/>
          </p:nvPr>
        </p:nvSpPr>
        <p:spPr/>
        <p:txBody>
          <a:bodyPr/>
          <a:lstStyle>
            <a:lvl1pPr>
              <a:defRPr/>
            </a:lvl1pPr>
          </a:lstStyle>
          <a:p>
            <a:pPr>
              <a:defRPr/>
            </a:pPr>
            <a:fld id="{3238A625-A5CE-4B0A-B260-F8E1A7BF0184}" type="datetime1">
              <a:rPr lang="zh-CN" altLang="en-US"/>
              <a:pPr>
                <a:defRPr/>
              </a:pPr>
              <a:t>2025/6/4</a:t>
            </a:fld>
            <a:endParaRPr lang="zh-CN" altLang="en-US" dirty="0"/>
          </a:p>
        </p:txBody>
      </p:sp>
      <p:sp>
        <p:nvSpPr>
          <p:cNvPr id="8" name="页脚占位符 2"/>
          <p:cNvSpPr>
            <a:spLocks noGrp="1"/>
          </p:cNvSpPr>
          <p:nvPr>
            <p:ph type="ftr" sz="quarter" idx="11"/>
          </p:nvPr>
        </p:nvSpPr>
        <p:spPr/>
        <p:txBody>
          <a:bodyPr/>
          <a:lstStyle>
            <a:lvl1pPr>
              <a:defRPr/>
            </a:lvl1pPr>
          </a:lstStyle>
          <a:p>
            <a:pPr>
              <a:defRPr/>
            </a:pPr>
            <a:endParaRPr lang="zh-CN" altLang="en-US"/>
          </a:p>
        </p:txBody>
      </p:sp>
      <p:sp>
        <p:nvSpPr>
          <p:cNvPr id="9" name="灯片编号占位符 22"/>
          <p:cNvSpPr>
            <a:spLocks noGrp="1"/>
          </p:cNvSpPr>
          <p:nvPr>
            <p:ph type="sldNum" sz="quarter" idx="12"/>
          </p:nvPr>
        </p:nvSpPr>
        <p:spPr/>
        <p:txBody>
          <a:bodyPr/>
          <a:lstStyle>
            <a:lvl1pPr>
              <a:defRPr/>
            </a:lvl1pPr>
          </a:lstStyle>
          <a:p>
            <a:pPr>
              <a:defRPr/>
            </a:pPr>
            <a:fld id="{70E2EA54-8B54-451C-899B-E9EE9685206D}" type="slidenum">
              <a:rPr lang="zh-CN" altLang="en-US"/>
              <a:pPr>
                <a:defRPr/>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等腰三角形 2"/>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标题 1"/>
          <p:cNvSpPr>
            <a:spLocks noGrp="1"/>
          </p:cNvSpPr>
          <p:nvPr>
            <p:ph type="title"/>
          </p:nvPr>
        </p:nvSpPr>
        <p:spPr>
          <a:xfrm>
            <a:off x="457200" y="228600"/>
            <a:ext cx="8229600" cy="914400"/>
          </a:xfrm>
        </p:spPr>
        <p:txBody>
          <a:bodyPr/>
          <a:lstStyle/>
          <a:p>
            <a:r>
              <a:rPr lang="zh-CN" altLang="en-US"/>
              <a:t>单击此处编辑母版标题样式</a:t>
            </a:r>
            <a:endParaRPr lang="en-US"/>
          </a:p>
        </p:txBody>
      </p:sp>
      <p:sp>
        <p:nvSpPr>
          <p:cNvPr id="4" name="日期占位符 2"/>
          <p:cNvSpPr>
            <a:spLocks noGrp="1"/>
          </p:cNvSpPr>
          <p:nvPr>
            <p:ph type="dt" sz="half" idx="10"/>
          </p:nvPr>
        </p:nvSpPr>
        <p:spPr/>
        <p:txBody>
          <a:bodyPr/>
          <a:lstStyle>
            <a:lvl1pPr>
              <a:defRPr/>
            </a:lvl1pPr>
          </a:lstStyle>
          <a:p>
            <a:pPr>
              <a:defRPr/>
            </a:pPr>
            <a:fld id="{BFA03F1E-9BA3-4019-8515-FD27CF6213A5}" type="datetime1">
              <a:rPr lang="zh-CN" altLang="en-US"/>
              <a:pPr>
                <a:defRPr/>
              </a:pPr>
              <a:t>2025/6/4</a:t>
            </a:fld>
            <a:endParaRPr lang="zh-CN" altLang="en-US"/>
          </a:p>
        </p:txBody>
      </p:sp>
      <p:sp>
        <p:nvSpPr>
          <p:cNvPr id="5" name="页脚占位符 3"/>
          <p:cNvSpPr>
            <a:spLocks noGrp="1"/>
          </p:cNvSpPr>
          <p:nvPr>
            <p:ph type="ftr" sz="quarter" idx="11"/>
          </p:nvPr>
        </p:nvSpPr>
        <p:spPr/>
        <p:txBody>
          <a:bodyPr/>
          <a:lstStyle>
            <a:lvl1pPr>
              <a:defRPr/>
            </a:lvl1pPr>
          </a:lstStyle>
          <a:p>
            <a:pPr>
              <a:defRPr/>
            </a:pPr>
            <a:endParaRPr lang="zh-CN" altLang="en-US"/>
          </a:p>
        </p:txBody>
      </p:sp>
      <p:sp>
        <p:nvSpPr>
          <p:cNvPr id="6" name="灯片编号占位符 4"/>
          <p:cNvSpPr>
            <a:spLocks noGrp="1"/>
          </p:cNvSpPr>
          <p:nvPr>
            <p:ph type="sldNum" sz="quarter" idx="12"/>
          </p:nvPr>
        </p:nvSpPr>
        <p:spPr/>
        <p:txBody>
          <a:bodyPr/>
          <a:lstStyle>
            <a:lvl1pPr>
              <a:defRPr/>
            </a:lvl1pPr>
          </a:lstStyle>
          <a:p>
            <a:pPr>
              <a:defRPr/>
            </a:pPr>
            <a:fld id="{413E796C-C9C7-4556-BE62-F848C8F52EB2}" type="slidenum">
              <a:rPr lang="zh-CN" altLang="en-US"/>
              <a:pPr>
                <a:defRPr/>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直接连接符 1"/>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a:lstStyle/>
          <a:p>
            <a:pPr fontAlgn="auto">
              <a:spcBef>
                <a:spcPts val="0"/>
              </a:spcBef>
              <a:spcAft>
                <a:spcPts val="0"/>
              </a:spcAft>
              <a:defRPr/>
            </a:pPr>
            <a:endParaRPr lang="en-US">
              <a:latin typeface="+mn-lt"/>
              <a:ea typeface="+mn-ea"/>
            </a:endParaRPr>
          </a:p>
        </p:txBody>
      </p:sp>
      <p:sp>
        <p:nvSpPr>
          <p:cNvPr id="3" name="等腰三角形 2"/>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4" name="日期占位符 1"/>
          <p:cNvSpPr>
            <a:spLocks noGrp="1"/>
          </p:cNvSpPr>
          <p:nvPr>
            <p:ph type="dt" sz="half" idx="10"/>
          </p:nvPr>
        </p:nvSpPr>
        <p:spPr/>
        <p:txBody>
          <a:bodyPr/>
          <a:lstStyle>
            <a:lvl1pPr>
              <a:defRPr/>
            </a:lvl1pPr>
          </a:lstStyle>
          <a:p>
            <a:pPr>
              <a:defRPr/>
            </a:pPr>
            <a:fld id="{C376EA1B-EFBA-4320-8A7B-19ADF6C20C32}" type="datetime1">
              <a:rPr lang="zh-CN" altLang="en-US"/>
              <a:pPr>
                <a:defRPr/>
              </a:pPr>
              <a:t>2025/6/4</a:t>
            </a:fld>
            <a:endParaRPr lang="zh-CN" altLang="en-US"/>
          </a:p>
        </p:txBody>
      </p:sp>
      <p:sp>
        <p:nvSpPr>
          <p:cNvPr id="5" name="页脚占位符 2"/>
          <p:cNvSpPr>
            <a:spLocks noGrp="1"/>
          </p:cNvSpPr>
          <p:nvPr>
            <p:ph type="ftr" sz="quarter" idx="11"/>
          </p:nvPr>
        </p:nvSpPr>
        <p:spPr/>
        <p:txBody>
          <a:bodyPr/>
          <a:lstStyle>
            <a:lvl1pPr>
              <a:defRPr/>
            </a:lvl1pPr>
          </a:lstStyle>
          <a:p>
            <a:pPr>
              <a:defRPr/>
            </a:pPr>
            <a:endParaRPr lang="zh-CN" altLang="en-US"/>
          </a:p>
        </p:txBody>
      </p:sp>
      <p:sp>
        <p:nvSpPr>
          <p:cNvPr id="6" name="灯片编号占位符 3"/>
          <p:cNvSpPr>
            <a:spLocks noGrp="1"/>
          </p:cNvSpPr>
          <p:nvPr>
            <p:ph type="sldNum" sz="quarter" idx="12"/>
          </p:nvPr>
        </p:nvSpPr>
        <p:spPr/>
        <p:txBody>
          <a:bodyPr/>
          <a:lstStyle>
            <a:lvl1pPr>
              <a:defRPr/>
            </a:lvl1pPr>
          </a:lstStyle>
          <a:p>
            <a:pPr>
              <a:defRPr/>
            </a:pPr>
            <a:fld id="{E61266C7-A767-45A8-B155-97A0CA59D503}" type="slidenum">
              <a:rPr lang="zh-CN" altLang="en-US"/>
              <a:pPr>
                <a:defRPr/>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5" name="直接连接符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a:lstStyle/>
          <a:p>
            <a:pPr fontAlgn="auto">
              <a:spcBef>
                <a:spcPts val="0"/>
              </a:spcBef>
              <a:spcAft>
                <a:spcPts val="0"/>
              </a:spcAft>
              <a:defRPr/>
            </a:pPr>
            <a:endParaRPr lang="en-US">
              <a:latin typeface="+mn-lt"/>
              <a:ea typeface="+mn-ea"/>
            </a:endParaRPr>
          </a:p>
        </p:txBody>
      </p:sp>
      <p:sp>
        <p:nvSpPr>
          <p:cNvPr id="6" name="直接连接符 5"/>
          <p:cNvSpPr>
            <a:spLocks noChangeShapeType="1"/>
          </p:cNvSpPr>
          <p:nvPr/>
        </p:nvSpPr>
        <p:spPr bwMode="auto">
          <a:xfrm rot="5400000">
            <a:off x="3160712" y="3324226"/>
            <a:ext cx="6035675" cy="0"/>
          </a:xfrm>
          <a:prstGeom prst="line">
            <a:avLst/>
          </a:prstGeom>
          <a:noFill/>
          <a:ln w="9525" cap="flat" cmpd="sng" algn="ctr">
            <a:solidFill>
              <a:schemeClr val="accent2"/>
            </a:solidFill>
            <a:prstDash val="dash"/>
            <a:round/>
            <a:headEnd type="none" w="med" len="med"/>
            <a:tailEnd type="none" w="med" len="med"/>
          </a:ln>
          <a:effectLst/>
        </p:spPr>
        <p:txBody>
          <a:bodyPr/>
          <a:lstStyle/>
          <a:p>
            <a:pPr fontAlgn="auto">
              <a:spcBef>
                <a:spcPts val="0"/>
              </a:spcBef>
              <a:spcAft>
                <a:spcPts val="0"/>
              </a:spcAft>
              <a:defRPr/>
            </a:pPr>
            <a:endParaRPr lang="en-US" dirty="0">
              <a:latin typeface="+mn-lt"/>
              <a:ea typeface="+mn-ea"/>
            </a:endParaRPr>
          </a:p>
        </p:txBody>
      </p:sp>
      <p:sp>
        <p:nvSpPr>
          <p:cNvPr id="7" name="等腰三角形 6"/>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标题 1"/>
          <p:cNvSpPr>
            <a:spLocks noGrp="1"/>
          </p:cNvSpPr>
          <p:nvPr>
            <p:ph type="title"/>
          </p:nvPr>
        </p:nvSpPr>
        <p:spPr>
          <a:xfrm>
            <a:off x="6324600" y="304800"/>
            <a:ext cx="2514600" cy="838200"/>
          </a:xfrm>
        </p:spPr>
        <p:txBody>
          <a:bodyPr>
            <a:noAutofit/>
          </a:bodyPr>
          <a:lstStyle>
            <a:lvl1pPr algn="l">
              <a:buNone/>
              <a:defRPr sz="2000" b="1">
                <a:solidFill>
                  <a:schemeClr val="tx2"/>
                </a:solidFill>
                <a:latin typeface="+mn-lt"/>
                <a:ea typeface="+mn-ea"/>
                <a:cs typeface="+mn-cs"/>
              </a:defRPr>
            </a:lvl1pPr>
          </a:lstStyle>
          <a:p>
            <a:r>
              <a:rPr lang="zh-CN" altLang="en-US"/>
              <a:t>单击此处编辑母版标题样式</a:t>
            </a:r>
            <a:endParaRPr lang="en-US"/>
          </a:p>
        </p:txBody>
      </p:sp>
      <p:sp>
        <p:nvSpPr>
          <p:cNvPr id="3" name="文本占位符 2"/>
          <p:cNvSpPr>
            <a:spLocks noGrp="1"/>
          </p:cNvSpPr>
          <p:nvPr>
            <p:ph type="body" idx="2"/>
          </p:nvPr>
        </p:nvSpPr>
        <p:spPr>
          <a:xfrm>
            <a:off x="6324600" y="1219200"/>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a:r>
              <a:rPr lang="zh-CN" altLang="en-US"/>
              <a:t>单击此处编辑母版文本样式</a:t>
            </a:r>
          </a:p>
        </p:txBody>
      </p:sp>
      <p:sp>
        <p:nvSpPr>
          <p:cNvPr id="12" name="内容占位符 11"/>
          <p:cNvSpPr>
            <a:spLocks noGrp="1"/>
          </p:cNvSpPr>
          <p:nvPr>
            <p:ph sz="quarter" idx="1"/>
          </p:nvPr>
        </p:nvSpPr>
        <p:spPr>
          <a:xfrm>
            <a:off x="304800" y="304800"/>
            <a:ext cx="5715000" cy="57150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a:p>
        </p:txBody>
      </p:sp>
      <p:sp>
        <p:nvSpPr>
          <p:cNvPr id="8" name="日期占位符 4"/>
          <p:cNvSpPr>
            <a:spLocks noGrp="1"/>
          </p:cNvSpPr>
          <p:nvPr>
            <p:ph type="dt" sz="half" idx="10"/>
          </p:nvPr>
        </p:nvSpPr>
        <p:spPr/>
        <p:txBody>
          <a:bodyPr/>
          <a:lstStyle>
            <a:lvl1pPr>
              <a:defRPr/>
            </a:lvl1pPr>
          </a:lstStyle>
          <a:p>
            <a:pPr>
              <a:defRPr/>
            </a:pPr>
            <a:fld id="{1CB57D31-C779-4736-B52A-EBE2B5E95C4E}" type="datetime1">
              <a:rPr lang="zh-CN" altLang="en-US"/>
              <a:pPr>
                <a:defRPr/>
              </a:pPr>
              <a:t>2025/6/4</a:t>
            </a:fld>
            <a:endParaRPr lang="zh-CN" altLang="en-US"/>
          </a:p>
        </p:txBody>
      </p:sp>
      <p:sp>
        <p:nvSpPr>
          <p:cNvPr id="9" name="页脚占位符 5"/>
          <p:cNvSpPr>
            <a:spLocks noGrp="1"/>
          </p:cNvSpPr>
          <p:nvPr>
            <p:ph type="ftr" sz="quarter" idx="11"/>
          </p:nvPr>
        </p:nvSpPr>
        <p:spPr/>
        <p:txBody>
          <a:bodyPr/>
          <a:lstStyle>
            <a:lvl1pPr>
              <a:defRPr/>
            </a:lvl1pPr>
          </a:lstStyle>
          <a:p>
            <a:pPr>
              <a:defRPr/>
            </a:pPr>
            <a:endParaRPr lang="zh-CN" altLang="en-US"/>
          </a:p>
        </p:txBody>
      </p:sp>
      <p:sp>
        <p:nvSpPr>
          <p:cNvPr id="10" name="灯片编号占位符 6"/>
          <p:cNvSpPr>
            <a:spLocks noGrp="1"/>
          </p:cNvSpPr>
          <p:nvPr>
            <p:ph type="sldNum" sz="quarter" idx="12"/>
          </p:nvPr>
        </p:nvSpPr>
        <p:spPr/>
        <p:txBody>
          <a:bodyPr/>
          <a:lstStyle>
            <a:lvl1pPr>
              <a:defRPr/>
            </a:lvl1pPr>
          </a:lstStyle>
          <a:p>
            <a:pPr>
              <a:defRPr/>
            </a:pPr>
            <a:fld id="{4B1DF117-857D-4139-85B7-DE232AECEFBF}" type="slidenum">
              <a:rPr lang="zh-CN" altLang="en-US"/>
              <a:pPr>
                <a:defRPr/>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bg>
      <p:bgRef idx="1001">
        <a:schemeClr val="bg2"/>
      </p:bgRef>
    </p:bg>
    <p:spTree>
      <p:nvGrpSpPr>
        <p:cNvPr id="1" name=""/>
        <p:cNvGrpSpPr/>
        <p:nvPr/>
      </p:nvGrpSpPr>
      <p:grpSpPr>
        <a:xfrm>
          <a:off x="0" y="0"/>
          <a:ext cx="0" cy="0"/>
          <a:chOff x="0" y="0"/>
          <a:chExt cx="0" cy="0"/>
        </a:xfrm>
      </p:grpSpPr>
      <p:sp>
        <p:nvSpPr>
          <p:cNvPr id="5" name="直接连接符 4"/>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a:lstStyle/>
          <a:p>
            <a:pPr fontAlgn="auto">
              <a:spcBef>
                <a:spcPts val="0"/>
              </a:spcBef>
              <a:spcAft>
                <a:spcPts val="0"/>
              </a:spcAft>
              <a:defRPr/>
            </a:pPr>
            <a:endParaRPr lang="en-US">
              <a:latin typeface="+mn-lt"/>
              <a:ea typeface="+mn-ea"/>
            </a:endParaRPr>
          </a:p>
        </p:txBody>
      </p:sp>
      <p:sp>
        <p:nvSpPr>
          <p:cNvPr id="6" name="等腰三角形 5"/>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7" name="矩形 6"/>
          <p:cNvSpPr/>
          <p:nvPr/>
        </p:nvSpPr>
        <p:spPr>
          <a:xfrm>
            <a:off x="457200" y="500063"/>
            <a:ext cx="182563"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
        <p:nvSpPr>
          <p:cNvPr id="2" name="标题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lang="zh-CN" altLang="en-US"/>
              <a:t>单击此处编辑母版标题样式</a:t>
            </a:r>
            <a:endParaRPr lang="en-US"/>
          </a:p>
        </p:txBody>
      </p:sp>
      <p:sp>
        <p:nvSpPr>
          <p:cNvPr id="3" name="图片占位符 2"/>
          <p:cNvSpPr>
            <a:spLocks noGrp="1"/>
          </p:cNvSpPr>
          <p:nvPr>
            <p:ph type="pic" idx="1"/>
          </p:nvPr>
        </p:nvSpPr>
        <p:spPr>
          <a:xfrm>
            <a:off x="457200" y="1905000"/>
            <a:ext cx="8229600" cy="4270248"/>
          </a:xfrm>
          <a:solidFill>
            <a:schemeClr val="tx1">
              <a:shade val="50000"/>
            </a:schemeClr>
          </a:solidFill>
          <a:ln>
            <a:noFill/>
          </a:ln>
          <a:effectLst/>
        </p:spPr>
        <p:txBody>
          <a:bodyPr>
            <a:normAutofit/>
          </a:bodyPr>
          <a:lstStyle>
            <a:lvl1pPr marL="0" indent="0">
              <a:spcBef>
                <a:spcPts val="600"/>
              </a:spcBef>
              <a:buNone/>
              <a:defRPr sz="3200"/>
            </a:lvl1pPr>
          </a:lstStyle>
          <a:p>
            <a:pPr lvl="0"/>
            <a:r>
              <a:rPr lang="zh-CN" altLang="en-US" noProof="0"/>
              <a:t>单击图标添加图片</a:t>
            </a:r>
            <a:endParaRPr lang="en-US" noProof="0" dirty="0"/>
          </a:p>
        </p:txBody>
      </p:sp>
      <p:sp>
        <p:nvSpPr>
          <p:cNvPr id="4" name="文本占位符 3"/>
          <p:cNvSpPr>
            <a:spLocks noGrp="1"/>
          </p:cNvSpPr>
          <p:nvPr>
            <p:ph type="body" sz="half" idx="2"/>
          </p:nvPr>
        </p:nvSpPr>
        <p:spPr>
          <a:xfrm>
            <a:off x="457200" y="1219200"/>
            <a:ext cx="8229600" cy="533400"/>
          </a:xfrm>
        </p:spPr>
        <p:txBody>
          <a:bodyPr anchor="ctr"/>
          <a:lstStyle>
            <a:lvl1pPr marL="0" indent="0" algn="l">
              <a:buFontTx/>
              <a:buNone/>
              <a:defRPr sz="1400"/>
            </a:lvl1pPr>
            <a:lvl2pPr>
              <a:defRPr sz="1200"/>
            </a:lvl2pPr>
            <a:lvl3pPr>
              <a:defRPr sz="1000"/>
            </a:lvl3pPr>
            <a:lvl4pPr>
              <a:defRPr sz="900"/>
            </a:lvl4pPr>
            <a:lvl5pPr>
              <a:defRPr sz="900"/>
            </a:lvl5pPr>
          </a:lstStyle>
          <a:p>
            <a:pPr lvl="0"/>
            <a:r>
              <a:rPr lang="zh-CN" altLang="en-US"/>
              <a:t>单击此处编辑母版文本样式</a:t>
            </a:r>
          </a:p>
        </p:txBody>
      </p:sp>
      <p:sp>
        <p:nvSpPr>
          <p:cNvPr id="8" name="日期占位符 4"/>
          <p:cNvSpPr>
            <a:spLocks noGrp="1"/>
          </p:cNvSpPr>
          <p:nvPr>
            <p:ph type="dt" sz="half" idx="10"/>
          </p:nvPr>
        </p:nvSpPr>
        <p:spPr/>
        <p:txBody>
          <a:bodyPr/>
          <a:lstStyle>
            <a:lvl1pPr>
              <a:defRPr/>
            </a:lvl1pPr>
          </a:lstStyle>
          <a:p>
            <a:pPr>
              <a:defRPr/>
            </a:pPr>
            <a:fld id="{8AD793D3-557E-4C6B-945C-B1E34A7CF1E3}" type="datetime1">
              <a:rPr lang="zh-CN" altLang="en-US"/>
              <a:pPr>
                <a:defRPr/>
              </a:pPr>
              <a:t>2025/6/4</a:t>
            </a:fld>
            <a:endParaRPr lang="zh-CN" altLang="en-US"/>
          </a:p>
        </p:txBody>
      </p:sp>
      <p:sp>
        <p:nvSpPr>
          <p:cNvPr id="9" name="页脚占位符 5"/>
          <p:cNvSpPr>
            <a:spLocks noGrp="1"/>
          </p:cNvSpPr>
          <p:nvPr>
            <p:ph type="ftr" sz="quarter" idx="11"/>
          </p:nvPr>
        </p:nvSpPr>
        <p:spPr/>
        <p:txBody>
          <a:bodyPr/>
          <a:lstStyle>
            <a:lvl1pPr>
              <a:defRPr/>
            </a:lvl1pPr>
          </a:lstStyle>
          <a:p>
            <a:pPr>
              <a:defRPr/>
            </a:pPr>
            <a:endParaRPr lang="zh-CN" altLang="en-US"/>
          </a:p>
        </p:txBody>
      </p:sp>
      <p:sp>
        <p:nvSpPr>
          <p:cNvPr id="10" name="灯片编号占位符 6"/>
          <p:cNvSpPr>
            <a:spLocks noGrp="1"/>
          </p:cNvSpPr>
          <p:nvPr>
            <p:ph type="sldNum" sz="quarter" idx="12"/>
          </p:nvPr>
        </p:nvSpPr>
        <p:spPr/>
        <p:txBody>
          <a:bodyPr/>
          <a:lstStyle>
            <a:lvl1pPr>
              <a:defRPr/>
            </a:lvl1pPr>
          </a:lstStyle>
          <a:p>
            <a:pPr>
              <a:defRPr/>
            </a:pPr>
            <a:fld id="{CC3B4F8F-F7FC-4CB4-9E3A-D515CB334C35}" type="slidenum">
              <a:rPr lang="zh-CN" altLang="en-US"/>
              <a:pPr>
                <a:defRPr/>
              </a:pPr>
              <a:t>‹#›</a:t>
            </a:fld>
            <a:endParaRPr lang="zh-CN" alt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50" name="标题占位符 21"/>
          <p:cNvSpPr>
            <a:spLocks noGrp="1"/>
          </p:cNvSpPr>
          <p:nvPr>
            <p:ph type="title"/>
          </p:nvPr>
        </p:nvSpPr>
        <p:spPr bwMode="auto">
          <a:xfrm>
            <a:off x="457200" y="152400"/>
            <a:ext cx="8229600" cy="9906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zh-CN" altLang="en-US"/>
              <a:t>单击此处编辑母版标题样式</a:t>
            </a:r>
            <a:endParaRPr lang="en-US"/>
          </a:p>
        </p:txBody>
      </p:sp>
      <p:sp>
        <p:nvSpPr>
          <p:cNvPr id="2051" name="文本占位符 12"/>
          <p:cNvSpPr>
            <a:spLocks noGrp="1"/>
          </p:cNvSpPr>
          <p:nvPr>
            <p:ph type="body" idx="1"/>
          </p:nvPr>
        </p:nvSpPr>
        <p:spPr bwMode="auto">
          <a:xfrm>
            <a:off x="457200" y="1219200"/>
            <a:ext cx="8229600" cy="491013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14" name="日期占位符 13"/>
          <p:cNvSpPr>
            <a:spLocks noGrp="1"/>
          </p:cNvSpPr>
          <p:nvPr>
            <p:ph type="dt" sz="half" idx="2"/>
          </p:nvPr>
        </p:nvSpPr>
        <p:spPr>
          <a:xfrm>
            <a:off x="6400800" y="6356350"/>
            <a:ext cx="2289175" cy="365125"/>
          </a:xfrm>
          <a:prstGeom prst="rect">
            <a:avLst/>
          </a:prstGeom>
        </p:spPr>
        <p:txBody>
          <a:bodyPr vert="horz"/>
          <a:lstStyle>
            <a:lvl1pPr algn="l" eaLnBrk="1" fontAlgn="auto" latinLnBrk="0" hangingPunct="1">
              <a:spcBef>
                <a:spcPts val="0"/>
              </a:spcBef>
              <a:spcAft>
                <a:spcPts val="0"/>
              </a:spcAft>
              <a:defRPr kumimoji="0" sz="1400">
                <a:solidFill>
                  <a:schemeClr val="tx2"/>
                </a:solidFill>
                <a:latin typeface="+mn-lt"/>
                <a:ea typeface="+mn-ea"/>
              </a:defRPr>
            </a:lvl1pPr>
          </a:lstStyle>
          <a:p>
            <a:pPr>
              <a:defRPr/>
            </a:pPr>
            <a:fld id="{040EF442-EA6A-4082-BACA-34079FDED4D4}" type="datetime1">
              <a:rPr lang="zh-CN" altLang="en-US"/>
              <a:pPr>
                <a:defRPr/>
              </a:pPr>
              <a:t>2025/6/4</a:t>
            </a:fld>
            <a:endParaRPr lang="zh-CN" altLang="en-US" dirty="0"/>
          </a:p>
        </p:txBody>
      </p:sp>
      <p:sp>
        <p:nvSpPr>
          <p:cNvPr id="3" name="页脚占位符 2"/>
          <p:cNvSpPr>
            <a:spLocks noGrp="1"/>
          </p:cNvSpPr>
          <p:nvPr>
            <p:ph type="ftr" sz="quarter" idx="3"/>
          </p:nvPr>
        </p:nvSpPr>
        <p:spPr>
          <a:xfrm>
            <a:off x="2898775" y="6356350"/>
            <a:ext cx="3505200" cy="365125"/>
          </a:xfrm>
          <a:prstGeom prst="rect">
            <a:avLst/>
          </a:prstGeom>
        </p:spPr>
        <p:txBody>
          <a:bodyPr vert="horz"/>
          <a:lstStyle>
            <a:lvl1pPr algn="r" eaLnBrk="1" fontAlgn="auto" latinLnBrk="0" hangingPunct="1">
              <a:spcBef>
                <a:spcPts val="0"/>
              </a:spcBef>
              <a:spcAft>
                <a:spcPts val="0"/>
              </a:spcAft>
              <a:defRPr kumimoji="0" sz="1400">
                <a:solidFill>
                  <a:schemeClr val="tx2"/>
                </a:solidFill>
                <a:latin typeface="+mn-lt"/>
                <a:ea typeface="+mn-ea"/>
              </a:defRPr>
            </a:lvl1pPr>
          </a:lstStyle>
          <a:p>
            <a:pPr>
              <a:defRPr/>
            </a:pPr>
            <a:endParaRPr lang="zh-CN" altLang="en-US"/>
          </a:p>
        </p:txBody>
      </p:sp>
      <p:sp>
        <p:nvSpPr>
          <p:cNvPr id="23" name="灯片编号占位符 22"/>
          <p:cNvSpPr>
            <a:spLocks noGrp="1"/>
          </p:cNvSpPr>
          <p:nvPr>
            <p:ph type="sldNum" sz="quarter" idx="4"/>
          </p:nvPr>
        </p:nvSpPr>
        <p:spPr>
          <a:xfrm>
            <a:off x="612775" y="6356350"/>
            <a:ext cx="1981200" cy="365125"/>
          </a:xfrm>
          <a:prstGeom prst="rect">
            <a:avLst/>
          </a:prstGeom>
        </p:spPr>
        <p:txBody>
          <a:bodyPr vert="horz"/>
          <a:lstStyle>
            <a:lvl1pPr algn="l" eaLnBrk="1" fontAlgn="auto" latinLnBrk="0" hangingPunct="1">
              <a:spcBef>
                <a:spcPts val="0"/>
              </a:spcBef>
              <a:spcAft>
                <a:spcPts val="0"/>
              </a:spcAft>
              <a:defRPr kumimoji="0" sz="1400">
                <a:solidFill>
                  <a:schemeClr val="tx2"/>
                </a:solidFill>
                <a:latin typeface="+mn-lt"/>
                <a:ea typeface="+mn-ea"/>
              </a:defRPr>
            </a:lvl1pPr>
          </a:lstStyle>
          <a:p>
            <a:pPr>
              <a:defRPr/>
            </a:pPr>
            <a:fld id="{5F8762D5-A733-4E03-AD9C-76D5B4759891}" type="slidenum">
              <a:rPr lang="zh-CN" altLang="en-US"/>
              <a:pPr>
                <a:defRPr/>
              </a:pPr>
              <a:t>‹#›</a:t>
            </a:fld>
            <a:endParaRPr lang="zh-CN" altLang="en-US"/>
          </a:p>
        </p:txBody>
      </p:sp>
      <p:sp>
        <p:nvSpPr>
          <p:cNvPr id="28" name="直接连接符 27"/>
          <p:cNvSpPr>
            <a:spLocks noChangeShapeType="1"/>
          </p:cNvSpPr>
          <p:nvPr/>
        </p:nvSpPr>
        <p:spPr bwMode="auto">
          <a:xfrm>
            <a:off x="457200" y="6353175"/>
            <a:ext cx="8229600" cy="0"/>
          </a:xfrm>
          <a:prstGeom prst="line">
            <a:avLst/>
          </a:prstGeom>
          <a:noFill/>
          <a:ln w="9525" cap="flat" cmpd="sng" algn="ctr">
            <a:solidFill>
              <a:schemeClr val="accent2"/>
            </a:solidFill>
            <a:prstDash val="dash"/>
            <a:round/>
            <a:headEnd type="none" w="med" len="med"/>
            <a:tailEnd type="none" w="med" len="med"/>
          </a:ln>
          <a:effectLst/>
        </p:spPr>
        <p:txBody>
          <a:bodyPr/>
          <a:lstStyle/>
          <a:p>
            <a:pPr fontAlgn="auto">
              <a:spcBef>
                <a:spcPts val="0"/>
              </a:spcBef>
              <a:spcAft>
                <a:spcPts val="0"/>
              </a:spcAft>
              <a:defRPr/>
            </a:pPr>
            <a:endParaRPr lang="en-US">
              <a:latin typeface="+mn-lt"/>
              <a:ea typeface="+mn-ea"/>
            </a:endParaRPr>
          </a:p>
        </p:txBody>
      </p:sp>
      <p:sp>
        <p:nvSpPr>
          <p:cNvPr id="29" name="直接连接符 28"/>
          <p:cNvSpPr>
            <a:spLocks noChangeShapeType="1"/>
          </p:cNvSpPr>
          <p:nvPr/>
        </p:nvSpPr>
        <p:spPr bwMode="auto">
          <a:xfrm>
            <a:off x="457200" y="1143000"/>
            <a:ext cx="8229600" cy="0"/>
          </a:xfrm>
          <a:prstGeom prst="line">
            <a:avLst/>
          </a:prstGeom>
          <a:noFill/>
          <a:ln w="9525" cap="flat" cmpd="sng" algn="ctr">
            <a:solidFill>
              <a:schemeClr val="accent2"/>
            </a:solidFill>
            <a:prstDash val="dash"/>
            <a:round/>
            <a:headEnd type="none" w="med" len="med"/>
            <a:tailEnd type="none" w="med" len="med"/>
          </a:ln>
          <a:effectLst/>
        </p:spPr>
        <p:txBody>
          <a:bodyPr/>
          <a:lstStyle/>
          <a:p>
            <a:pPr fontAlgn="auto">
              <a:spcBef>
                <a:spcPts val="0"/>
              </a:spcBef>
              <a:spcAft>
                <a:spcPts val="0"/>
              </a:spcAft>
              <a:defRPr/>
            </a:pPr>
            <a:endParaRPr lang="en-US">
              <a:latin typeface="+mn-lt"/>
              <a:ea typeface="+mn-ea"/>
            </a:endParaRPr>
          </a:p>
        </p:txBody>
      </p:sp>
      <p:sp>
        <p:nvSpPr>
          <p:cNvPr id="10" name="等腰三角形 9"/>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fontAlgn="auto">
              <a:spcBef>
                <a:spcPts val="0"/>
              </a:spcBef>
              <a:spcAft>
                <a:spcPts val="0"/>
              </a:spcAft>
              <a:defRPr/>
            </a:pPr>
            <a:endParaRPr lang="en-US"/>
          </a:p>
        </p:txBody>
      </p:sp>
    </p:spTree>
  </p:cSld>
  <p:clrMap bg1="lt1" tx1="dk1" bg2="lt2" tx2="dk2" accent1="accent1" accent2="accent2" accent3="accent3" accent4="accent4" accent5="accent5" accent6="accent6" hlink="hlink" folHlink="folHlink"/>
  <p:sldLayoutIdLst>
    <p:sldLayoutId id="2147483701" r:id="rId1"/>
    <p:sldLayoutId id="2147483697" r:id="rId2"/>
    <p:sldLayoutId id="2147483702" r:id="rId3"/>
    <p:sldLayoutId id="2147483698" r:id="rId4"/>
    <p:sldLayoutId id="2147483699" r:id="rId5"/>
    <p:sldLayoutId id="2147483703" r:id="rId6"/>
    <p:sldLayoutId id="2147483704" r:id="rId7"/>
    <p:sldLayoutId id="2147483705" r:id="rId8"/>
    <p:sldLayoutId id="2147483706" r:id="rId9"/>
    <p:sldLayoutId id="2147483700" r:id="rId10"/>
    <p:sldLayoutId id="2147483707" r:id="rId11"/>
  </p:sldLayoutIdLst>
  <p:hf hdr="0" ftr="0" dt="0"/>
  <p:txStyles>
    <p:titleStyle>
      <a:lvl1pPr algn="l" rtl="0" eaLnBrk="0" fontAlgn="base" hangingPunct="0">
        <a:spcBef>
          <a:spcPct val="0"/>
        </a:spcBef>
        <a:spcAft>
          <a:spcPct val="0"/>
        </a:spcAft>
        <a:defRPr sz="3200" kern="1200">
          <a:solidFill>
            <a:schemeClr val="tx2"/>
          </a:solidFill>
          <a:latin typeface="+mj-lt"/>
          <a:ea typeface="+mj-ea"/>
          <a:cs typeface="+mj-cs"/>
        </a:defRPr>
      </a:lvl1pPr>
      <a:lvl2pPr algn="l" rtl="0" eaLnBrk="0" fontAlgn="base" hangingPunct="0">
        <a:spcBef>
          <a:spcPct val="0"/>
        </a:spcBef>
        <a:spcAft>
          <a:spcPct val="0"/>
        </a:spcAft>
        <a:defRPr sz="3200">
          <a:solidFill>
            <a:schemeClr val="tx2"/>
          </a:solidFill>
          <a:latin typeface="Arial" charset="0"/>
          <a:ea typeface="黑体" pitchFamily="49" charset="-122"/>
        </a:defRPr>
      </a:lvl2pPr>
      <a:lvl3pPr algn="l" rtl="0" eaLnBrk="0" fontAlgn="base" hangingPunct="0">
        <a:spcBef>
          <a:spcPct val="0"/>
        </a:spcBef>
        <a:spcAft>
          <a:spcPct val="0"/>
        </a:spcAft>
        <a:defRPr sz="3200">
          <a:solidFill>
            <a:schemeClr val="tx2"/>
          </a:solidFill>
          <a:latin typeface="Arial" charset="0"/>
          <a:ea typeface="黑体" pitchFamily="49" charset="-122"/>
        </a:defRPr>
      </a:lvl3pPr>
      <a:lvl4pPr algn="l" rtl="0" eaLnBrk="0" fontAlgn="base" hangingPunct="0">
        <a:spcBef>
          <a:spcPct val="0"/>
        </a:spcBef>
        <a:spcAft>
          <a:spcPct val="0"/>
        </a:spcAft>
        <a:defRPr sz="3200">
          <a:solidFill>
            <a:schemeClr val="tx2"/>
          </a:solidFill>
          <a:latin typeface="Arial" charset="0"/>
          <a:ea typeface="黑体" pitchFamily="49" charset="-122"/>
        </a:defRPr>
      </a:lvl4pPr>
      <a:lvl5pPr algn="l" rtl="0" eaLnBrk="0" fontAlgn="base" hangingPunct="0">
        <a:spcBef>
          <a:spcPct val="0"/>
        </a:spcBef>
        <a:spcAft>
          <a:spcPct val="0"/>
        </a:spcAft>
        <a:defRPr sz="3200">
          <a:solidFill>
            <a:schemeClr val="tx2"/>
          </a:solidFill>
          <a:latin typeface="Arial" charset="0"/>
          <a:ea typeface="黑体" pitchFamily="49" charset="-122"/>
        </a:defRPr>
      </a:lvl5pPr>
      <a:lvl6pPr marL="457200" algn="l" rtl="0" fontAlgn="base">
        <a:spcBef>
          <a:spcPct val="0"/>
        </a:spcBef>
        <a:spcAft>
          <a:spcPct val="0"/>
        </a:spcAft>
        <a:defRPr sz="3200">
          <a:solidFill>
            <a:schemeClr val="tx2"/>
          </a:solidFill>
          <a:latin typeface="Arial" charset="0"/>
          <a:ea typeface="黑体" pitchFamily="49" charset="-122"/>
        </a:defRPr>
      </a:lvl6pPr>
      <a:lvl7pPr marL="914400" algn="l" rtl="0" fontAlgn="base">
        <a:spcBef>
          <a:spcPct val="0"/>
        </a:spcBef>
        <a:spcAft>
          <a:spcPct val="0"/>
        </a:spcAft>
        <a:defRPr sz="3200">
          <a:solidFill>
            <a:schemeClr val="tx2"/>
          </a:solidFill>
          <a:latin typeface="Arial" charset="0"/>
          <a:ea typeface="黑体" pitchFamily="49" charset="-122"/>
        </a:defRPr>
      </a:lvl7pPr>
      <a:lvl8pPr marL="1371600" algn="l" rtl="0" fontAlgn="base">
        <a:spcBef>
          <a:spcPct val="0"/>
        </a:spcBef>
        <a:spcAft>
          <a:spcPct val="0"/>
        </a:spcAft>
        <a:defRPr sz="3200">
          <a:solidFill>
            <a:schemeClr val="tx2"/>
          </a:solidFill>
          <a:latin typeface="Arial" charset="0"/>
          <a:ea typeface="黑体" pitchFamily="49" charset="-122"/>
        </a:defRPr>
      </a:lvl8pPr>
      <a:lvl9pPr marL="1828800" algn="l" rtl="0" fontAlgn="base">
        <a:spcBef>
          <a:spcPct val="0"/>
        </a:spcBef>
        <a:spcAft>
          <a:spcPct val="0"/>
        </a:spcAft>
        <a:defRPr sz="3200">
          <a:solidFill>
            <a:schemeClr val="tx2"/>
          </a:solidFill>
          <a:latin typeface="Arial" charset="0"/>
          <a:ea typeface="黑体" pitchFamily="49" charset="-122"/>
        </a:defRPr>
      </a:lvl9pPr>
    </p:titleStyle>
    <p:bodyStyle>
      <a:lvl1pPr marL="273050" indent="-273050" algn="l" rtl="0" eaLnBrk="0" fontAlgn="base" hangingPunct="0">
        <a:spcBef>
          <a:spcPts val="600"/>
        </a:spcBef>
        <a:spcAft>
          <a:spcPct val="0"/>
        </a:spcAft>
        <a:buClr>
          <a:schemeClr val="accent1"/>
        </a:buClr>
        <a:buSzPct val="76000"/>
        <a:buFont typeface="Wingdings" pitchFamily="2" charset="2"/>
        <a:buChar char="n"/>
        <a:defRPr sz="2600" kern="1200">
          <a:solidFill>
            <a:schemeClr val="tx1"/>
          </a:solidFill>
          <a:latin typeface="+mn-lt"/>
          <a:ea typeface="+mn-ea"/>
          <a:cs typeface="+mn-cs"/>
        </a:defRPr>
      </a:lvl1pPr>
      <a:lvl2pPr marL="547688" indent="-273050" algn="l" rtl="0" eaLnBrk="0" fontAlgn="base" hangingPunct="0">
        <a:spcBef>
          <a:spcPts val="500"/>
        </a:spcBef>
        <a:spcAft>
          <a:spcPct val="0"/>
        </a:spcAft>
        <a:buClr>
          <a:schemeClr val="accent2"/>
        </a:buClr>
        <a:buSzPct val="76000"/>
        <a:buFont typeface="Wingdings 3" panose="05040102010807070707" pitchFamily="18" charset="2"/>
        <a:buChar char="}"/>
        <a:defRPr sz="2300" kern="1200">
          <a:solidFill>
            <a:schemeClr val="tx1"/>
          </a:solidFill>
          <a:latin typeface="+mn-lt"/>
          <a:ea typeface="+mn-ea"/>
          <a:cs typeface="+mn-cs"/>
        </a:defRPr>
      </a:lvl2pPr>
      <a:lvl3pPr marL="822325" indent="-228600" algn="l" rtl="0" eaLnBrk="0" fontAlgn="base" hangingPunct="0">
        <a:spcBef>
          <a:spcPts val="500"/>
        </a:spcBef>
        <a:spcAft>
          <a:spcPct val="0"/>
        </a:spcAft>
        <a:buClr>
          <a:srgbClr val="BCBCBC"/>
        </a:buClr>
        <a:buSzPct val="76000"/>
        <a:buFont typeface="Arial" panose="020B0604020202020204" pitchFamily="34" charset="0"/>
        <a:buChar char="•"/>
        <a:defRPr sz="2000" kern="1200">
          <a:solidFill>
            <a:schemeClr val="tx1"/>
          </a:solidFill>
          <a:latin typeface="+mn-lt"/>
          <a:ea typeface="+mn-ea"/>
          <a:cs typeface="+mn-cs"/>
        </a:defRPr>
      </a:lvl3pPr>
      <a:lvl4pPr marL="1096963" indent="-228600" algn="l" rtl="0" eaLnBrk="0" fontAlgn="base" hangingPunct="0">
        <a:spcBef>
          <a:spcPts val="400"/>
        </a:spcBef>
        <a:spcAft>
          <a:spcPct val="0"/>
        </a:spcAft>
        <a:buClr>
          <a:srgbClr val="8BA2B4"/>
        </a:buClr>
        <a:buSzPct val="70000"/>
        <a:buFont typeface="Wingdings" pitchFamily="2" charset="2"/>
        <a:buChar char="ü"/>
        <a:defRPr kern="1200">
          <a:solidFill>
            <a:schemeClr val="tx1"/>
          </a:solidFill>
          <a:latin typeface="+mn-lt"/>
          <a:ea typeface="+mn-ea"/>
          <a:cs typeface="+mn-cs"/>
        </a:defRPr>
      </a:lvl4pPr>
      <a:lvl5pPr marL="1371600" indent="-228600" algn="l" rtl="0" eaLnBrk="0" fontAlgn="base" hangingPunct="0">
        <a:spcBef>
          <a:spcPts val="300"/>
        </a:spcBef>
        <a:spcAft>
          <a:spcPct val="0"/>
        </a:spcAft>
        <a:buClr>
          <a:schemeClr val="accent2"/>
        </a:buClr>
        <a:buSzPct val="70000"/>
        <a:buFont typeface="Wingdings" pitchFamily="2" charset="2"/>
        <a:buChar char=""/>
        <a:defRPr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oleObject" Target="../embeddings/oleObject4.bin"/><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17.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6.bin"/><Relationship Id="rId1" Type="http://schemas.openxmlformats.org/officeDocument/2006/relationships/slideLayout" Target="../slideLayouts/slideLayout2.xml"/><Relationship Id="rId5" Type="http://schemas.openxmlformats.org/officeDocument/2006/relationships/image" Target="../media/image10.emf"/><Relationship Id="rId4" Type="http://schemas.openxmlformats.org/officeDocument/2006/relationships/oleObject" Target="../embeddings/oleObject7.bin"/></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2.emf"/><Relationship Id="rId5" Type="http://schemas.openxmlformats.org/officeDocument/2006/relationships/oleObject" Target="../embeddings/oleObject9.bin"/><Relationship Id="rId4" Type="http://schemas.openxmlformats.org/officeDocument/2006/relationships/image" Target="../media/image3.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oleObject" Target="../embeddings/oleObject10.bin"/><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oleObject" Target="../embeddings/oleObject11.bin"/><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oleObject" Target="../embeddings/oleObject12.bin"/><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oleObject" Target="../embeddings/oleObject13.bin"/><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oleObject" Target="../embeddings/oleObject14.bin"/><Relationship Id="rId1" Type="http://schemas.openxmlformats.org/officeDocument/2006/relationships/slideLayout" Target="../slideLayouts/slideLayout2.xml"/><Relationship Id="rId5" Type="http://schemas.openxmlformats.org/officeDocument/2006/relationships/image" Target="../media/image18.emf"/><Relationship Id="rId4" Type="http://schemas.openxmlformats.org/officeDocument/2006/relationships/oleObject" Target="../embeddings/oleObject15.bin"/></Relationships>
</file>

<file path=ppt/slides/_rels/slide3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16.bin"/><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oleObject" Target="../embeddings/oleObject17.bin"/><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oleObject" Target="../embeddings/oleObject18.bin"/><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oleObject" Target="../embeddings/oleObject19.bin"/><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oleObject" Target="../embeddings/oleObject20.bin"/><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oleObject" Target="../embeddings/oleObject21.bin"/><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oleObject" Target="../embeddings/oleObject22.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oleObject" Target="../embeddings/oleObject23.bin"/><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oleObject" Target="../embeddings/oleObject24.bin"/><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oleObject" Target="../embeddings/oleObject25.bin"/><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oleObject" Target="../embeddings/oleObject26.bin"/><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oleObject" Target="../embeddings/oleObject27.bin"/><Relationship Id="rId1" Type="http://schemas.openxmlformats.org/officeDocument/2006/relationships/slideLayout" Target="../slideLayouts/slideLayout2.xml"/><Relationship Id="rId5" Type="http://schemas.openxmlformats.org/officeDocument/2006/relationships/image" Target="../media/image31.emf"/><Relationship Id="rId4" Type="http://schemas.openxmlformats.org/officeDocument/2006/relationships/oleObject" Target="../embeddings/oleObject28.bin"/></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标题 1"/>
          <p:cNvSpPr>
            <a:spLocks noGrp="1"/>
          </p:cNvSpPr>
          <p:nvPr>
            <p:ph type="ctrTitle"/>
          </p:nvPr>
        </p:nvSpPr>
        <p:spPr/>
        <p:txBody>
          <a:bodyPr/>
          <a:lstStyle/>
          <a:p>
            <a:r>
              <a:rPr lang="zh-CN" altLang="en-US" dirty="0"/>
              <a:t>用</a:t>
            </a:r>
            <a:r>
              <a:rPr lang="en-US" altLang="zh-CN" dirty="0"/>
              <a:t>CUDA</a:t>
            </a:r>
            <a:r>
              <a:rPr lang="zh-CN" altLang="en-US" dirty="0"/>
              <a:t>进行</a:t>
            </a:r>
            <a:r>
              <a:rPr lang="en-US" altLang="zh-CN" dirty="0"/>
              <a:t>GPU</a:t>
            </a:r>
            <a:r>
              <a:rPr lang="zh-CN" altLang="en-US" dirty="0"/>
              <a:t>编程</a:t>
            </a:r>
          </a:p>
        </p:txBody>
      </p:sp>
      <p:sp>
        <p:nvSpPr>
          <p:cNvPr id="3" name="副标题 2"/>
          <p:cNvSpPr>
            <a:spLocks noGrp="1"/>
          </p:cNvSpPr>
          <p:nvPr>
            <p:ph type="subTitle" idx="1"/>
          </p:nvPr>
        </p:nvSpPr>
        <p:spPr/>
        <p:txBody>
          <a:bodyPr/>
          <a:lstStyle/>
          <a:p>
            <a:r>
              <a:rPr lang="zh-CN" altLang="en-US" dirty="0"/>
              <a:t>计算机与</a:t>
            </a:r>
            <a:r>
              <a:rPr lang="zh-CN" altLang="en-US"/>
              <a:t>软件学院 陆</a:t>
            </a:r>
            <a:r>
              <a:rPr lang="zh-CN" altLang="en-US" dirty="0"/>
              <a:t>克中</a:t>
            </a:r>
            <a:endParaRPr lang="en-US" altLang="zh-CN" dirty="0"/>
          </a:p>
        </p:txBody>
      </p:sp>
      <p:sp>
        <p:nvSpPr>
          <p:cNvPr id="9220" name="灯片编号占位符 3"/>
          <p:cNvSpPr>
            <a:spLocks noGrp="1"/>
          </p:cNvSpPr>
          <p:nvPr>
            <p:ph type="sldNum" sz="quarter" idx="12"/>
          </p:nvPr>
        </p:nvSpPr>
        <p:spPr/>
        <p:txBody>
          <a:bodyPr/>
          <a:lstStyle/>
          <a:p>
            <a:fld id="{3321B4DA-0706-41A1-834D-3EE5273DF4AE}" type="slidenum">
              <a:rPr lang="zh-CN" altLang="en-US" smtClean="0"/>
              <a:pPr/>
              <a:t>1</a:t>
            </a:fld>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295622-7022-7748-6409-F2FDD9735506}"/>
              </a:ext>
            </a:extLst>
          </p:cNvPr>
          <p:cNvSpPr>
            <a:spLocks noGrp="1"/>
          </p:cNvSpPr>
          <p:nvPr>
            <p:ph type="title"/>
          </p:nvPr>
        </p:nvSpPr>
        <p:spPr>
          <a:xfrm>
            <a:off x="457200" y="152400"/>
            <a:ext cx="8229600" cy="990600"/>
          </a:xfrm>
        </p:spPr>
        <p:txBody>
          <a:bodyPr/>
          <a:lstStyle/>
          <a:p>
            <a:r>
              <a:rPr lang="en-US" altLang="zh-CN" dirty="0"/>
              <a:t>6 </a:t>
            </a:r>
            <a:r>
              <a:rPr lang="zh-CN" altLang="en-US" dirty="0"/>
              <a:t>线程、线程块和线程网格</a:t>
            </a:r>
          </a:p>
        </p:txBody>
      </p:sp>
      <p:sp>
        <p:nvSpPr>
          <p:cNvPr id="3" name="内容占位符 2">
            <a:extLst>
              <a:ext uri="{FF2B5EF4-FFF2-40B4-BE49-F238E27FC236}">
                <a16:creationId xmlns:a16="http://schemas.microsoft.com/office/drawing/2014/main" id="{974EBE57-5714-8361-D154-576D75AF0A54}"/>
              </a:ext>
            </a:extLst>
          </p:cNvPr>
          <p:cNvSpPr>
            <a:spLocks noGrp="1"/>
          </p:cNvSpPr>
          <p:nvPr>
            <p:ph sz="quarter" idx="1"/>
          </p:nvPr>
        </p:nvSpPr>
        <p:spPr>
          <a:xfrm>
            <a:off x="457200" y="1219200"/>
            <a:ext cx="5194920" cy="4937125"/>
          </a:xfrm>
        </p:spPr>
        <p:txBody>
          <a:bodyPr/>
          <a:lstStyle/>
          <a:p>
            <a:r>
              <a:rPr lang="zh-CN" altLang="en-US" sz="2400" dirty="0"/>
              <a:t>网格是由核函数启动的线程块的集合</a:t>
            </a:r>
            <a:endParaRPr lang="en-US" altLang="zh-CN" sz="2400" dirty="0"/>
          </a:p>
          <a:p>
            <a:pPr lvl="1"/>
            <a:r>
              <a:rPr lang="zh-CN" altLang="en-US" sz="2000" dirty="0"/>
              <a:t>一个线程块是由线程组成的</a:t>
            </a:r>
            <a:endParaRPr lang="en-US" altLang="zh-CN" sz="2000" dirty="0"/>
          </a:p>
          <a:p>
            <a:pPr lvl="1"/>
            <a:r>
              <a:rPr lang="zh-CN" altLang="en-US" sz="2000" dirty="0"/>
              <a:t>一个网格是由线程块组成的</a:t>
            </a:r>
            <a:endParaRPr lang="en-US" altLang="zh-CN" sz="2000" dirty="0"/>
          </a:p>
          <a:p>
            <a:r>
              <a:rPr lang="zh-CN" altLang="en-US" sz="2400" dirty="0"/>
              <a:t>核函数启动的三维网格信息</a:t>
            </a:r>
            <a:endParaRPr lang="en-US" altLang="zh-CN" sz="2400" dirty="0"/>
          </a:p>
          <a:p>
            <a:pPr lvl="1"/>
            <a:r>
              <a:rPr lang="en-US" altLang="zh-CN" sz="2000" dirty="0" err="1"/>
              <a:t>threadIdx</a:t>
            </a:r>
            <a:r>
              <a:rPr lang="zh-CN" altLang="en-US" sz="2000" dirty="0"/>
              <a:t>：线程在其线程块中的序列号或索引</a:t>
            </a:r>
          </a:p>
          <a:p>
            <a:pPr lvl="1"/>
            <a:r>
              <a:rPr lang="en-US" altLang="zh-CN" sz="2000" dirty="0" err="1"/>
              <a:t>blockDim</a:t>
            </a:r>
            <a:r>
              <a:rPr lang="zh-CN" altLang="en-US" sz="2000" dirty="0"/>
              <a:t>：线程块的维度、形状或大小</a:t>
            </a:r>
          </a:p>
          <a:p>
            <a:pPr lvl="1"/>
            <a:r>
              <a:rPr lang="en-US" altLang="zh-CN" sz="2000" dirty="0" err="1"/>
              <a:t>blockIdx</a:t>
            </a:r>
            <a:r>
              <a:rPr lang="zh-CN" altLang="en-US" sz="2000" dirty="0"/>
              <a:t>：块在网格中的序列号或索引</a:t>
            </a:r>
          </a:p>
          <a:p>
            <a:pPr lvl="1"/>
            <a:r>
              <a:rPr lang="en-US" altLang="zh-CN" sz="2000" dirty="0" err="1"/>
              <a:t>gridDim</a:t>
            </a:r>
            <a:r>
              <a:rPr lang="zh-CN" altLang="en-US" sz="2000" dirty="0"/>
              <a:t>：网格的维度、形状或大小</a:t>
            </a:r>
            <a:endParaRPr lang="en-US" altLang="zh-CN" sz="2000" dirty="0"/>
          </a:p>
          <a:p>
            <a:r>
              <a:rPr lang="zh-CN" altLang="en-US" sz="2400" dirty="0"/>
              <a:t>线程块之间是独立的，可以以任何次序执行</a:t>
            </a:r>
          </a:p>
        </p:txBody>
      </p:sp>
      <p:sp>
        <p:nvSpPr>
          <p:cNvPr id="4" name="灯片编号占位符 3">
            <a:extLst>
              <a:ext uri="{FF2B5EF4-FFF2-40B4-BE49-F238E27FC236}">
                <a16:creationId xmlns:a16="http://schemas.microsoft.com/office/drawing/2014/main" id="{68569CF6-E2D0-F801-D2C8-7696DAD0E4FD}"/>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10</a:t>
            </a:fld>
            <a:endParaRPr lang="zh-CN" altLang="en-US"/>
          </a:p>
        </p:txBody>
      </p:sp>
      <p:sp>
        <p:nvSpPr>
          <p:cNvPr id="9" name="文本框 8">
            <a:extLst>
              <a:ext uri="{FF2B5EF4-FFF2-40B4-BE49-F238E27FC236}">
                <a16:creationId xmlns:a16="http://schemas.microsoft.com/office/drawing/2014/main" id="{34B38FC8-6CDB-6A90-06E1-1CC7F84E74A6}"/>
              </a:ext>
            </a:extLst>
          </p:cNvPr>
          <p:cNvSpPr txBox="1"/>
          <p:nvPr/>
        </p:nvSpPr>
        <p:spPr>
          <a:xfrm>
            <a:off x="5580112" y="1219200"/>
            <a:ext cx="3528392" cy="4832092"/>
          </a:xfrm>
          <a:prstGeom prst="rect">
            <a:avLst/>
          </a:prstGeom>
          <a:noFill/>
        </p:spPr>
        <p:txBody>
          <a:bodyPr wrap="square">
            <a:spAutoFit/>
          </a:bodyPr>
          <a:lstStyle/>
          <a:p>
            <a:r>
              <a:rPr lang="en-US" altLang="zh-CN" sz="1400" dirty="0">
                <a:solidFill>
                  <a:srgbClr val="808080"/>
                </a:solidFill>
                <a:highlight>
                  <a:srgbClr val="FFFFFF"/>
                </a:highlight>
                <a:latin typeface="+mn-lt"/>
                <a:ea typeface="新宋体" panose="02010609030101010101" pitchFamily="49" charset="-122"/>
              </a:rPr>
              <a:t>#include</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A31515"/>
                </a:solidFill>
                <a:highlight>
                  <a:srgbClr val="FFFFFF"/>
                </a:highlight>
                <a:latin typeface="+mn-lt"/>
                <a:ea typeface="新宋体" panose="02010609030101010101" pitchFamily="49" charset="-122"/>
              </a:rPr>
              <a:t>&lt;</a:t>
            </a:r>
            <a:r>
              <a:rPr lang="en-US" altLang="zh-CN" sz="1400" dirty="0" err="1">
                <a:solidFill>
                  <a:srgbClr val="A31515"/>
                </a:solidFill>
                <a:highlight>
                  <a:srgbClr val="FFFFFF"/>
                </a:highlight>
                <a:latin typeface="+mn-lt"/>
                <a:ea typeface="新宋体" panose="02010609030101010101" pitchFamily="49" charset="-122"/>
              </a:rPr>
              <a:t>stdio.h</a:t>
            </a:r>
            <a:r>
              <a:rPr lang="en-US" altLang="zh-CN" sz="1400" dirty="0">
                <a:solidFill>
                  <a:srgbClr val="A31515"/>
                </a:solidFill>
                <a:highlight>
                  <a:srgbClr val="FFFFFF"/>
                </a:highlight>
                <a:latin typeface="+mn-lt"/>
                <a:ea typeface="新宋体" panose="02010609030101010101" pitchFamily="49" charset="-122"/>
              </a:rPr>
              <a:t>&gt;</a:t>
            </a:r>
            <a:endParaRPr lang="en-US" altLang="zh-CN" sz="1400" dirty="0">
              <a:solidFill>
                <a:srgbClr val="000000"/>
              </a:solidFill>
              <a:highlight>
                <a:srgbClr val="FFFFFF"/>
              </a:highlight>
              <a:latin typeface="+mn-lt"/>
              <a:ea typeface="新宋体" panose="02010609030101010101" pitchFamily="49" charset="-122"/>
            </a:endParaRPr>
          </a:p>
          <a:p>
            <a:r>
              <a:rPr lang="en-US" altLang="zh-CN" sz="1400" dirty="0">
                <a:solidFill>
                  <a:srgbClr val="808080"/>
                </a:solidFill>
                <a:highlight>
                  <a:srgbClr val="FFFFFF"/>
                </a:highlight>
                <a:latin typeface="+mn-lt"/>
                <a:ea typeface="新宋体" panose="02010609030101010101" pitchFamily="49" charset="-122"/>
              </a:rPr>
              <a:t>#include</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A31515"/>
                </a:solidFill>
                <a:highlight>
                  <a:srgbClr val="FFFFFF"/>
                </a:highlight>
                <a:latin typeface="+mn-lt"/>
                <a:ea typeface="新宋体" panose="02010609030101010101" pitchFamily="49" charset="-122"/>
              </a:rPr>
              <a:t>&lt;</a:t>
            </a:r>
            <a:r>
              <a:rPr lang="en-US" altLang="zh-CN" sz="1400" dirty="0" err="1">
                <a:solidFill>
                  <a:srgbClr val="A31515"/>
                </a:solidFill>
                <a:highlight>
                  <a:srgbClr val="FFFFFF"/>
                </a:highlight>
                <a:latin typeface="+mn-lt"/>
                <a:ea typeface="新宋体" panose="02010609030101010101" pitchFamily="49" charset="-122"/>
              </a:rPr>
              <a:t>cuda.h</a:t>
            </a:r>
            <a:r>
              <a:rPr lang="en-US" altLang="zh-CN" sz="1400" dirty="0">
                <a:solidFill>
                  <a:srgbClr val="A31515"/>
                </a:solidFill>
                <a:highlight>
                  <a:srgbClr val="FFFFFF"/>
                </a:highlight>
                <a:latin typeface="+mn-lt"/>
                <a:ea typeface="新宋体" panose="02010609030101010101" pitchFamily="49" charset="-122"/>
              </a:rPr>
              <a:t>&gt;</a:t>
            </a:r>
            <a:endParaRPr lang="en-US" altLang="zh-CN" sz="1400" dirty="0">
              <a:solidFill>
                <a:srgbClr val="000000"/>
              </a:solidFill>
              <a:highlight>
                <a:srgbClr val="FFFFFF"/>
              </a:highlight>
              <a:latin typeface="+mn-lt"/>
              <a:ea typeface="新宋体" panose="02010609030101010101" pitchFamily="49" charset="-122"/>
            </a:endParaRPr>
          </a:p>
          <a:p>
            <a:r>
              <a:rPr lang="en-US" altLang="zh-CN" sz="1400" dirty="0">
                <a:solidFill>
                  <a:srgbClr val="000000"/>
                </a:solidFill>
                <a:highlight>
                  <a:srgbClr val="FFFFFF"/>
                </a:highlight>
                <a:latin typeface="+mn-lt"/>
                <a:ea typeface="新宋体" panose="02010609030101010101" pitchFamily="49" charset="-122"/>
              </a:rPr>
              <a:t>__global__ </a:t>
            </a:r>
            <a:r>
              <a:rPr lang="en-US" altLang="zh-CN" sz="1400" dirty="0">
                <a:solidFill>
                  <a:srgbClr val="0000FF"/>
                </a:solidFill>
                <a:highlight>
                  <a:srgbClr val="FFFFFF"/>
                </a:highlight>
                <a:latin typeface="+mn-lt"/>
                <a:ea typeface="新宋体" panose="02010609030101010101" pitchFamily="49" charset="-122"/>
              </a:rPr>
              <a:t>void</a:t>
            </a:r>
            <a:r>
              <a:rPr lang="en-US" altLang="zh-CN" sz="1400" dirty="0">
                <a:solidFill>
                  <a:srgbClr val="000000"/>
                </a:solidFill>
                <a:highlight>
                  <a:srgbClr val="FFFFFF"/>
                </a:highlight>
                <a:latin typeface="+mn-lt"/>
                <a:ea typeface="新宋体" panose="02010609030101010101" pitchFamily="49" charset="-122"/>
              </a:rPr>
              <a:t> Hello(</a:t>
            </a:r>
            <a:r>
              <a:rPr lang="en-US" altLang="zh-CN" sz="1400" dirty="0">
                <a:solidFill>
                  <a:srgbClr val="0000FF"/>
                </a:solidFill>
                <a:highlight>
                  <a:srgbClr val="FFFFFF"/>
                </a:highlight>
                <a:latin typeface="+mn-lt"/>
                <a:ea typeface="新宋体" panose="02010609030101010101" pitchFamily="49" charset="-122"/>
              </a:rPr>
              <a:t>void</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printf</a:t>
            </a:r>
            <a:r>
              <a:rPr lang="en-US" altLang="zh-CN" sz="1400" dirty="0">
                <a:solidFill>
                  <a:srgbClr val="000000"/>
                </a:solidFill>
                <a:highlight>
                  <a:srgbClr val="FFFFFF"/>
                </a:highlight>
                <a:latin typeface="+mn-lt"/>
                <a:ea typeface="新宋体" panose="02010609030101010101" pitchFamily="49" charset="-122"/>
              </a:rPr>
              <a:t>(</a:t>
            </a:r>
            <a:r>
              <a:rPr lang="en-US" altLang="zh-CN" sz="1400" dirty="0">
                <a:solidFill>
                  <a:srgbClr val="A31515"/>
                </a:solidFill>
                <a:highlight>
                  <a:srgbClr val="FFFFFF"/>
                </a:highlight>
                <a:latin typeface="+mn-lt"/>
                <a:ea typeface="新宋体" panose="02010609030101010101" pitchFamily="49" charset="-122"/>
              </a:rPr>
              <a:t>"Hello from thread(%</a:t>
            </a:r>
            <a:r>
              <a:rPr lang="en-US" altLang="zh-CN" sz="1400" dirty="0" err="1">
                <a:solidFill>
                  <a:srgbClr val="A31515"/>
                </a:solidFill>
                <a:highlight>
                  <a:srgbClr val="FFFFFF"/>
                </a:highlight>
                <a:latin typeface="+mn-lt"/>
                <a:ea typeface="新宋体" panose="02010609030101010101" pitchFamily="49" charset="-122"/>
              </a:rPr>
              <a:t>d,%d,%d</a:t>
            </a:r>
            <a:r>
              <a:rPr lang="en-US" altLang="zh-CN" sz="1400" dirty="0">
                <a:solidFill>
                  <a:srgbClr val="A31515"/>
                </a:solidFill>
                <a:highlight>
                  <a:srgbClr val="FFFFFF"/>
                </a:highlight>
                <a:latin typeface="+mn-lt"/>
                <a:ea typeface="新宋体" panose="02010609030101010101" pitchFamily="49" charset="-122"/>
              </a:rPr>
              <a:t>) in block(%</a:t>
            </a:r>
            <a:r>
              <a:rPr lang="en-US" altLang="zh-CN" sz="1400" dirty="0" err="1">
                <a:solidFill>
                  <a:srgbClr val="A31515"/>
                </a:solidFill>
                <a:highlight>
                  <a:srgbClr val="FFFFFF"/>
                </a:highlight>
                <a:latin typeface="+mn-lt"/>
                <a:ea typeface="新宋体" panose="02010609030101010101" pitchFamily="49" charset="-122"/>
              </a:rPr>
              <a:t>d,%d,%d</a:t>
            </a:r>
            <a:r>
              <a:rPr lang="en-US" altLang="zh-CN" sz="1400" dirty="0">
                <a:solidFill>
                  <a:srgbClr val="A31515"/>
                </a:solidFill>
                <a:highlight>
                  <a:srgbClr val="FFFFFF"/>
                </a:highlight>
                <a:latin typeface="+mn-lt"/>
                <a:ea typeface="新宋体" panose="02010609030101010101" pitchFamily="49" charset="-122"/>
              </a:rPr>
              <a:t>)\n"</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threadIdx.x</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threadIdx.y</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threadIdx.z</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blockIdx.x</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blockIdx.y</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blockIdx.z</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FF"/>
                </a:solidFill>
                <a:highlight>
                  <a:srgbClr val="FFFFFF"/>
                </a:highlight>
                <a:latin typeface="+mn-lt"/>
                <a:ea typeface="新宋体" panose="02010609030101010101" pitchFamily="49" charset="-122"/>
              </a:rPr>
              <a:t>int</a:t>
            </a:r>
            <a:r>
              <a:rPr lang="en-US" altLang="zh-CN" sz="1400" dirty="0">
                <a:solidFill>
                  <a:srgbClr val="000000"/>
                </a:solidFill>
                <a:highlight>
                  <a:srgbClr val="FFFFFF"/>
                </a:highlight>
                <a:latin typeface="+mn-lt"/>
                <a:ea typeface="新宋体" panose="02010609030101010101" pitchFamily="49" charset="-122"/>
              </a:rPr>
              <a:t> main(</a:t>
            </a:r>
            <a:r>
              <a:rPr lang="en-US" altLang="zh-CN" sz="1400" dirty="0">
                <a:solidFill>
                  <a:srgbClr val="0000FF"/>
                </a:solidFill>
                <a:highlight>
                  <a:srgbClr val="FFFFFF"/>
                </a:highlight>
                <a:latin typeface="+mn-lt"/>
                <a:ea typeface="新宋体" panose="02010609030101010101" pitchFamily="49" charset="-122"/>
              </a:rPr>
              <a:t>void</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    dim3 </a:t>
            </a:r>
            <a:r>
              <a:rPr lang="en-US" altLang="zh-CN" sz="1400" dirty="0" err="1">
                <a:solidFill>
                  <a:srgbClr val="000000"/>
                </a:solidFill>
                <a:highlight>
                  <a:srgbClr val="FFFFFF"/>
                </a:highlight>
                <a:latin typeface="+mn-lt"/>
                <a:ea typeface="新宋体" panose="02010609030101010101" pitchFamily="49" charset="-122"/>
              </a:rPr>
              <a:t>grid_dims</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block_dims</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grid_dims.x</a:t>
            </a:r>
            <a:r>
              <a:rPr lang="en-US" altLang="zh-CN" sz="1400" dirty="0">
                <a:solidFill>
                  <a:srgbClr val="000000"/>
                </a:solidFill>
                <a:highlight>
                  <a:srgbClr val="FFFFFF"/>
                </a:highlight>
                <a:latin typeface="+mn-lt"/>
                <a:ea typeface="新宋体" panose="02010609030101010101" pitchFamily="49" charset="-122"/>
              </a:rPr>
              <a:t> = 1;</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grid_dims.y</a:t>
            </a:r>
            <a:r>
              <a:rPr lang="en-US" altLang="zh-CN" sz="1400" dirty="0">
                <a:solidFill>
                  <a:srgbClr val="000000"/>
                </a:solidFill>
                <a:highlight>
                  <a:srgbClr val="FFFFFF"/>
                </a:highlight>
                <a:latin typeface="+mn-lt"/>
                <a:ea typeface="新宋体" panose="02010609030101010101" pitchFamily="49" charset="-122"/>
              </a:rPr>
              <a:t> = 2;</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grid_dims.z</a:t>
            </a:r>
            <a:r>
              <a:rPr lang="en-US" altLang="zh-CN" sz="1400" dirty="0">
                <a:solidFill>
                  <a:srgbClr val="000000"/>
                </a:solidFill>
                <a:highlight>
                  <a:srgbClr val="FFFFFF"/>
                </a:highlight>
                <a:latin typeface="+mn-lt"/>
                <a:ea typeface="新宋体" panose="02010609030101010101" pitchFamily="49" charset="-122"/>
              </a:rPr>
              <a:t> = 3;</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block_dims.x</a:t>
            </a:r>
            <a:r>
              <a:rPr lang="en-US" altLang="zh-CN" sz="1400" dirty="0">
                <a:solidFill>
                  <a:srgbClr val="000000"/>
                </a:solidFill>
                <a:highlight>
                  <a:srgbClr val="FFFFFF"/>
                </a:highlight>
                <a:latin typeface="+mn-lt"/>
                <a:ea typeface="新宋体" panose="02010609030101010101" pitchFamily="49" charset="-122"/>
              </a:rPr>
              <a:t> = 2;</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block_dims.y</a:t>
            </a:r>
            <a:r>
              <a:rPr lang="en-US" altLang="zh-CN" sz="1400" dirty="0">
                <a:solidFill>
                  <a:srgbClr val="000000"/>
                </a:solidFill>
                <a:highlight>
                  <a:srgbClr val="FFFFFF"/>
                </a:highlight>
                <a:latin typeface="+mn-lt"/>
                <a:ea typeface="新宋体" panose="02010609030101010101" pitchFamily="49" charset="-122"/>
              </a:rPr>
              <a:t> = 2;</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block_dims.z</a:t>
            </a:r>
            <a:r>
              <a:rPr lang="en-US" altLang="zh-CN" sz="1400" dirty="0">
                <a:solidFill>
                  <a:srgbClr val="000000"/>
                </a:solidFill>
                <a:highlight>
                  <a:srgbClr val="FFFFFF"/>
                </a:highlight>
                <a:latin typeface="+mn-lt"/>
                <a:ea typeface="新宋体" panose="02010609030101010101" pitchFamily="49" charset="-122"/>
              </a:rPr>
              <a:t> = 2;</a:t>
            </a:r>
          </a:p>
          <a:p>
            <a:r>
              <a:rPr lang="sv-SE" altLang="zh-CN" sz="1400" dirty="0">
                <a:solidFill>
                  <a:srgbClr val="000000"/>
                </a:solidFill>
                <a:highlight>
                  <a:srgbClr val="FFFFFF"/>
                </a:highlight>
                <a:latin typeface="+mn-lt"/>
                <a:ea typeface="新宋体" panose="02010609030101010101" pitchFamily="49" charset="-122"/>
              </a:rPr>
              <a:t>    Hello &lt;&lt; &lt;grid_dims, block_dims &gt;&gt; &gt; ();</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cudaDeviceSynchronize</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0000FF"/>
                </a:solidFill>
                <a:highlight>
                  <a:srgbClr val="FFFFFF"/>
                </a:highlight>
                <a:latin typeface="+mn-lt"/>
                <a:ea typeface="新宋体" panose="02010609030101010101" pitchFamily="49" charset="-122"/>
              </a:rPr>
              <a:t>return</a:t>
            </a:r>
            <a:r>
              <a:rPr lang="en-US" altLang="zh-CN" sz="1400" dirty="0">
                <a:solidFill>
                  <a:srgbClr val="000000"/>
                </a:solidFill>
                <a:highlight>
                  <a:srgbClr val="FFFFFF"/>
                </a:highlight>
                <a:latin typeface="+mn-lt"/>
                <a:ea typeface="新宋体" panose="02010609030101010101" pitchFamily="49" charset="-122"/>
              </a:rPr>
              <a:t> 0;</a:t>
            </a:r>
          </a:p>
          <a:p>
            <a:r>
              <a:rPr lang="en-US" altLang="zh-CN" sz="1400" dirty="0">
                <a:solidFill>
                  <a:srgbClr val="000000"/>
                </a:solidFill>
                <a:highlight>
                  <a:srgbClr val="FFFFFF"/>
                </a:highlight>
                <a:latin typeface="+mn-lt"/>
                <a:ea typeface="新宋体" panose="02010609030101010101" pitchFamily="49" charset="-122"/>
              </a:rPr>
              <a:t>}</a:t>
            </a:r>
            <a:endParaRPr lang="zh-CN" altLang="en-US" sz="1400" dirty="0">
              <a:latin typeface="+mn-lt"/>
            </a:endParaRPr>
          </a:p>
        </p:txBody>
      </p:sp>
    </p:spTree>
    <p:extLst>
      <p:ext uri="{BB962C8B-B14F-4D97-AF65-F5344CB8AC3E}">
        <p14:creationId xmlns:p14="http://schemas.microsoft.com/office/powerpoint/2010/main" val="1126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对象 10">
            <a:extLst>
              <a:ext uri="{FF2B5EF4-FFF2-40B4-BE49-F238E27FC236}">
                <a16:creationId xmlns:a16="http://schemas.microsoft.com/office/drawing/2014/main" id="{53EF4470-05C7-4EBA-2C2C-8964404FB459}"/>
              </a:ext>
            </a:extLst>
          </p:cNvPr>
          <p:cNvGraphicFramePr>
            <a:graphicFrameLocks noChangeAspect="1"/>
          </p:cNvGraphicFramePr>
          <p:nvPr>
            <p:extLst>
              <p:ext uri="{D42A27DB-BD31-4B8C-83A1-F6EECF244321}">
                <p14:modId xmlns:p14="http://schemas.microsoft.com/office/powerpoint/2010/main" val="1274925182"/>
              </p:ext>
            </p:extLst>
          </p:nvPr>
        </p:nvGraphicFramePr>
        <p:xfrm>
          <a:off x="467544" y="5445224"/>
          <a:ext cx="8352928" cy="965807"/>
        </p:xfrm>
        <a:graphic>
          <a:graphicData uri="http://schemas.openxmlformats.org/presentationml/2006/ole">
            <mc:AlternateContent xmlns:mc="http://schemas.openxmlformats.org/markup-compatibility/2006">
              <mc:Choice xmlns:v="urn:schemas-microsoft-com:vml" Requires="v">
                <p:oleObj r:id="rId2" imgW="23732810" imgH="2743654" progId="">
                  <p:embed/>
                </p:oleObj>
              </mc:Choice>
              <mc:Fallback>
                <p:oleObj r:id="rId2" imgW="23732810" imgH="2743654" progId="">
                  <p:embed/>
                  <p:pic>
                    <p:nvPicPr>
                      <p:cNvPr id="0" name=""/>
                      <p:cNvPicPr/>
                      <p:nvPr/>
                    </p:nvPicPr>
                    <p:blipFill>
                      <a:blip r:embed="rId3"/>
                      <a:stretch>
                        <a:fillRect/>
                      </a:stretch>
                    </p:blipFill>
                    <p:spPr>
                      <a:xfrm>
                        <a:off x="467544" y="5445224"/>
                        <a:ext cx="8352928" cy="965807"/>
                      </a:xfrm>
                      <a:prstGeom prst="rect">
                        <a:avLst/>
                      </a:prstGeom>
                    </p:spPr>
                  </p:pic>
                </p:oleObj>
              </mc:Fallback>
            </mc:AlternateContent>
          </a:graphicData>
        </a:graphic>
      </p:graphicFrame>
      <p:sp>
        <p:nvSpPr>
          <p:cNvPr id="2" name="标题 1">
            <a:extLst>
              <a:ext uri="{FF2B5EF4-FFF2-40B4-BE49-F238E27FC236}">
                <a16:creationId xmlns:a16="http://schemas.microsoft.com/office/drawing/2014/main" id="{CBEF44A8-4293-28D8-3CF3-F31AC2EC8AB6}"/>
              </a:ext>
            </a:extLst>
          </p:cNvPr>
          <p:cNvSpPr>
            <a:spLocks noGrp="1"/>
          </p:cNvSpPr>
          <p:nvPr>
            <p:ph type="title"/>
          </p:nvPr>
        </p:nvSpPr>
        <p:spPr>
          <a:xfrm>
            <a:off x="457200" y="152400"/>
            <a:ext cx="8229600" cy="990600"/>
          </a:xfrm>
        </p:spPr>
        <p:txBody>
          <a:bodyPr/>
          <a:lstStyle/>
          <a:p>
            <a:r>
              <a:rPr lang="en-US" altLang="zh-CN"/>
              <a:t>7 </a:t>
            </a:r>
            <a:r>
              <a:rPr lang="en-US" altLang="zh-CN" dirty="0"/>
              <a:t>NVIDIA</a:t>
            </a:r>
            <a:r>
              <a:rPr lang="zh-CN" altLang="en-US" dirty="0"/>
              <a:t>计算能力和设备架构</a:t>
            </a:r>
          </a:p>
        </p:txBody>
      </p:sp>
      <p:sp>
        <p:nvSpPr>
          <p:cNvPr id="3" name="内容占位符 2">
            <a:extLst>
              <a:ext uri="{FF2B5EF4-FFF2-40B4-BE49-F238E27FC236}">
                <a16:creationId xmlns:a16="http://schemas.microsoft.com/office/drawing/2014/main" id="{51344EBC-DBD5-85A3-4591-EA17A6CF7FCA}"/>
              </a:ext>
            </a:extLst>
          </p:cNvPr>
          <p:cNvSpPr>
            <a:spLocks noGrp="1"/>
          </p:cNvSpPr>
          <p:nvPr>
            <p:ph sz="quarter" idx="1"/>
          </p:nvPr>
        </p:nvSpPr>
        <p:spPr>
          <a:xfrm>
            <a:off x="457200" y="1219200"/>
            <a:ext cx="8229600" cy="4937760"/>
          </a:xfrm>
        </p:spPr>
        <p:txBody>
          <a:bodyPr/>
          <a:lstStyle/>
          <a:p>
            <a:r>
              <a:rPr lang="zh-CN" altLang="en-US" sz="2400" dirty="0"/>
              <a:t>线程数和块数的限制</a:t>
            </a:r>
            <a:endParaRPr lang="en-US" altLang="zh-CN" sz="2400" dirty="0"/>
          </a:p>
          <a:p>
            <a:pPr lvl="1"/>
            <a:r>
              <a:rPr lang="zh-CN" altLang="en-US" sz="2000" dirty="0"/>
              <a:t>取决于</a:t>
            </a:r>
            <a:r>
              <a:rPr lang="en-US" altLang="zh-CN" sz="2000" dirty="0"/>
              <a:t>NVIDIA </a:t>
            </a:r>
            <a:r>
              <a:rPr lang="zh-CN" altLang="en-US" sz="2000" dirty="0"/>
              <a:t>所定义的</a:t>
            </a:r>
            <a:r>
              <a:rPr lang="en-US" altLang="zh-CN" sz="2000" dirty="0"/>
              <a:t>GPU</a:t>
            </a:r>
            <a:r>
              <a:rPr lang="zh-CN" altLang="en-US" sz="2000" dirty="0"/>
              <a:t>的计算能力</a:t>
            </a:r>
            <a:endParaRPr lang="en-US" altLang="zh-CN" sz="2000" dirty="0"/>
          </a:p>
          <a:p>
            <a:r>
              <a:rPr lang="zh-CN" altLang="en-US" sz="2400" dirty="0"/>
              <a:t>计算能力是一个具有</a:t>
            </a:r>
            <a:r>
              <a:rPr lang="en-US" altLang="zh-CN" sz="2400" dirty="0" err="1"/>
              <a:t>a.b</a:t>
            </a:r>
            <a:r>
              <a:rPr lang="zh-CN" altLang="en-US" sz="2400" dirty="0"/>
              <a:t>形式的数字</a:t>
            </a:r>
            <a:endParaRPr lang="en-US" altLang="zh-CN" sz="2400" dirty="0"/>
          </a:p>
          <a:p>
            <a:pPr lvl="1"/>
            <a:r>
              <a:rPr lang="en-US" altLang="zh-CN" sz="2000" dirty="0"/>
              <a:t>a</a:t>
            </a:r>
            <a:r>
              <a:rPr lang="zh-CN" altLang="en-US" sz="2000" dirty="0"/>
              <a:t>：主要修订号，可以是</a:t>
            </a:r>
            <a:r>
              <a:rPr lang="en-US" altLang="zh-CN" sz="2000" dirty="0"/>
              <a:t>1 </a:t>
            </a:r>
            <a:r>
              <a:rPr lang="zh-CN" altLang="en-US" sz="2000" dirty="0"/>
              <a:t>、</a:t>
            </a:r>
            <a:r>
              <a:rPr lang="en-US" altLang="zh-CN" sz="2000" dirty="0"/>
              <a:t>2 </a:t>
            </a:r>
            <a:r>
              <a:rPr lang="zh-CN" altLang="en-US" sz="2000" dirty="0"/>
              <a:t>、</a:t>
            </a:r>
            <a:r>
              <a:rPr lang="en-US" altLang="zh-CN" sz="2000" dirty="0"/>
              <a:t>3 </a:t>
            </a:r>
            <a:r>
              <a:rPr lang="zh-CN" altLang="en-US" sz="2000" dirty="0"/>
              <a:t>、</a:t>
            </a:r>
            <a:r>
              <a:rPr lang="en-US" altLang="zh-CN" sz="2000" dirty="0"/>
              <a:t>5 </a:t>
            </a:r>
            <a:r>
              <a:rPr lang="zh-CN" altLang="en-US" sz="2000" dirty="0"/>
              <a:t>、</a:t>
            </a:r>
            <a:r>
              <a:rPr lang="en-US" altLang="zh-CN" sz="2000" dirty="0"/>
              <a:t>6 </a:t>
            </a:r>
            <a:r>
              <a:rPr lang="zh-CN" altLang="en-US" sz="2000" dirty="0"/>
              <a:t>、</a:t>
            </a:r>
            <a:r>
              <a:rPr lang="en-US" altLang="zh-CN" sz="2000" dirty="0"/>
              <a:t>7 </a:t>
            </a:r>
            <a:r>
              <a:rPr lang="zh-CN" altLang="en-US" sz="2000" dirty="0"/>
              <a:t>、</a:t>
            </a:r>
            <a:r>
              <a:rPr lang="en-US" altLang="zh-CN" sz="2000" dirty="0"/>
              <a:t>8</a:t>
            </a:r>
          </a:p>
          <a:p>
            <a:pPr lvl="1"/>
            <a:r>
              <a:rPr lang="en-US" altLang="zh-CN" sz="2000" dirty="0"/>
              <a:t>b</a:t>
            </a:r>
            <a:r>
              <a:rPr lang="zh-CN" altLang="en-US" sz="2000" dirty="0"/>
              <a:t>：小型修订号，取值范围为</a:t>
            </a:r>
            <a:r>
              <a:rPr lang="en-US" altLang="zh-CN" sz="2000" dirty="0"/>
              <a:t>0~7</a:t>
            </a:r>
          </a:p>
          <a:p>
            <a:r>
              <a:rPr lang="zh-CN" altLang="en-US" sz="2400" dirty="0"/>
              <a:t>分配给单个</a:t>
            </a:r>
            <a:r>
              <a:rPr lang="en-US" altLang="zh-CN" sz="2400" dirty="0"/>
              <a:t>SM</a:t>
            </a:r>
            <a:r>
              <a:rPr lang="zh-CN" altLang="en-US" sz="2400" dirty="0"/>
              <a:t>的最大线程数</a:t>
            </a:r>
            <a:endParaRPr lang="en-US" altLang="zh-CN" sz="2400" dirty="0"/>
          </a:p>
          <a:p>
            <a:pPr lvl="1"/>
            <a:r>
              <a:rPr lang="zh-CN" altLang="en-US" sz="2000" dirty="0"/>
              <a:t>计算能力为</a:t>
            </a:r>
            <a:r>
              <a:rPr lang="en-US" altLang="zh-CN" sz="2000" dirty="0"/>
              <a:t>2.b</a:t>
            </a:r>
            <a:r>
              <a:rPr lang="zh-CN" altLang="en-US" sz="2000" dirty="0"/>
              <a:t>的设备：</a:t>
            </a:r>
            <a:r>
              <a:rPr lang="en-US" altLang="zh-CN" sz="2000" dirty="0"/>
              <a:t>1536</a:t>
            </a:r>
          </a:p>
          <a:p>
            <a:pPr lvl="1"/>
            <a:r>
              <a:rPr lang="zh-CN" altLang="en-US" sz="2000" dirty="0"/>
              <a:t>计算能力</a:t>
            </a:r>
            <a:r>
              <a:rPr lang="en-US" altLang="zh-CN" sz="2000" dirty="0"/>
              <a:t>&gt;2</a:t>
            </a:r>
            <a:r>
              <a:rPr lang="zh-CN" altLang="en-US" sz="2000" dirty="0"/>
              <a:t>的设备：目前最大为</a:t>
            </a:r>
            <a:r>
              <a:rPr lang="en-US" altLang="zh-CN" sz="2000" dirty="0"/>
              <a:t>2048</a:t>
            </a:r>
          </a:p>
          <a:p>
            <a:r>
              <a:rPr lang="zh-CN" altLang="en-US" sz="2400" dirty="0"/>
              <a:t>块和网格的维度大小的限制</a:t>
            </a:r>
            <a:endParaRPr lang="en-US" altLang="zh-CN" sz="2400" dirty="0"/>
          </a:p>
          <a:p>
            <a:pPr lvl="1"/>
            <a:r>
              <a:rPr lang="en-US" altLang="zh-CN" sz="2000" dirty="0"/>
              <a:t>x</a:t>
            </a:r>
            <a:r>
              <a:rPr lang="zh-CN" altLang="en-US" sz="2000" dirty="0"/>
              <a:t>或</a:t>
            </a:r>
            <a:r>
              <a:rPr lang="en-US" altLang="zh-CN" sz="2000" dirty="0"/>
              <a:t>y</a:t>
            </a:r>
            <a:r>
              <a:rPr lang="zh-CN" altLang="en-US" sz="2000" dirty="0"/>
              <a:t>维的最大值为</a:t>
            </a:r>
            <a:r>
              <a:rPr lang="en-US" altLang="zh-CN" sz="2000" dirty="0"/>
              <a:t>1024</a:t>
            </a:r>
          </a:p>
          <a:p>
            <a:pPr lvl="1"/>
            <a:r>
              <a:rPr lang="en-US" altLang="zh-CN" sz="2000" dirty="0"/>
              <a:t>z</a:t>
            </a:r>
            <a:r>
              <a:rPr lang="zh-CN" altLang="en-US" sz="2000" dirty="0"/>
              <a:t>维的最大值为</a:t>
            </a:r>
            <a:r>
              <a:rPr lang="en-US" altLang="zh-CN" sz="2000" dirty="0"/>
              <a:t>64</a:t>
            </a:r>
          </a:p>
        </p:txBody>
      </p:sp>
      <p:sp>
        <p:nvSpPr>
          <p:cNvPr id="4" name="灯片编号占位符 3">
            <a:extLst>
              <a:ext uri="{FF2B5EF4-FFF2-40B4-BE49-F238E27FC236}">
                <a16:creationId xmlns:a16="http://schemas.microsoft.com/office/drawing/2014/main" id="{CF75EBB4-A741-6568-14C1-CBFF9A5D82C2}"/>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11</a:t>
            </a:fld>
            <a:endParaRPr lang="zh-CN" altLang="en-US"/>
          </a:p>
        </p:txBody>
      </p:sp>
    </p:spTree>
    <p:extLst>
      <p:ext uri="{BB962C8B-B14F-4D97-AF65-F5344CB8AC3E}">
        <p14:creationId xmlns:p14="http://schemas.microsoft.com/office/powerpoint/2010/main" val="7411020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4D5DAE-7969-D1D4-9114-35959DEC7013}"/>
              </a:ext>
            </a:extLst>
          </p:cNvPr>
          <p:cNvSpPr>
            <a:spLocks noGrp="1"/>
          </p:cNvSpPr>
          <p:nvPr>
            <p:ph type="title"/>
          </p:nvPr>
        </p:nvSpPr>
        <p:spPr>
          <a:xfrm>
            <a:off x="457200" y="152400"/>
            <a:ext cx="8229600" cy="990600"/>
          </a:xfrm>
        </p:spPr>
        <p:txBody>
          <a:bodyPr/>
          <a:lstStyle/>
          <a:p>
            <a:r>
              <a:rPr lang="en-US" altLang="zh-CN" dirty="0"/>
              <a:t>8 </a:t>
            </a:r>
            <a:r>
              <a:rPr lang="zh-CN" altLang="en-US" dirty="0"/>
              <a:t>向量加法</a:t>
            </a:r>
          </a:p>
        </p:txBody>
      </p:sp>
      <p:sp>
        <p:nvSpPr>
          <p:cNvPr id="9" name="内容占位符 8">
            <a:extLst>
              <a:ext uri="{FF2B5EF4-FFF2-40B4-BE49-F238E27FC236}">
                <a16:creationId xmlns:a16="http://schemas.microsoft.com/office/drawing/2014/main" id="{65158FBD-74F7-4565-8526-484A73262814}"/>
              </a:ext>
            </a:extLst>
          </p:cNvPr>
          <p:cNvSpPr>
            <a:spLocks noGrp="1"/>
          </p:cNvSpPr>
          <p:nvPr>
            <p:ph sz="quarter" idx="1"/>
          </p:nvPr>
        </p:nvSpPr>
        <p:spPr>
          <a:xfrm>
            <a:off x="457200" y="1219200"/>
            <a:ext cx="5410944" cy="4937125"/>
          </a:xfrm>
        </p:spPr>
        <p:txBody>
          <a:bodyPr/>
          <a:lstStyle/>
          <a:p>
            <a:r>
              <a:rPr lang="en-US" altLang="zh-CN" sz="2400" dirty="0" err="1"/>
              <a:t>blockDim.x</a:t>
            </a:r>
            <a:r>
              <a:rPr lang="en-US" altLang="zh-CN" sz="2400" dirty="0"/>
              <a:t> * </a:t>
            </a:r>
            <a:r>
              <a:rPr lang="en-US" altLang="zh-CN" sz="2400" dirty="0" err="1"/>
              <a:t>blockIdx.x</a:t>
            </a:r>
            <a:r>
              <a:rPr lang="en-US" altLang="zh-CN" sz="2400" dirty="0"/>
              <a:t> + </a:t>
            </a:r>
            <a:r>
              <a:rPr lang="en-US" altLang="zh-CN" sz="2400" dirty="0" err="1"/>
              <a:t>threadIdx.x</a:t>
            </a:r>
            <a:endParaRPr lang="en-US" altLang="zh-CN" sz="2400" dirty="0"/>
          </a:p>
          <a:p>
            <a:pPr lvl="1"/>
            <a:r>
              <a:rPr lang="zh-CN" altLang="en-US" sz="2000" dirty="0"/>
              <a:t>为每个线程分配一个唯一的序号</a:t>
            </a:r>
            <a:endParaRPr lang="en-US" altLang="zh-CN" sz="2000" dirty="0"/>
          </a:p>
          <a:p>
            <a:r>
              <a:rPr lang="en-US" altLang="zh-CN" sz="2400" dirty="0" err="1"/>
              <a:t>cudaMallocManaged</a:t>
            </a:r>
            <a:endParaRPr lang="en-US" altLang="zh-CN" sz="2400" dirty="0"/>
          </a:p>
          <a:p>
            <a:pPr lvl="1"/>
            <a:r>
              <a:rPr lang="zh-CN" altLang="en-US" sz="2000" dirty="0"/>
              <a:t>分配的内存将由“统一内存系统”自动管理</a:t>
            </a:r>
            <a:endParaRPr lang="en-US" altLang="zh-CN" sz="2000" dirty="0"/>
          </a:p>
          <a:p>
            <a:pPr lvl="1"/>
            <a:r>
              <a:rPr lang="zh-CN" altLang="en-US" sz="2000" dirty="0"/>
              <a:t>分配的内存可以在设备和主机上使用</a:t>
            </a:r>
            <a:endParaRPr lang="en-US" altLang="zh-CN" sz="2000" dirty="0"/>
          </a:p>
          <a:p>
            <a:pPr lvl="1"/>
            <a:r>
              <a:rPr lang="zh-CN" altLang="en-US" sz="2000" dirty="0"/>
              <a:t>可能比将设备内存与主机内存分开处理的核函数要慢</a:t>
            </a:r>
            <a:endParaRPr lang="en-US" altLang="zh-CN" sz="2000" dirty="0"/>
          </a:p>
          <a:p>
            <a:r>
              <a:rPr lang="en-US" altLang="zh-CN" sz="2400" dirty="0" err="1"/>
              <a:t>cudaFree</a:t>
            </a:r>
            <a:endParaRPr lang="en-US" altLang="zh-CN" sz="2400" dirty="0"/>
          </a:p>
          <a:p>
            <a:pPr lvl="1"/>
            <a:r>
              <a:rPr lang="zh-CN" altLang="en-US" sz="2000" dirty="0"/>
              <a:t>释放内存</a:t>
            </a:r>
            <a:endParaRPr lang="en-US" altLang="zh-CN" sz="2000" dirty="0"/>
          </a:p>
          <a:p>
            <a:pPr lvl="1"/>
            <a:r>
              <a:rPr lang="zh-CN" altLang="en-US" sz="2000" dirty="0"/>
              <a:t>如果内存是在设备上分配的，则无法在主机上释放它，反之亦然</a:t>
            </a:r>
          </a:p>
        </p:txBody>
      </p:sp>
      <p:sp>
        <p:nvSpPr>
          <p:cNvPr id="4" name="灯片编号占位符 3">
            <a:extLst>
              <a:ext uri="{FF2B5EF4-FFF2-40B4-BE49-F238E27FC236}">
                <a16:creationId xmlns:a16="http://schemas.microsoft.com/office/drawing/2014/main" id="{C9792BE7-70F3-B22E-883A-7CDFC3A38209}"/>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12</a:t>
            </a:fld>
            <a:endParaRPr lang="zh-CN" altLang="en-US"/>
          </a:p>
        </p:txBody>
      </p:sp>
      <p:sp>
        <p:nvSpPr>
          <p:cNvPr id="6" name="文本框 5">
            <a:extLst>
              <a:ext uri="{FF2B5EF4-FFF2-40B4-BE49-F238E27FC236}">
                <a16:creationId xmlns:a16="http://schemas.microsoft.com/office/drawing/2014/main" id="{6099E8B1-CAB0-0F7E-B200-D54D67C6F1EC}"/>
              </a:ext>
            </a:extLst>
          </p:cNvPr>
          <p:cNvSpPr txBox="1"/>
          <p:nvPr/>
        </p:nvSpPr>
        <p:spPr>
          <a:xfrm>
            <a:off x="5814775" y="240804"/>
            <a:ext cx="3312368" cy="6617196"/>
          </a:xfrm>
          <a:prstGeom prst="rect">
            <a:avLst/>
          </a:prstGeom>
          <a:noFill/>
        </p:spPr>
        <p:txBody>
          <a:bodyPr wrap="square">
            <a:spAutoFit/>
          </a:bodyPr>
          <a:lstStyle/>
          <a:p>
            <a:r>
              <a:rPr lang="en-US" altLang="zh-CN" sz="800" dirty="0">
                <a:solidFill>
                  <a:srgbClr val="808080"/>
                </a:solidFill>
                <a:highlight>
                  <a:srgbClr val="FFFFFF"/>
                </a:highlight>
                <a:latin typeface="+mn-lt"/>
                <a:ea typeface="新宋体" panose="02010609030101010101" pitchFamily="49" charset="-122"/>
              </a:rPr>
              <a:t>#include</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A31515"/>
                </a:solidFill>
                <a:highlight>
                  <a:srgbClr val="FFFFFF"/>
                </a:highlight>
                <a:latin typeface="+mn-lt"/>
                <a:ea typeface="新宋体" panose="02010609030101010101" pitchFamily="49" charset="-122"/>
              </a:rPr>
              <a:t>&lt;</a:t>
            </a:r>
            <a:r>
              <a:rPr lang="en-US" altLang="zh-CN" sz="800" dirty="0" err="1">
                <a:solidFill>
                  <a:srgbClr val="A31515"/>
                </a:solidFill>
                <a:highlight>
                  <a:srgbClr val="FFFFFF"/>
                </a:highlight>
                <a:latin typeface="+mn-lt"/>
                <a:ea typeface="新宋体" panose="02010609030101010101" pitchFamily="49" charset="-122"/>
              </a:rPr>
              <a:t>stdio.h</a:t>
            </a:r>
            <a:r>
              <a:rPr lang="en-US" altLang="zh-CN" sz="800" dirty="0">
                <a:solidFill>
                  <a:srgbClr val="A31515"/>
                </a:solidFill>
                <a:highlight>
                  <a:srgbClr val="FFFFFF"/>
                </a:highlight>
                <a:latin typeface="+mn-lt"/>
                <a:ea typeface="新宋体" panose="02010609030101010101" pitchFamily="49" charset="-122"/>
              </a:rPr>
              <a:t>&gt;</a:t>
            </a:r>
            <a:endParaRPr lang="en-US" altLang="zh-CN" sz="800" dirty="0">
              <a:solidFill>
                <a:srgbClr val="000000"/>
              </a:solidFill>
              <a:highlight>
                <a:srgbClr val="FFFFFF"/>
              </a:highlight>
              <a:latin typeface="+mn-lt"/>
              <a:ea typeface="新宋体" panose="02010609030101010101" pitchFamily="49" charset="-122"/>
            </a:endParaRPr>
          </a:p>
          <a:p>
            <a:r>
              <a:rPr lang="en-US" altLang="zh-CN" sz="800" dirty="0">
                <a:solidFill>
                  <a:srgbClr val="808080"/>
                </a:solidFill>
                <a:highlight>
                  <a:srgbClr val="FFFFFF"/>
                </a:highlight>
                <a:latin typeface="+mn-lt"/>
                <a:ea typeface="新宋体" panose="02010609030101010101" pitchFamily="49" charset="-122"/>
              </a:rPr>
              <a:t>#include</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A31515"/>
                </a:solidFill>
                <a:highlight>
                  <a:srgbClr val="FFFFFF"/>
                </a:highlight>
                <a:latin typeface="+mn-lt"/>
                <a:ea typeface="新宋体" panose="02010609030101010101" pitchFamily="49" charset="-122"/>
              </a:rPr>
              <a:t>&lt;</a:t>
            </a:r>
            <a:r>
              <a:rPr lang="en-US" altLang="zh-CN" sz="800" dirty="0" err="1">
                <a:solidFill>
                  <a:srgbClr val="A31515"/>
                </a:solidFill>
                <a:highlight>
                  <a:srgbClr val="FFFFFF"/>
                </a:highlight>
                <a:latin typeface="+mn-lt"/>
                <a:ea typeface="新宋体" panose="02010609030101010101" pitchFamily="49" charset="-122"/>
              </a:rPr>
              <a:t>cuda.h</a:t>
            </a:r>
            <a:r>
              <a:rPr lang="en-US" altLang="zh-CN" sz="800" dirty="0">
                <a:solidFill>
                  <a:srgbClr val="A31515"/>
                </a:solidFill>
                <a:highlight>
                  <a:srgbClr val="FFFFFF"/>
                </a:highlight>
                <a:latin typeface="+mn-lt"/>
                <a:ea typeface="新宋体" panose="02010609030101010101" pitchFamily="49" charset="-122"/>
              </a:rPr>
              <a:t>&gt;</a:t>
            </a:r>
            <a:endParaRPr lang="en-US" altLang="zh-CN" sz="800" dirty="0">
              <a:solidFill>
                <a:srgbClr val="000000"/>
              </a:solidFill>
              <a:highlight>
                <a:srgbClr val="FFFFFF"/>
              </a:highlight>
              <a:latin typeface="+mn-lt"/>
              <a:ea typeface="新宋体" panose="02010609030101010101" pitchFamily="49" charset="-122"/>
            </a:endParaRPr>
          </a:p>
          <a:p>
            <a:r>
              <a:rPr lang="en-US" altLang="zh-CN" sz="800" dirty="0">
                <a:solidFill>
                  <a:srgbClr val="808080"/>
                </a:solidFill>
                <a:highlight>
                  <a:srgbClr val="FFFFFF"/>
                </a:highlight>
                <a:latin typeface="+mn-lt"/>
                <a:ea typeface="新宋体" panose="02010609030101010101" pitchFamily="49" charset="-122"/>
              </a:rPr>
              <a:t>#include</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A31515"/>
                </a:solidFill>
                <a:highlight>
                  <a:srgbClr val="FFFFFF"/>
                </a:highlight>
                <a:latin typeface="+mn-lt"/>
                <a:ea typeface="新宋体" panose="02010609030101010101" pitchFamily="49" charset="-122"/>
              </a:rPr>
              <a:t>&lt;</a:t>
            </a:r>
            <a:r>
              <a:rPr lang="en-US" altLang="zh-CN" sz="800" dirty="0" err="1">
                <a:solidFill>
                  <a:srgbClr val="A31515"/>
                </a:solidFill>
                <a:highlight>
                  <a:srgbClr val="FFFFFF"/>
                </a:highlight>
                <a:latin typeface="+mn-lt"/>
                <a:ea typeface="新宋体" panose="02010609030101010101" pitchFamily="49" charset="-122"/>
              </a:rPr>
              <a:t>time.h</a:t>
            </a:r>
            <a:r>
              <a:rPr lang="en-US" altLang="zh-CN" sz="800" dirty="0">
                <a:solidFill>
                  <a:srgbClr val="A31515"/>
                </a:solidFill>
                <a:highlight>
                  <a:srgbClr val="FFFFFF"/>
                </a:highlight>
                <a:latin typeface="+mn-lt"/>
                <a:ea typeface="新宋体" panose="02010609030101010101" pitchFamily="49" charset="-122"/>
              </a:rPr>
              <a:t>&gt;</a:t>
            </a:r>
            <a:endParaRPr lang="en-US" altLang="zh-CN" sz="800" dirty="0">
              <a:solidFill>
                <a:srgbClr val="000000"/>
              </a:solidFill>
              <a:highlight>
                <a:srgbClr val="FFFFFF"/>
              </a:highlight>
              <a:latin typeface="+mn-lt"/>
              <a:ea typeface="新宋体" panose="02010609030101010101" pitchFamily="49" charset="-122"/>
            </a:endParaRPr>
          </a:p>
          <a:p>
            <a:r>
              <a:rPr lang="en-US" altLang="zh-CN" sz="800" dirty="0">
                <a:solidFill>
                  <a:srgbClr val="000000"/>
                </a:solidFill>
                <a:highlight>
                  <a:srgbClr val="FFFFFF"/>
                </a:highlight>
                <a:latin typeface="+mn-lt"/>
                <a:ea typeface="新宋体" panose="02010609030101010101" pitchFamily="49" charset="-122"/>
              </a:rPr>
              <a:t>__global__ </a:t>
            </a:r>
            <a:r>
              <a:rPr lang="en-US" altLang="zh-CN" sz="800" dirty="0">
                <a:solidFill>
                  <a:srgbClr val="0000FF"/>
                </a:solidFill>
                <a:highlight>
                  <a:srgbClr val="FFFFFF"/>
                </a:highlight>
                <a:latin typeface="+mn-lt"/>
                <a:ea typeface="新宋体" panose="02010609030101010101" pitchFamily="49" charset="-122"/>
              </a:rPr>
              <a:t>void</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Vec_add</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0000FF"/>
                </a:solidFill>
                <a:highlight>
                  <a:srgbClr val="FFFFFF"/>
                </a:highlight>
                <a:latin typeface="+mn-lt"/>
                <a:ea typeface="新宋体" panose="02010609030101010101" pitchFamily="49" charset="-122"/>
              </a:rPr>
              <a:t>const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x[], </a:t>
            </a:r>
            <a:r>
              <a:rPr lang="en-US" altLang="zh-CN" sz="800" dirty="0">
                <a:solidFill>
                  <a:srgbClr val="0000FF"/>
                </a:solidFill>
                <a:highlight>
                  <a:srgbClr val="FFFFFF"/>
                </a:highlight>
                <a:latin typeface="+mn-lt"/>
                <a:ea typeface="新宋体" panose="02010609030101010101" pitchFamily="49" charset="-122"/>
              </a:rPr>
              <a:t>const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y[], </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z[], </a:t>
            </a:r>
            <a:r>
              <a:rPr lang="en-US" altLang="zh-CN" sz="800" dirty="0">
                <a:solidFill>
                  <a:srgbClr val="0000FF"/>
                </a:solidFill>
                <a:highlight>
                  <a:srgbClr val="FFFFFF"/>
                </a:highlight>
                <a:latin typeface="+mn-lt"/>
                <a:ea typeface="新宋体" panose="02010609030101010101" pitchFamily="49" charset="-122"/>
              </a:rPr>
              <a:t>const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n)</a:t>
            </a:r>
          </a:p>
          <a:p>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my_elt</a:t>
            </a:r>
            <a:r>
              <a:rPr lang="en-US" altLang="zh-CN" sz="800" dirty="0">
                <a:solidFill>
                  <a:srgbClr val="000000"/>
                </a:solidFill>
                <a:highlight>
                  <a:srgbClr val="FFFFFF"/>
                </a:highlight>
                <a:latin typeface="+mn-lt"/>
                <a:ea typeface="新宋体" panose="02010609030101010101" pitchFamily="49" charset="-122"/>
              </a:rPr>
              <a:t> = </a:t>
            </a:r>
            <a:r>
              <a:rPr lang="en-US" altLang="zh-CN" sz="800" dirty="0" err="1">
                <a:solidFill>
                  <a:srgbClr val="000000"/>
                </a:solidFill>
                <a:highlight>
                  <a:srgbClr val="FFFFFF"/>
                </a:highlight>
                <a:latin typeface="+mn-lt"/>
                <a:ea typeface="新宋体" panose="02010609030101010101" pitchFamily="49" charset="-122"/>
              </a:rPr>
              <a:t>blockDim.x</a:t>
            </a:r>
            <a:r>
              <a:rPr lang="en-US" altLang="zh-CN" sz="800" dirty="0">
                <a:solidFill>
                  <a:srgbClr val="000000"/>
                </a:solidFill>
                <a:highlight>
                  <a:srgbClr val="FFFFFF"/>
                </a:highlight>
                <a:latin typeface="+mn-lt"/>
                <a:ea typeface="新宋体" panose="02010609030101010101" pitchFamily="49" charset="-122"/>
              </a:rPr>
              <a:t> * </a:t>
            </a:r>
            <a:r>
              <a:rPr lang="en-US" altLang="zh-CN" sz="800" dirty="0" err="1">
                <a:solidFill>
                  <a:srgbClr val="000000"/>
                </a:solidFill>
                <a:highlight>
                  <a:srgbClr val="FFFFFF"/>
                </a:highlight>
                <a:latin typeface="+mn-lt"/>
                <a:ea typeface="新宋体" panose="02010609030101010101" pitchFamily="49" charset="-122"/>
              </a:rPr>
              <a:t>blockIdx.x</a:t>
            </a:r>
            <a:r>
              <a:rPr lang="en-US" altLang="zh-CN" sz="800" dirty="0">
                <a:solidFill>
                  <a:srgbClr val="000000"/>
                </a:solidFill>
                <a:highlight>
                  <a:srgbClr val="FFFFFF"/>
                </a:highlight>
                <a:latin typeface="+mn-lt"/>
                <a:ea typeface="新宋体" panose="02010609030101010101" pitchFamily="49" charset="-122"/>
              </a:rPr>
              <a:t> + </a:t>
            </a:r>
            <a:r>
              <a:rPr lang="en-US" altLang="zh-CN" sz="800" dirty="0" err="1">
                <a:solidFill>
                  <a:srgbClr val="000000"/>
                </a:solidFill>
                <a:highlight>
                  <a:srgbClr val="FFFFFF"/>
                </a:highlight>
                <a:latin typeface="+mn-lt"/>
                <a:ea typeface="新宋体" panose="02010609030101010101" pitchFamily="49" charset="-122"/>
              </a:rPr>
              <a:t>threadIdx.x</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FF"/>
                </a:solidFill>
                <a:highlight>
                  <a:srgbClr val="FFFFFF"/>
                </a:highlight>
                <a:latin typeface="+mn-lt"/>
                <a:ea typeface="新宋体" panose="02010609030101010101" pitchFamily="49" charset="-122"/>
              </a:rPr>
              <a:t>if</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my_elt</a:t>
            </a:r>
            <a:r>
              <a:rPr lang="en-US" altLang="zh-CN" sz="800" dirty="0">
                <a:solidFill>
                  <a:srgbClr val="000000"/>
                </a:solidFill>
                <a:highlight>
                  <a:srgbClr val="FFFFFF"/>
                </a:highlight>
                <a:latin typeface="+mn-lt"/>
                <a:ea typeface="新宋体" panose="02010609030101010101" pitchFamily="49" charset="-122"/>
              </a:rPr>
              <a:t> &lt; n)</a:t>
            </a:r>
          </a:p>
          <a:p>
            <a:r>
              <a:rPr lang="en-US" altLang="zh-CN" sz="800" dirty="0">
                <a:solidFill>
                  <a:srgbClr val="000000"/>
                </a:solidFill>
                <a:highlight>
                  <a:srgbClr val="FFFFFF"/>
                </a:highlight>
                <a:latin typeface="+mn-lt"/>
                <a:ea typeface="新宋体" panose="02010609030101010101" pitchFamily="49" charset="-122"/>
              </a:rPr>
              <a:t>z[</a:t>
            </a:r>
            <a:r>
              <a:rPr lang="en-US" altLang="zh-CN" sz="800" dirty="0" err="1">
                <a:solidFill>
                  <a:srgbClr val="000000"/>
                </a:solidFill>
                <a:highlight>
                  <a:srgbClr val="FFFFFF"/>
                </a:highlight>
                <a:latin typeface="+mn-lt"/>
                <a:ea typeface="新宋体" panose="02010609030101010101" pitchFamily="49" charset="-122"/>
              </a:rPr>
              <a:t>my_elt</a:t>
            </a:r>
            <a:r>
              <a:rPr lang="en-US" altLang="zh-CN" sz="800" dirty="0">
                <a:solidFill>
                  <a:srgbClr val="000000"/>
                </a:solidFill>
                <a:highlight>
                  <a:srgbClr val="FFFFFF"/>
                </a:highlight>
                <a:latin typeface="+mn-lt"/>
                <a:ea typeface="新宋体" panose="02010609030101010101" pitchFamily="49" charset="-122"/>
              </a:rPr>
              <a:t>] = x[</a:t>
            </a:r>
            <a:r>
              <a:rPr lang="en-US" altLang="zh-CN" sz="800" dirty="0" err="1">
                <a:solidFill>
                  <a:srgbClr val="000000"/>
                </a:solidFill>
                <a:highlight>
                  <a:srgbClr val="FFFFFF"/>
                </a:highlight>
                <a:latin typeface="+mn-lt"/>
                <a:ea typeface="新宋体" panose="02010609030101010101" pitchFamily="49" charset="-122"/>
              </a:rPr>
              <a:t>my_elt</a:t>
            </a:r>
            <a:r>
              <a:rPr lang="en-US" altLang="zh-CN" sz="800" dirty="0">
                <a:solidFill>
                  <a:srgbClr val="000000"/>
                </a:solidFill>
                <a:highlight>
                  <a:srgbClr val="FFFFFF"/>
                </a:highlight>
                <a:latin typeface="+mn-lt"/>
                <a:ea typeface="新宋体" panose="02010609030101010101" pitchFamily="49" charset="-122"/>
              </a:rPr>
              <a:t>] + y[</a:t>
            </a:r>
            <a:r>
              <a:rPr lang="en-US" altLang="zh-CN" sz="800" dirty="0" err="1">
                <a:solidFill>
                  <a:srgbClr val="000000"/>
                </a:solidFill>
                <a:highlight>
                  <a:srgbClr val="FFFFFF"/>
                </a:highlight>
                <a:latin typeface="+mn-lt"/>
                <a:ea typeface="新宋体" panose="02010609030101010101" pitchFamily="49" charset="-122"/>
              </a:rPr>
              <a:t>my_elt</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main(</a:t>
            </a:r>
            <a:r>
              <a:rPr lang="en-US" altLang="zh-CN" sz="800" dirty="0">
                <a:solidFill>
                  <a:srgbClr val="0000FF"/>
                </a:solidFill>
                <a:highlight>
                  <a:srgbClr val="FFFFFF"/>
                </a:highlight>
                <a:latin typeface="+mn-lt"/>
                <a:ea typeface="新宋体" panose="02010609030101010101" pitchFamily="49" charset="-122"/>
              </a:rPr>
              <a:t>void</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n = 1e8, </a:t>
            </a:r>
            <a:r>
              <a:rPr lang="en-US" altLang="zh-CN" sz="800" dirty="0" err="1">
                <a:solidFill>
                  <a:srgbClr val="000000"/>
                </a:solidFill>
                <a:highlight>
                  <a:srgbClr val="FFFFFF"/>
                </a:highlight>
                <a:latin typeface="+mn-lt"/>
                <a:ea typeface="新宋体" panose="02010609030101010101" pitchFamily="49" charset="-122"/>
              </a:rPr>
              <a:t>th_per_blk</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blk_ct</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err="1">
                <a:solidFill>
                  <a:srgbClr val="000000"/>
                </a:solidFill>
                <a:highlight>
                  <a:srgbClr val="FFFFFF"/>
                </a:highlight>
                <a:latin typeface="+mn-lt"/>
                <a:ea typeface="新宋体" panose="02010609030101010101" pitchFamily="49" charset="-122"/>
              </a:rPr>
              <a:t>scanf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A31515"/>
                </a:solidFill>
                <a:highlight>
                  <a:srgbClr val="FFFFFF"/>
                </a:highlight>
                <a:latin typeface="+mn-lt"/>
                <a:ea typeface="新宋体" panose="02010609030101010101" pitchFamily="49" charset="-122"/>
              </a:rPr>
              <a:t>"%d"</a:t>
            </a:r>
            <a:r>
              <a:rPr lang="en-US" altLang="zh-CN" sz="800" dirty="0">
                <a:solidFill>
                  <a:srgbClr val="000000"/>
                </a:solidFill>
                <a:highlight>
                  <a:srgbClr val="FFFFFF"/>
                </a:highlight>
                <a:latin typeface="+mn-lt"/>
                <a:ea typeface="新宋体" panose="02010609030101010101" pitchFamily="49" charset="-122"/>
              </a:rPr>
              <a:t>, &amp;</a:t>
            </a:r>
            <a:r>
              <a:rPr lang="en-US" altLang="zh-CN" sz="800" dirty="0" err="1">
                <a:solidFill>
                  <a:srgbClr val="000000"/>
                </a:solidFill>
                <a:highlight>
                  <a:srgbClr val="FFFFFF"/>
                </a:highlight>
                <a:latin typeface="+mn-lt"/>
                <a:ea typeface="新宋体" panose="02010609030101010101" pitchFamily="49" charset="-122"/>
              </a:rPr>
              <a:t>th_per_blk</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err="1">
                <a:solidFill>
                  <a:srgbClr val="000000"/>
                </a:solidFill>
                <a:highlight>
                  <a:srgbClr val="FFFFFF"/>
                </a:highlight>
                <a:latin typeface="+mn-lt"/>
                <a:ea typeface="新宋体" panose="02010609030101010101" pitchFamily="49" charset="-122"/>
              </a:rPr>
              <a:t>blk_ct</a:t>
            </a:r>
            <a:r>
              <a:rPr lang="en-US" altLang="zh-CN" sz="800" dirty="0">
                <a:solidFill>
                  <a:srgbClr val="000000"/>
                </a:solidFill>
                <a:highlight>
                  <a:srgbClr val="FFFFFF"/>
                </a:highlight>
                <a:latin typeface="+mn-lt"/>
                <a:ea typeface="新宋体" panose="02010609030101010101" pitchFamily="49" charset="-122"/>
              </a:rPr>
              <a:t> = ceil(n * 1.0 / </a:t>
            </a:r>
            <a:r>
              <a:rPr lang="en-US" altLang="zh-CN" sz="800" dirty="0" err="1">
                <a:solidFill>
                  <a:srgbClr val="000000"/>
                </a:solidFill>
                <a:highlight>
                  <a:srgbClr val="FFFFFF"/>
                </a:highlight>
                <a:latin typeface="+mn-lt"/>
                <a:ea typeface="新宋体" panose="02010609030101010101" pitchFamily="49" charset="-122"/>
              </a:rPr>
              <a:t>th_per_blk</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err="1">
                <a:solidFill>
                  <a:srgbClr val="000000"/>
                </a:solidFill>
                <a:highlight>
                  <a:srgbClr val="FFFFFF"/>
                </a:highlight>
                <a:latin typeface="+mn-lt"/>
                <a:ea typeface="新宋体" panose="02010609030101010101" pitchFamily="49" charset="-122"/>
              </a:rPr>
              <a:t>clock_t</a:t>
            </a:r>
            <a:r>
              <a:rPr lang="en-US" altLang="zh-CN" sz="800" dirty="0">
                <a:solidFill>
                  <a:srgbClr val="000000"/>
                </a:solidFill>
                <a:highlight>
                  <a:srgbClr val="FFFFFF"/>
                </a:highlight>
                <a:latin typeface="+mn-lt"/>
                <a:ea typeface="新宋体" panose="02010609030101010101" pitchFamily="49" charset="-122"/>
              </a:rPr>
              <a:t> start, finish;</a:t>
            </a:r>
          </a:p>
          <a:p>
            <a:r>
              <a:rPr lang="pl-PL" altLang="zh-CN" sz="800" dirty="0">
                <a:solidFill>
                  <a:srgbClr val="0000FF"/>
                </a:solidFill>
                <a:highlight>
                  <a:srgbClr val="FFFFFF"/>
                </a:highlight>
                <a:latin typeface="+mn-lt"/>
                <a:ea typeface="新宋体" panose="02010609030101010101" pitchFamily="49" charset="-122"/>
              </a:rPr>
              <a:t>float</a:t>
            </a:r>
            <a:r>
              <a:rPr lang="pl-PL" altLang="zh-CN" sz="800" dirty="0">
                <a:solidFill>
                  <a:srgbClr val="000000"/>
                </a:solidFill>
                <a:highlight>
                  <a:srgbClr val="FFFFFF"/>
                </a:highlight>
                <a:latin typeface="+mn-lt"/>
                <a:ea typeface="新宋体" panose="02010609030101010101" pitchFamily="49" charset="-122"/>
              </a:rPr>
              <a:t>* x, * y, * z, * cz;</a:t>
            </a:r>
          </a:p>
          <a:p>
            <a:r>
              <a:rPr lang="en-US" altLang="zh-CN" sz="800" dirty="0" err="1">
                <a:solidFill>
                  <a:srgbClr val="000000"/>
                </a:solidFill>
                <a:highlight>
                  <a:srgbClr val="FFFFFF"/>
                </a:highlight>
                <a:latin typeface="+mn-lt"/>
                <a:ea typeface="新宋体" panose="02010609030101010101" pitchFamily="49" charset="-122"/>
              </a:rPr>
              <a:t>cudaMallocManaged</a:t>
            </a:r>
            <a:r>
              <a:rPr lang="en-US" altLang="zh-CN" sz="800" dirty="0">
                <a:solidFill>
                  <a:srgbClr val="000000"/>
                </a:solidFill>
                <a:highlight>
                  <a:srgbClr val="FFFFFF"/>
                </a:highlight>
                <a:latin typeface="+mn-lt"/>
                <a:ea typeface="新宋体" panose="02010609030101010101" pitchFamily="49" charset="-122"/>
              </a:rPr>
              <a:t>(&amp;x, n * </a:t>
            </a:r>
            <a:r>
              <a:rPr lang="en-US" altLang="zh-CN" sz="800" dirty="0" err="1">
                <a:solidFill>
                  <a:srgbClr val="0000FF"/>
                </a:solidFill>
                <a:highlight>
                  <a:srgbClr val="FFFFFF"/>
                </a:highlight>
                <a:latin typeface="+mn-lt"/>
                <a:ea typeface="新宋体" panose="02010609030101010101" pitchFamily="49" charset="-122"/>
              </a:rPr>
              <a:t>sizeof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err="1">
                <a:solidFill>
                  <a:srgbClr val="000000"/>
                </a:solidFill>
                <a:highlight>
                  <a:srgbClr val="FFFFFF"/>
                </a:highlight>
                <a:latin typeface="+mn-lt"/>
                <a:ea typeface="新宋体" panose="02010609030101010101" pitchFamily="49" charset="-122"/>
              </a:rPr>
              <a:t>cudaMallocManaged</a:t>
            </a:r>
            <a:r>
              <a:rPr lang="en-US" altLang="zh-CN" sz="800" dirty="0">
                <a:solidFill>
                  <a:srgbClr val="000000"/>
                </a:solidFill>
                <a:highlight>
                  <a:srgbClr val="FFFFFF"/>
                </a:highlight>
                <a:latin typeface="+mn-lt"/>
                <a:ea typeface="新宋体" panose="02010609030101010101" pitchFamily="49" charset="-122"/>
              </a:rPr>
              <a:t>(&amp;y, n * </a:t>
            </a:r>
            <a:r>
              <a:rPr lang="en-US" altLang="zh-CN" sz="800" dirty="0" err="1">
                <a:solidFill>
                  <a:srgbClr val="0000FF"/>
                </a:solidFill>
                <a:highlight>
                  <a:srgbClr val="FFFFFF"/>
                </a:highlight>
                <a:latin typeface="+mn-lt"/>
                <a:ea typeface="新宋体" panose="02010609030101010101" pitchFamily="49" charset="-122"/>
              </a:rPr>
              <a:t>sizeof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err="1">
                <a:solidFill>
                  <a:srgbClr val="000000"/>
                </a:solidFill>
                <a:highlight>
                  <a:srgbClr val="FFFFFF"/>
                </a:highlight>
                <a:latin typeface="+mn-lt"/>
                <a:ea typeface="新宋体" panose="02010609030101010101" pitchFamily="49" charset="-122"/>
              </a:rPr>
              <a:t>cudaMallocManaged</a:t>
            </a:r>
            <a:r>
              <a:rPr lang="en-US" altLang="zh-CN" sz="800" dirty="0">
                <a:solidFill>
                  <a:srgbClr val="000000"/>
                </a:solidFill>
                <a:highlight>
                  <a:srgbClr val="FFFFFF"/>
                </a:highlight>
                <a:latin typeface="+mn-lt"/>
                <a:ea typeface="新宋体" panose="02010609030101010101" pitchFamily="49" charset="-122"/>
              </a:rPr>
              <a:t>(&amp;z, n * </a:t>
            </a:r>
            <a:r>
              <a:rPr lang="en-US" altLang="zh-CN" sz="800" dirty="0" err="1">
                <a:solidFill>
                  <a:srgbClr val="0000FF"/>
                </a:solidFill>
                <a:highlight>
                  <a:srgbClr val="FFFFFF"/>
                </a:highlight>
                <a:latin typeface="+mn-lt"/>
                <a:ea typeface="新宋体" panose="02010609030101010101" pitchFamily="49" charset="-122"/>
              </a:rPr>
              <a:t>sizeof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err="1">
                <a:solidFill>
                  <a:srgbClr val="000000"/>
                </a:solidFill>
                <a:highlight>
                  <a:srgbClr val="FFFFFF"/>
                </a:highlight>
                <a:latin typeface="+mn-lt"/>
                <a:ea typeface="新宋体" panose="02010609030101010101" pitchFamily="49" charset="-122"/>
              </a:rPr>
              <a:t>cz</a:t>
            </a:r>
            <a:r>
              <a:rPr lang="en-US" altLang="zh-CN" sz="800" dirty="0">
                <a:solidFill>
                  <a:srgbClr val="000000"/>
                </a:solidFill>
                <a:highlight>
                  <a:srgbClr val="FFFFFF"/>
                </a:highlight>
                <a:latin typeface="+mn-lt"/>
                <a:ea typeface="新宋体" panose="02010609030101010101" pitchFamily="49" charset="-122"/>
              </a:rPr>
              <a:t> = (</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*)malloc(n * </a:t>
            </a:r>
            <a:r>
              <a:rPr lang="en-US" altLang="zh-CN" sz="800" dirty="0" err="1">
                <a:solidFill>
                  <a:srgbClr val="0000FF"/>
                </a:solidFill>
                <a:highlight>
                  <a:srgbClr val="FFFFFF"/>
                </a:highlight>
                <a:latin typeface="+mn-lt"/>
                <a:ea typeface="新宋体" panose="02010609030101010101" pitchFamily="49" charset="-122"/>
              </a:rPr>
              <a:t>sizeof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a:t>
            </a:r>
          </a:p>
          <a:p>
            <a:r>
              <a:rPr lang="nn-NO" altLang="zh-CN" sz="800" dirty="0">
                <a:solidFill>
                  <a:srgbClr val="0000FF"/>
                </a:solidFill>
                <a:highlight>
                  <a:srgbClr val="FFFFFF"/>
                </a:highlight>
                <a:latin typeface="+mn-lt"/>
                <a:ea typeface="新宋体" panose="02010609030101010101" pitchFamily="49" charset="-122"/>
              </a:rPr>
              <a:t>for</a:t>
            </a:r>
            <a:r>
              <a:rPr lang="nn-NO" altLang="zh-CN" sz="800" dirty="0">
                <a:solidFill>
                  <a:srgbClr val="000000"/>
                </a:solidFill>
                <a:highlight>
                  <a:srgbClr val="FFFFFF"/>
                </a:highlight>
                <a:latin typeface="+mn-lt"/>
                <a:ea typeface="新宋体" panose="02010609030101010101" pitchFamily="49" charset="-122"/>
              </a:rPr>
              <a:t> (</a:t>
            </a:r>
            <a:r>
              <a:rPr lang="nn-NO" altLang="zh-CN" sz="800" dirty="0">
                <a:solidFill>
                  <a:srgbClr val="0000FF"/>
                </a:solidFill>
                <a:highlight>
                  <a:srgbClr val="FFFFFF"/>
                </a:highlight>
                <a:latin typeface="+mn-lt"/>
                <a:ea typeface="新宋体" panose="02010609030101010101" pitchFamily="49" charset="-122"/>
              </a:rPr>
              <a:t>int</a:t>
            </a:r>
            <a:r>
              <a:rPr lang="nn-NO" altLang="zh-CN" sz="800" dirty="0">
                <a:solidFill>
                  <a:srgbClr val="000000"/>
                </a:solidFill>
                <a:highlight>
                  <a:srgbClr val="FFFFFF"/>
                </a:highlight>
                <a:latin typeface="+mn-lt"/>
                <a:ea typeface="新宋体" panose="02010609030101010101" pitchFamily="49" charset="-122"/>
              </a:rPr>
              <a:t> i = 0; i &lt; n; i++)</a:t>
            </a:r>
          </a:p>
          <a:p>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x[</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 rand() * 1.0 / </a:t>
            </a:r>
            <a:r>
              <a:rPr lang="en-US" altLang="zh-CN" sz="800" dirty="0">
                <a:solidFill>
                  <a:srgbClr val="6F008A"/>
                </a:solidFill>
                <a:highlight>
                  <a:srgbClr val="FFFFFF"/>
                </a:highlight>
                <a:latin typeface="+mn-lt"/>
                <a:ea typeface="新宋体" panose="02010609030101010101" pitchFamily="49" charset="-122"/>
              </a:rPr>
              <a:t>RAND_MAX</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y[</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 rand() * 1.0 / </a:t>
            </a:r>
            <a:r>
              <a:rPr lang="en-US" altLang="zh-CN" sz="800" dirty="0">
                <a:solidFill>
                  <a:srgbClr val="6F008A"/>
                </a:solidFill>
                <a:highlight>
                  <a:srgbClr val="FFFFFF"/>
                </a:highlight>
                <a:latin typeface="+mn-lt"/>
                <a:ea typeface="新宋体" panose="02010609030101010101" pitchFamily="49" charset="-122"/>
              </a:rPr>
              <a:t>RAND_MAX</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start = clock();</a:t>
            </a:r>
          </a:p>
          <a:p>
            <a:r>
              <a:rPr lang="en-US" altLang="zh-CN" sz="800" dirty="0" err="1">
                <a:solidFill>
                  <a:srgbClr val="000000"/>
                </a:solidFill>
                <a:highlight>
                  <a:srgbClr val="FFFFFF"/>
                </a:highlight>
                <a:latin typeface="+mn-lt"/>
                <a:ea typeface="新宋体" panose="02010609030101010101" pitchFamily="49" charset="-122"/>
              </a:rPr>
              <a:t>Vec_add</a:t>
            </a:r>
            <a:r>
              <a:rPr lang="en-US" altLang="zh-CN" sz="800" dirty="0">
                <a:solidFill>
                  <a:srgbClr val="000000"/>
                </a:solidFill>
                <a:highlight>
                  <a:srgbClr val="FFFFFF"/>
                </a:highlight>
                <a:latin typeface="+mn-lt"/>
                <a:ea typeface="新宋体" panose="02010609030101010101" pitchFamily="49" charset="-122"/>
              </a:rPr>
              <a:t> &lt;&lt; &lt;</a:t>
            </a:r>
            <a:r>
              <a:rPr lang="en-US" altLang="zh-CN" sz="800" dirty="0" err="1">
                <a:solidFill>
                  <a:srgbClr val="000000"/>
                </a:solidFill>
                <a:highlight>
                  <a:srgbClr val="FFFFFF"/>
                </a:highlight>
                <a:latin typeface="+mn-lt"/>
                <a:ea typeface="新宋体" panose="02010609030101010101" pitchFamily="49" charset="-122"/>
              </a:rPr>
              <a:t>blk_ct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th_per_blk</a:t>
            </a:r>
            <a:r>
              <a:rPr lang="en-US" altLang="zh-CN" sz="800" dirty="0">
                <a:solidFill>
                  <a:srgbClr val="000000"/>
                </a:solidFill>
                <a:highlight>
                  <a:srgbClr val="FFFFFF"/>
                </a:highlight>
                <a:latin typeface="+mn-lt"/>
                <a:ea typeface="新宋体" panose="02010609030101010101" pitchFamily="49" charset="-122"/>
              </a:rPr>
              <a:t> &gt;&gt; &gt; (x, y, z, n);</a:t>
            </a:r>
          </a:p>
          <a:p>
            <a:r>
              <a:rPr lang="en-US" altLang="zh-CN" sz="800" dirty="0" err="1">
                <a:solidFill>
                  <a:srgbClr val="000000"/>
                </a:solidFill>
                <a:highlight>
                  <a:srgbClr val="FFFFFF"/>
                </a:highlight>
                <a:latin typeface="+mn-lt"/>
                <a:ea typeface="新宋体" panose="02010609030101010101" pitchFamily="49" charset="-122"/>
              </a:rPr>
              <a:t>cudaDeviceSynchronize</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finish = clock();</a:t>
            </a:r>
          </a:p>
          <a:p>
            <a:r>
              <a:rPr lang="en-US" altLang="zh-CN" sz="800" dirty="0" err="1">
                <a:solidFill>
                  <a:srgbClr val="000000"/>
                </a:solidFill>
                <a:highlight>
                  <a:srgbClr val="FFFFFF"/>
                </a:highlight>
                <a:latin typeface="+mn-lt"/>
                <a:ea typeface="新宋体" panose="02010609030101010101" pitchFamily="49" charset="-122"/>
              </a:rPr>
              <a:t>printf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A31515"/>
                </a:solidFill>
                <a:highlight>
                  <a:srgbClr val="FFFFFF"/>
                </a:highlight>
                <a:latin typeface="+mn-lt"/>
                <a:ea typeface="新宋体" panose="02010609030101010101" pitchFamily="49" charset="-122"/>
              </a:rPr>
              <a:t>"GPU</a:t>
            </a:r>
            <a:r>
              <a:rPr lang="zh-CN" altLang="en-US" sz="800" dirty="0">
                <a:solidFill>
                  <a:srgbClr val="A31515"/>
                </a:solidFill>
                <a:highlight>
                  <a:srgbClr val="FFFFFF"/>
                </a:highlight>
                <a:latin typeface="+mn-lt"/>
                <a:ea typeface="新宋体" panose="02010609030101010101" pitchFamily="49" charset="-122"/>
              </a:rPr>
              <a:t>执行时间</a:t>
            </a:r>
            <a:r>
              <a:rPr lang="en-US" altLang="zh-CN" sz="800" dirty="0">
                <a:solidFill>
                  <a:srgbClr val="A31515"/>
                </a:solidFill>
                <a:highlight>
                  <a:srgbClr val="FFFFFF"/>
                </a:highlight>
                <a:latin typeface="+mn-lt"/>
                <a:ea typeface="新宋体" panose="02010609030101010101" pitchFamily="49" charset="-122"/>
              </a:rPr>
              <a:t>: %f</a:t>
            </a:r>
            <a:r>
              <a:rPr lang="zh-CN" altLang="en-US" sz="800" dirty="0">
                <a:solidFill>
                  <a:srgbClr val="A31515"/>
                </a:solidFill>
                <a:highlight>
                  <a:srgbClr val="FFFFFF"/>
                </a:highlight>
                <a:latin typeface="+mn-lt"/>
                <a:ea typeface="新宋体" panose="02010609030101010101" pitchFamily="49" charset="-122"/>
              </a:rPr>
              <a:t>秒</a:t>
            </a:r>
            <a:r>
              <a:rPr lang="en-US" altLang="zh-CN" sz="800" dirty="0">
                <a:solidFill>
                  <a:srgbClr val="A31515"/>
                </a:solidFill>
                <a:highlight>
                  <a:srgbClr val="FFFFFF"/>
                </a:highlight>
                <a:latin typeface="+mn-lt"/>
                <a:ea typeface="新宋体" panose="02010609030101010101" pitchFamily="49" charset="-122"/>
              </a:rPr>
              <a:t>\n"</a:t>
            </a:r>
            <a:r>
              <a:rPr lang="en-US" altLang="zh-CN" sz="800" dirty="0">
                <a:solidFill>
                  <a:srgbClr val="000000"/>
                </a:solidFill>
                <a:highlight>
                  <a:srgbClr val="FFFFFF"/>
                </a:highlight>
                <a:latin typeface="+mn-lt"/>
                <a:ea typeface="新宋体" panose="02010609030101010101" pitchFamily="49" charset="-122"/>
              </a:rPr>
              <a:t>, (finish - start) * 1.0 / </a:t>
            </a:r>
            <a:r>
              <a:rPr lang="en-US" altLang="zh-CN" sz="800" dirty="0">
                <a:solidFill>
                  <a:srgbClr val="6F008A"/>
                </a:solidFill>
                <a:highlight>
                  <a:srgbClr val="FFFFFF"/>
                </a:highlight>
                <a:latin typeface="+mn-lt"/>
                <a:ea typeface="新宋体" panose="02010609030101010101" pitchFamily="49" charset="-122"/>
              </a:rPr>
              <a:t>CLOCKS_PER_SEC</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start = clock();</a:t>
            </a:r>
          </a:p>
          <a:p>
            <a:r>
              <a:rPr lang="nn-NO" altLang="zh-CN" sz="800" dirty="0">
                <a:solidFill>
                  <a:srgbClr val="0000FF"/>
                </a:solidFill>
                <a:highlight>
                  <a:srgbClr val="FFFFFF"/>
                </a:highlight>
                <a:latin typeface="+mn-lt"/>
                <a:ea typeface="新宋体" panose="02010609030101010101" pitchFamily="49" charset="-122"/>
              </a:rPr>
              <a:t>for</a:t>
            </a:r>
            <a:r>
              <a:rPr lang="nn-NO" altLang="zh-CN" sz="800" dirty="0">
                <a:solidFill>
                  <a:srgbClr val="000000"/>
                </a:solidFill>
                <a:highlight>
                  <a:srgbClr val="FFFFFF"/>
                </a:highlight>
                <a:latin typeface="+mn-lt"/>
                <a:ea typeface="新宋体" panose="02010609030101010101" pitchFamily="49" charset="-122"/>
              </a:rPr>
              <a:t> (</a:t>
            </a:r>
            <a:r>
              <a:rPr lang="nn-NO" altLang="zh-CN" sz="800" dirty="0">
                <a:solidFill>
                  <a:srgbClr val="0000FF"/>
                </a:solidFill>
                <a:highlight>
                  <a:srgbClr val="FFFFFF"/>
                </a:highlight>
                <a:latin typeface="+mn-lt"/>
                <a:ea typeface="新宋体" panose="02010609030101010101" pitchFamily="49" charset="-122"/>
              </a:rPr>
              <a:t>int</a:t>
            </a:r>
            <a:r>
              <a:rPr lang="nn-NO" altLang="zh-CN" sz="800" dirty="0">
                <a:solidFill>
                  <a:srgbClr val="000000"/>
                </a:solidFill>
                <a:highlight>
                  <a:srgbClr val="FFFFFF"/>
                </a:highlight>
                <a:latin typeface="+mn-lt"/>
                <a:ea typeface="新宋体" panose="02010609030101010101" pitchFamily="49" charset="-122"/>
              </a:rPr>
              <a:t> i = 0; i &lt; n; i++)</a:t>
            </a:r>
          </a:p>
          <a:p>
            <a:r>
              <a:rPr lang="en-US" altLang="zh-CN" sz="800" dirty="0" err="1">
                <a:solidFill>
                  <a:srgbClr val="000000"/>
                </a:solidFill>
                <a:highlight>
                  <a:srgbClr val="FFFFFF"/>
                </a:highlight>
                <a:latin typeface="+mn-lt"/>
                <a:ea typeface="新宋体" panose="02010609030101010101" pitchFamily="49" charset="-122"/>
              </a:rPr>
              <a:t>cz</a:t>
            </a:r>
            <a:r>
              <a:rPr lang="en-US" altLang="zh-CN" sz="800" dirty="0">
                <a:solidFill>
                  <a:srgbClr val="000000"/>
                </a:solidFill>
                <a:highlight>
                  <a:srgbClr val="FFFFFF"/>
                </a:highlight>
                <a:latin typeface="+mn-lt"/>
                <a:ea typeface="新宋体" panose="02010609030101010101" pitchFamily="49" charset="-122"/>
              </a:rPr>
              <a:t>[</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 x[</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 y[</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finish = clock();</a:t>
            </a:r>
          </a:p>
          <a:p>
            <a:r>
              <a:rPr lang="en-US" altLang="zh-CN" sz="800" dirty="0" err="1">
                <a:solidFill>
                  <a:srgbClr val="000000"/>
                </a:solidFill>
                <a:highlight>
                  <a:srgbClr val="FFFFFF"/>
                </a:highlight>
                <a:latin typeface="+mn-lt"/>
                <a:ea typeface="新宋体" panose="02010609030101010101" pitchFamily="49" charset="-122"/>
              </a:rPr>
              <a:t>printf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A31515"/>
                </a:solidFill>
                <a:highlight>
                  <a:srgbClr val="FFFFFF"/>
                </a:highlight>
                <a:latin typeface="+mn-lt"/>
                <a:ea typeface="新宋体" panose="02010609030101010101" pitchFamily="49" charset="-122"/>
              </a:rPr>
              <a:t>"CPU</a:t>
            </a:r>
            <a:r>
              <a:rPr lang="zh-CN" altLang="en-US" sz="800" dirty="0">
                <a:solidFill>
                  <a:srgbClr val="A31515"/>
                </a:solidFill>
                <a:highlight>
                  <a:srgbClr val="FFFFFF"/>
                </a:highlight>
                <a:latin typeface="+mn-lt"/>
                <a:ea typeface="新宋体" panose="02010609030101010101" pitchFamily="49" charset="-122"/>
              </a:rPr>
              <a:t>执行时间</a:t>
            </a:r>
            <a:r>
              <a:rPr lang="en-US" altLang="zh-CN" sz="800" dirty="0">
                <a:solidFill>
                  <a:srgbClr val="A31515"/>
                </a:solidFill>
                <a:highlight>
                  <a:srgbClr val="FFFFFF"/>
                </a:highlight>
                <a:latin typeface="+mn-lt"/>
                <a:ea typeface="新宋体" panose="02010609030101010101" pitchFamily="49" charset="-122"/>
              </a:rPr>
              <a:t>: %f</a:t>
            </a:r>
            <a:r>
              <a:rPr lang="zh-CN" altLang="en-US" sz="800" dirty="0">
                <a:solidFill>
                  <a:srgbClr val="A31515"/>
                </a:solidFill>
                <a:highlight>
                  <a:srgbClr val="FFFFFF"/>
                </a:highlight>
                <a:latin typeface="+mn-lt"/>
                <a:ea typeface="新宋体" panose="02010609030101010101" pitchFamily="49" charset="-122"/>
              </a:rPr>
              <a:t>秒</a:t>
            </a:r>
            <a:r>
              <a:rPr lang="en-US" altLang="zh-CN" sz="800" dirty="0">
                <a:solidFill>
                  <a:srgbClr val="A31515"/>
                </a:solidFill>
                <a:highlight>
                  <a:srgbClr val="FFFFFF"/>
                </a:highlight>
                <a:latin typeface="+mn-lt"/>
                <a:ea typeface="新宋体" panose="02010609030101010101" pitchFamily="49" charset="-122"/>
              </a:rPr>
              <a:t>\n"</a:t>
            </a:r>
            <a:r>
              <a:rPr lang="en-US" altLang="zh-CN" sz="800" dirty="0">
                <a:solidFill>
                  <a:srgbClr val="000000"/>
                </a:solidFill>
                <a:highlight>
                  <a:srgbClr val="FFFFFF"/>
                </a:highlight>
                <a:latin typeface="+mn-lt"/>
                <a:ea typeface="新宋体" panose="02010609030101010101" pitchFamily="49" charset="-122"/>
              </a:rPr>
              <a:t>, (finish - start) * 1.0 / </a:t>
            </a:r>
            <a:r>
              <a:rPr lang="en-US" altLang="zh-CN" sz="800" dirty="0">
                <a:solidFill>
                  <a:srgbClr val="6F008A"/>
                </a:solidFill>
                <a:highlight>
                  <a:srgbClr val="FFFFFF"/>
                </a:highlight>
                <a:latin typeface="+mn-lt"/>
                <a:ea typeface="新宋体" panose="02010609030101010101" pitchFamily="49" charset="-122"/>
              </a:rPr>
              <a:t>CLOCKS_PER_SEC</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FF"/>
                </a:solidFill>
                <a:highlight>
                  <a:srgbClr val="FFFFFF"/>
                </a:highlight>
                <a:latin typeface="+mn-lt"/>
                <a:ea typeface="新宋体" panose="02010609030101010101" pitchFamily="49" charset="-122"/>
              </a:rPr>
              <a:t>double</a:t>
            </a:r>
            <a:r>
              <a:rPr lang="en-US" altLang="zh-CN" sz="800" dirty="0">
                <a:solidFill>
                  <a:srgbClr val="000000"/>
                </a:solidFill>
                <a:highlight>
                  <a:srgbClr val="FFFFFF"/>
                </a:highlight>
                <a:latin typeface="+mn-lt"/>
                <a:ea typeface="新宋体" panose="02010609030101010101" pitchFamily="49" charset="-122"/>
              </a:rPr>
              <a:t> sum = 0;</a:t>
            </a:r>
          </a:p>
          <a:p>
            <a:r>
              <a:rPr lang="nn-NO" altLang="zh-CN" sz="800" dirty="0">
                <a:solidFill>
                  <a:srgbClr val="0000FF"/>
                </a:solidFill>
                <a:highlight>
                  <a:srgbClr val="FFFFFF"/>
                </a:highlight>
                <a:latin typeface="+mn-lt"/>
                <a:ea typeface="新宋体" panose="02010609030101010101" pitchFamily="49" charset="-122"/>
              </a:rPr>
              <a:t>for</a:t>
            </a:r>
            <a:r>
              <a:rPr lang="nn-NO" altLang="zh-CN" sz="800" dirty="0">
                <a:solidFill>
                  <a:srgbClr val="000000"/>
                </a:solidFill>
                <a:highlight>
                  <a:srgbClr val="FFFFFF"/>
                </a:highlight>
                <a:latin typeface="+mn-lt"/>
                <a:ea typeface="新宋体" panose="02010609030101010101" pitchFamily="49" charset="-122"/>
              </a:rPr>
              <a:t> (</a:t>
            </a:r>
            <a:r>
              <a:rPr lang="nn-NO" altLang="zh-CN" sz="800" dirty="0">
                <a:solidFill>
                  <a:srgbClr val="0000FF"/>
                </a:solidFill>
                <a:highlight>
                  <a:srgbClr val="FFFFFF"/>
                </a:highlight>
                <a:latin typeface="+mn-lt"/>
                <a:ea typeface="新宋体" panose="02010609030101010101" pitchFamily="49" charset="-122"/>
              </a:rPr>
              <a:t>int</a:t>
            </a:r>
            <a:r>
              <a:rPr lang="nn-NO" altLang="zh-CN" sz="800" dirty="0">
                <a:solidFill>
                  <a:srgbClr val="000000"/>
                </a:solidFill>
                <a:highlight>
                  <a:srgbClr val="FFFFFF"/>
                </a:highlight>
                <a:latin typeface="+mn-lt"/>
                <a:ea typeface="新宋体" panose="02010609030101010101" pitchFamily="49" charset="-122"/>
              </a:rPr>
              <a:t> i = 0; i &lt; n; i++)</a:t>
            </a:r>
          </a:p>
          <a:p>
            <a:r>
              <a:rPr lang="en-US" altLang="zh-CN" sz="800" dirty="0">
                <a:solidFill>
                  <a:srgbClr val="000000"/>
                </a:solidFill>
                <a:highlight>
                  <a:srgbClr val="FFFFFF"/>
                </a:highlight>
                <a:latin typeface="+mn-lt"/>
                <a:ea typeface="新宋体" panose="02010609030101010101" pitchFamily="49" charset="-122"/>
              </a:rPr>
              <a:t>{</a:t>
            </a:r>
          </a:p>
          <a:p>
            <a:r>
              <a:rPr lang="pl-PL" altLang="zh-CN" sz="800" dirty="0">
                <a:solidFill>
                  <a:srgbClr val="0000FF"/>
                </a:solidFill>
                <a:highlight>
                  <a:srgbClr val="FFFFFF"/>
                </a:highlight>
                <a:latin typeface="+mn-lt"/>
                <a:ea typeface="新宋体" panose="02010609030101010101" pitchFamily="49" charset="-122"/>
              </a:rPr>
              <a:t>double</a:t>
            </a:r>
            <a:r>
              <a:rPr lang="pl-PL" altLang="zh-CN" sz="800" dirty="0">
                <a:solidFill>
                  <a:srgbClr val="000000"/>
                </a:solidFill>
                <a:highlight>
                  <a:srgbClr val="FFFFFF"/>
                </a:highlight>
                <a:latin typeface="+mn-lt"/>
                <a:ea typeface="新宋体" panose="02010609030101010101" pitchFamily="49" charset="-122"/>
              </a:rPr>
              <a:t> diff = z[i] - cz[i];</a:t>
            </a:r>
          </a:p>
          <a:p>
            <a:r>
              <a:rPr lang="en-US" altLang="zh-CN" sz="800" dirty="0">
                <a:solidFill>
                  <a:srgbClr val="000000"/>
                </a:solidFill>
                <a:highlight>
                  <a:srgbClr val="FFFFFF"/>
                </a:highlight>
                <a:latin typeface="+mn-lt"/>
                <a:ea typeface="新宋体" panose="02010609030101010101" pitchFamily="49" charset="-122"/>
              </a:rPr>
              <a:t>sum += diff * diff;</a:t>
            </a:r>
          </a:p>
          <a:p>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FF"/>
                </a:solidFill>
                <a:highlight>
                  <a:srgbClr val="FFFFFF"/>
                </a:highlight>
                <a:latin typeface="+mn-lt"/>
                <a:ea typeface="新宋体" panose="02010609030101010101" pitchFamily="49" charset="-122"/>
              </a:rPr>
              <a:t>double</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diff_norm</a:t>
            </a:r>
            <a:r>
              <a:rPr lang="en-US" altLang="zh-CN" sz="800" dirty="0">
                <a:solidFill>
                  <a:srgbClr val="000000"/>
                </a:solidFill>
                <a:highlight>
                  <a:srgbClr val="FFFFFF"/>
                </a:highlight>
                <a:latin typeface="+mn-lt"/>
                <a:ea typeface="新宋体" panose="02010609030101010101" pitchFamily="49" charset="-122"/>
              </a:rPr>
              <a:t> = sqrt(sum);</a:t>
            </a:r>
          </a:p>
          <a:p>
            <a:r>
              <a:rPr lang="en-US" altLang="zh-CN" sz="800" dirty="0" err="1">
                <a:solidFill>
                  <a:srgbClr val="000000"/>
                </a:solidFill>
                <a:highlight>
                  <a:srgbClr val="FFFFFF"/>
                </a:highlight>
                <a:latin typeface="+mn-lt"/>
                <a:ea typeface="新宋体" panose="02010609030101010101" pitchFamily="49" charset="-122"/>
              </a:rPr>
              <a:t>printf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A31515"/>
                </a:solidFill>
                <a:highlight>
                  <a:srgbClr val="FFFFFF"/>
                </a:highlight>
                <a:latin typeface="+mn-lt"/>
                <a:ea typeface="新宋体" panose="02010609030101010101" pitchFamily="49" charset="-122"/>
              </a:rPr>
              <a:t>"Two-norm of difference between host and device = %e\n"</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diff_norm</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err="1">
                <a:solidFill>
                  <a:srgbClr val="000000"/>
                </a:solidFill>
                <a:highlight>
                  <a:srgbClr val="FFFFFF"/>
                </a:highlight>
                <a:latin typeface="+mn-lt"/>
                <a:ea typeface="新宋体" panose="02010609030101010101" pitchFamily="49" charset="-122"/>
              </a:rPr>
              <a:t>cudaFree</a:t>
            </a:r>
            <a:r>
              <a:rPr lang="en-US" altLang="zh-CN" sz="800" dirty="0">
                <a:solidFill>
                  <a:srgbClr val="000000"/>
                </a:solidFill>
                <a:highlight>
                  <a:srgbClr val="FFFFFF"/>
                </a:highlight>
                <a:latin typeface="+mn-lt"/>
                <a:ea typeface="新宋体" panose="02010609030101010101" pitchFamily="49" charset="-122"/>
              </a:rPr>
              <a:t>(x);</a:t>
            </a:r>
          </a:p>
          <a:p>
            <a:r>
              <a:rPr lang="en-US" altLang="zh-CN" sz="800" dirty="0" err="1">
                <a:solidFill>
                  <a:srgbClr val="000000"/>
                </a:solidFill>
                <a:highlight>
                  <a:srgbClr val="FFFFFF"/>
                </a:highlight>
                <a:latin typeface="+mn-lt"/>
                <a:ea typeface="新宋体" panose="02010609030101010101" pitchFamily="49" charset="-122"/>
              </a:rPr>
              <a:t>cudaFree</a:t>
            </a:r>
            <a:r>
              <a:rPr lang="en-US" altLang="zh-CN" sz="800" dirty="0">
                <a:solidFill>
                  <a:srgbClr val="000000"/>
                </a:solidFill>
                <a:highlight>
                  <a:srgbClr val="FFFFFF"/>
                </a:highlight>
                <a:latin typeface="+mn-lt"/>
                <a:ea typeface="新宋体" panose="02010609030101010101" pitchFamily="49" charset="-122"/>
              </a:rPr>
              <a:t>(y);</a:t>
            </a:r>
          </a:p>
          <a:p>
            <a:r>
              <a:rPr lang="en-US" altLang="zh-CN" sz="800" dirty="0" err="1">
                <a:solidFill>
                  <a:srgbClr val="000000"/>
                </a:solidFill>
                <a:highlight>
                  <a:srgbClr val="FFFFFF"/>
                </a:highlight>
                <a:latin typeface="+mn-lt"/>
                <a:ea typeface="新宋体" panose="02010609030101010101" pitchFamily="49" charset="-122"/>
              </a:rPr>
              <a:t>cudaFree</a:t>
            </a:r>
            <a:r>
              <a:rPr lang="en-US" altLang="zh-CN" sz="800" dirty="0">
                <a:solidFill>
                  <a:srgbClr val="000000"/>
                </a:solidFill>
                <a:highlight>
                  <a:srgbClr val="FFFFFF"/>
                </a:highlight>
                <a:latin typeface="+mn-lt"/>
                <a:ea typeface="新宋体" panose="02010609030101010101" pitchFamily="49" charset="-122"/>
              </a:rPr>
              <a:t>(z);</a:t>
            </a:r>
          </a:p>
          <a:p>
            <a:r>
              <a:rPr lang="en-US" altLang="zh-CN" sz="800" dirty="0">
                <a:solidFill>
                  <a:srgbClr val="000000"/>
                </a:solidFill>
                <a:highlight>
                  <a:srgbClr val="FFFFFF"/>
                </a:highlight>
                <a:latin typeface="+mn-lt"/>
                <a:ea typeface="新宋体" panose="02010609030101010101" pitchFamily="49" charset="-122"/>
              </a:rPr>
              <a:t>free(</a:t>
            </a:r>
            <a:r>
              <a:rPr lang="en-US" altLang="zh-CN" sz="800" dirty="0" err="1">
                <a:solidFill>
                  <a:srgbClr val="000000"/>
                </a:solidFill>
                <a:highlight>
                  <a:srgbClr val="FFFFFF"/>
                </a:highlight>
                <a:latin typeface="+mn-lt"/>
                <a:ea typeface="新宋体" panose="02010609030101010101" pitchFamily="49" charset="-122"/>
              </a:rPr>
              <a:t>cz</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FF"/>
                </a:solidFill>
                <a:highlight>
                  <a:srgbClr val="FFFFFF"/>
                </a:highlight>
                <a:latin typeface="+mn-lt"/>
                <a:ea typeface="新宋体" panose="02010609030101010101" pitchFamily="49" charset="-122"/>
              </a:rPr>
              <a:t>return</a:t>
            </a:r>
            <a:r>
              <a:rPr lang="en-US" altLang="zh-CN" sz="800" dirty="0">
                <a:solidFill>
                  <a:srgbClr val="000000"/>
                </a:solidFill>
                <a:highlight>
                  <a:srgbClr val="FFFFFF"/>
                </a:highlight>
                <a:latin typeface="+mn-lt"/>
                <a:ea typeface="新宋体" panose="02010609030101010101" pitchFamily="49" charset="-122"/>
              </a:rPr>
              <a:t> 0;</a:t>
            </a:r>
          </a:p>
          <a:p>
            <a:r>
              <a:rPr lang="en-US" altLang="zh-CN" sz="800" dirty="0">
                <a:solidFill>
                  <a:srgbClr val="000000"/>
                </a:solidFill>
                <a:highlight>
                  <a:srgbClr val="FFFFFF"/>
                </a:highlight>
                <a:latin typeface="+mn-lt"/>
                <a:ea typeface="新宋体" panose="02010609030101010101" pitchFamily="49" charset="-122"/>
              </a:rPr>
              <a:t>}</a:t>
            </a:r>
          </a:p>
        </p:txBody>
      </p:sp>
    </p:spTree>
    <p:extLst>
      <p:ext uri="{BB962C8B-B14F-4D97-AF65-F5344CB8AC3E}">
        <p14:creationId xmlns:p14="http://schemas.microsoft.com/office/powerpoint/2010/main" val="32591852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97CC5E-8E4F-17E2-0454-9C1DD30DB43C}"/>
              </a:ext>
            </a:extLst>
          </p:cNvPr>
          <p:cNvSpPr>
            <a:spLocks noGrp="1"/>
          </p:cNvSpPr>
          <p:nvPr>
            <p:ph type="title"/>
          </p:nvPr>
        </p:nvSpPr>
        <p:spPr>
          <a:xfrm>
            <a:off x="457200" y="152400"/>
            <a:ext cx="8229600" cy="990600"/>
          </a:xfrm>
        </p:spPr>
        <p:txBody>
          <a:bodyPr/>
          <a:lstStyle/>
          <a:p>
            <a:r>
              <a:rPr lang="en-US" altLang="zh-CN" dirty="0"/>
              <a:t>8 </a:t>
            </a:r>
            <a:r>
              <a:rPr lang="zh-CN" altLang="en-US" dirty="0"/>
              <a:t>向量加法</a:t>
            </a:r>
          </a:p>
        </p:txBody>
      </p:sp>
      <p:sp>
        <p:nvSpPr>
          <p:cNvPr id="3" name="内容占位符 2">
            <a:extLst>
              <a:ext uri="{FF2B5EF4-FFF2-40B4-BE49-F238E27FC236}">
                <a16:creationId xmlns:a16="http://schemas.microsoft.com/office/drawing/2014/main" id="{0BF5C198-17EE-CC2F-9B6E-C6D9160B8E07}"/>
              </a:ext>
            </a:extLst>
          </p:cNvPr>
          <p:cNvSpPr>
            <a:spLocks noGrp="1"/>
          </p:cNvSpPr>
          <p:nvPr>
            <p:ph sz="quarter" idx="1"/>
          </p:nvPr>
        </p:nvSpPr>
        <p:spPr>
          <a:xfrm>
            <a:off x="457200" y="1219200"/>
            <a:ext cx="5482952" cy="4937125"/>
          </a:xfrm>
        </p:spPr>
        <p:txBody>
          <a:bodyPr/>
          <a:lstStyle/>
          <a:p>
            <a:r>
              <a:rPr lang="zh-CN" altLang="en-US" sz="2400" dirty="0"/>
              <a:t>显式内存传输</a:t>
            </a:r>
            <a:endParaRPr lang="en-US" altLang="zh-CN" sz="2400" dirty="0"/>
          </a:p>
          <a:p>
            <a:pPr lvl="1"/>
            <a:r>
              <a:rPr lang="en-US" altLang="zh-CN" sz="2000" dirty="0" err="1"/>
              <a:t>cudaMalloc</a:t>
            </a:r>
            <a:endParaRPr lang="en-US" altLang="zh-CN" sz="2000" dirty="0"/>
          </a:p>
          <a:p>
            <a:pPr lvl="1"/>
            <a:r>
              <a:rPr lang="en-US" altLang="zh-CN" sz="2000" dirty="0" err="1"/>
              <a:t>cudaMemcpy</a:t>
            </a:r>
            <a:endParaRPr lang="en-US" altLang="zh-CN" sz="2000" dirty="0"/>
          </a:p>
        </p:txBody>
      </p:sp>
      <p:sp>
        <p:nvSpPr>
          <p:cNvPr id="4" name="灯片编号占位符 3">
            <a:extLst>
              <a:ext uri="{FF2B5EF4-FFF2-40B4-BE49-F238E27FC236}">
                <a16:creationId xmlns:a16="http://schemas.microsoft.com/office/drawing/2014/main" id="{E2913B28-1CBD-A290-B431-E586E48D7ECE}"/>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13</a:t>
            </a:fld>
            <a:endParaRPr lang="zh-CN" altLang="en-US" dirty="0"/>
          </a:p>
        </p:txBody>
      </p:sp>
      <p:sp>
        <p:nvSpPr>
          <p:cNvPr id="6" name="文本框 5">
            <a:extLst>
              <a:ext uri="{FF2B5EF4-FFF2-40B4-BE49-F238E27FC236}">
                <a16:creationId xmlns:a16="http://schemas.microsoft.com/office/drawing/2014/main" id="{B472E1BA-BF8E-8359-A288-A99CE2405330}"/>
              </a:ext>
            </a:extLst>
          </p:cNvPr>
          <p:cNvSpPr txBox="1"/>
          <p:nvPr/>
        </p:nvSpPr>
        <p:spPr>
          <a:xfrm>
            <a:off x="5364088" y="152400"/>
            <a:ext cx="3779912" cy="6663363"/>
          </a:xfrm>
          <a:prstGeom prst="rect">
            <a:avLst/>
          </a:prstGeom>
          <a:noFill/>
        </p:spPr>
        <p:txBody>
          <a:bodyPr wrap="square">
            <a:spAutoFit/>
          </a:bodyPr>
          <a:lstStyle/>
          <a:p>
            <a:r>
              <a:rPr lang="en-US" altLang="zh-CN" sz="700" dirty="0">
                <a:solidFill>
                  <a:srgbClr val="808080"/>
                </a:solidFill>
                <a:highlight>
                  <a:srgbClr val="FFFFFF"/>
                </a:highlight>
                <a:latin typeface="+mn-lt"/>
                <a:ea typeface="新宋体" panose="02010609030101010101" pitchFamily="49" charset="-122"/>
              </a:rPr>
              <a:t>#include</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A31515"/>
                </a:solidFill>
                <a:highlight>
                  <a:srgbClr val="FFFFFF"/>
                </a:highlight>
                <a:latin typeface="+mn-lt"/>
                <a:ea typeface="新宋体" panose="02010609030101010101" pitchFamily="49" charset="-122"/>
              </a:rPr>
              <a:t>&lt;</a:t>
            </a:r>
            <a:r>
              <a:rPr lang="en-US" altLang="zh-CN" sz="700" dirty="0" err="1">
                <a:solidFill>
                  <a:srgbClr val="A31515"/>
                </a:solidFill>
                <a:highlight>
                  <a:srgbClr val="FFFFFF"/>
                </a:highlight>
                <a:latin typeface="+mn-lt"/>
                <a:ea typeface="新宋体" panose="02010609030101010101" pitchFamily="49" charset="-122"/>
              </a:rPr>
              <a:t>stdio.h</a:t>
            </a:r>
            <a:r>
              <a:rPr lang="en-US" altLang="zh-CN" sz="700" dirty="0">
                <a:solidFill>
                  <a:srgbClr val="A31515"/>
                </a:solidFill>
                <a:highlight>
                  <a:srgbClr val="FFFFFF"/>
                </a:highlight>
                <a:latin typeface="+mn-lt"/>
                <a:ea typeface="新宋体" panose="02010609030101010101" pitchFamily="49" charset="-122"/>
              </a:rPr>
              <a:t>&gt;</a:t>
            </a:r>
            <a:endParaRPr lang="en-US" altLang="zh-CN" sz="700" dirty="0">
              <a:solidFill>
                <a:srgbClr val="000000"/>
              </a:solidFill>
              <a:highlight>
                <a:srgbClr val="FFFFFF"/>
              </a:highlight>
              <a:latin typeface="+mn-lt"/>
              <a:ea typeface="新宋体" panose="02010609030101010101" pitchFamily="49" charset="-122"/>
            </a:endParaRPr>
          </a:p>
          <a:p>
            <a:r>
              <a:rPr lang="en-US" altLang="zh-CN" sz="700" dirty="0">
                <a:solidFill>
                  <a:srgbClr val="808080"/>
                </a:solidFill>
                <a:highlight>
                  <a:srgbClr val="FFFFFF"/>
                </a:highlight>
                <a:latin typeface="+mn-lt"/>
                <a:ea typeface="新宋体" panose="02010609030101010101" pitchFamily="49" charset="-122"/>
              </a:rPr>
              <a:t>#include</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A31515"/>
                </a:solidFill>
                <a:highlight>
                  <a:srgbClr val="FFFFFF"/>
                </a:highlight>
                <a:latin typeface="+mn-lt"/>
                <a:ea typeface="新宋体" panose="02010609030101010101" pitchFamily="49" charset="-122"/>
              </a:rPr>
              <a:t>&lt;</a:t>
            </a:r>
            <a:r>
              <a:rPr lang="en-US" altLang="zh-CN" sz="700" dirty="0" err="1">
                <a:solidFill>
                  <a:srgbClr val="A31515"/>
                </a:solidFill>
                <a:highlight>
                  <a:srgbClr val="FFFFFF"/>
                </a:highlight>
                <a:latin typeface="+mn-lt"/>
                <a:ea typeface="新宋体" panose="02010609030101010101" pitchFamily="49" charset="-122"/>
              </a:rPr>
              <a:t>cuda.h</a:t>
            </a:r>
            <a:r>
              <a:rPr lang="en-US" altLang="zh-CN" sz="700" dirty="0">
                <a:solidFill>
                  <a:srgbClr val="A31515"/>
                </a:solidFill>
                <a:highlight>
                  <a:srgbClr val="FFFFFF"/>
                </a:highlight>
                <a:latin typeface="+mn-lt"/>
                <a:ea typeface="新宋体" panose="02010609030101010101" pitchFamily="49" charset="-122"/>
              </a:rPr>
              <a:t>&gt;</a:t>
            </a:r>
            <a:endParaRPr lang="en-US" altLang="zh-CN" sz="700" dirty="0">
              <a:solidFill>
                <a:srgbClr val="000000"/>
              </a:solidFill>
              <a:highlight>
                <a:srgbClr val="FFFFFF"/>
              </a:highlight>
              <a:latin typeface="+mn-lt"/>
              <a:ea typeface="新宋体" panose="02010609030101010101" pitchFamily="49" charset="-122"/>
            </a:endParaRPr>
          </a:p>
          <a:p>
            <a:r>
              <a:rPr lang="en-US" altLang="zh-CN" sz="700" dirty="0">
                <a:solidFill>
                  <a:srgbClr val="808080"/>
                </a:solidFill>
                <a:highlight>
                  <a:srgbClr val="FFFFFF"/>
                </a:highlight>
                <a:latin typeface="+mn-lt"/>
                <a:ea typeface="新宋体" panose="02010609030101010101" pitchFamily="49" charset="-122"/>
              </a:rPr>
              <a:t>#include</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A31515"/>
                </a:solidFill>
                <a:highlight>
                  <a:srgbClr val="FFFFFF"/>
                </a:highlight>
                <a:latin typeface="+mn-lt"/>
                <a:ea typeface="新宋体" panose="02010609030101010101" pitchFamily="49" charset="-122"/>
              </a:rPr>
              <a:t>&lt;</a:t>
            </a:r>
            <a:r>
              <a:rPr lang="en-US" altLang="zh-CN" sz="700" dirty="0" err="1">
                <a:solidFill>
                  <a:srgbClr val="A31515"/>
                </a:solidFill>
                <a:highlight>
                  <a:srgbClr val="FFFFFF"/>
                </a:highlight>
                <a:latin typeface="+mn-lt"/>
                <a:ea typeface="新宋体" panose="02010609030101010101" pitchFamily="49" charset="-122"/>
              </a:rPr>
              <a:t>time.h</a:t>
            </a:r>
            <a:r>
              <a:rPr lang="en-US" altLang="zh-CN" sz="700" dirty="0">
                <a:solidFill>
                  <a:srgbClr val="A31515"/>
                </a:solidFill>
                <a:highlight>
                  <a:srgbClr val="FFFFFF"/>
                </a:highlight>
                <a:latin typeface="+mn-lt"/>
                <a:ea typeface="新宋体" panose="02010609030101010101" pitchFamily="49" charset="-122"/>
              </a:rPr>
              <a:t>&gt;</a:t>
            </a:r>
            <a:endParaRPr lang="en-US" altLang="zh-CN" sz="700" dirty="0">
              <a:solidFill>
                <a:srgbClr val="000000"/>
              </a:solidFill>
              <a:highlight>
                <a:srgbClr val="FFFFFF"/>
              </a:highlight>
              <a:latin typeface="+mn-lt"/>
              <a:ea typeface="新宋体" panose="02010609030101010101" pitchFamily="49" charset="-122"/>
            </a:endParaRPr>
          </a:p>
          <a:p>
            <a:r>
              <a:rPr lang="en-US" altLang="zh-CN" sz="700" dirty="0">
                <a:solidFill>
                  <a:srgbClr val="000000"/>
                </a:solidFill>
                <a:highlight>
                  <a:srgbClr val="FFFFFF"/>
                </a:highlight>
                <a:latin typeface="+mn-lt"/>
                <a:ea typeface="新宋体" panose="02010609030101010101" pitchFamily="49" charset="-122"/>
              </a:rPr>
              <a:t>__global__ </a:t>
            </a:r>
            <a:r>
              <a:rPr lang="en-US" altLang="zh-CN" sz="700" dirty="0">
                <a:solidFill>
                  <a:srgbClr val="0000FF"/>
                </a:solidFill>
                <a:highlight>
                  <a:srgbClr val="FFFFFF"/>
                </a:highlight>
                <a:latin typeface="+mn-lt"/>
                <a:ea typeface="新宋体" panose="02010609030101010101" pitchFamily="49" charset="-122"/>
              </a:rPr>
              <a:t>void</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Vec_add</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const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x[], </a:t>
            </a:r>
            <a:r>
              <a:rPr lang="en-US" altLang="zh-CN" sz="700" dirty="0">
                <a:solidFill>
                  <a:srgbClr val="0000FF"/>
                </a:solidFill>
                <a:highlight>
                  <a:srgbClr val="FFFFFF"/>
                </a:highlight>
                <a:latin typeface="+mn-lt"/>
                <a:ea typeface="新宋体" panose="02010609030101010101" pitchFamily="49" charset="-122"/>
              </a:rPr>
              <a:t>const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y[],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z[], </a:t>
            </a:r>
            <a:r>
              <a:rPr lang="en-US" altLang="zh-CN" sz="700" dirty="0">
                <a:solidFill>
                  <a:srgbClr val="0000FF"/>
                </a:solidFill>
                <a:highlight>
                  <a:srgbClr val="FFFFFF"/>
                </a:highlight>
                <a:latin typeface="+mn-lt"/>
                <a:ea typeface="新宋体" panose="02010609030101010101" pitchFamily="49" charset="-122"/>
              </a:rPr>
              <a:t>const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0000FF"/>
                </a:solidFill>
                <a:highlight>
                  <a:srgbClr val="FFFFFF"/>
                </a:highlight>
                <a:latin typeface="+mn-lt"/>
                <a:ea typeface="新宋体" panose="02010609030101010101" pitchFamily="49" charset="-122"/>
              </a:rPr>
              <a:t>int</a:t>
            </a:r>
            <a:r>
              <a:rPr lang="en-US" altLang="zh-CN" sz="700" dirty="0">
                <a:solidFill>
                  <a:srgbClr val="000000"/>
                </a:solidFill>
                <a:highlight>
                  <a:srgbClr val="FFFFFF"/>
                </a:highlight>
                <a:latin typeface="+mn-lt"/>
                <a:ea typeface="新宋体" panose="02010609030101010101" pitchFamily="49" charset="-122"/>
              </a:rPr>
              <a:t> n)</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int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my_elt</a:t>
            </a:r>
            <a:r>
              <a:rPr lang="en-US" altLang="zh-CN" sz="700" dirty="0">
                <a:solidFill>
                  <a:srgbClr val="000000"/>
                </a:solidFill>
                <a:highlight>
                  <a:srgbClr val="FFFFFF"/>
                </a:highlight>
                <a:latin typeface="+mn-lt"/>
                <a:ea typeface="新宋体" panose="02010609030101010101" pitchFamily="49" charset="-122"/>
              </a:rPr>
              <a:t> = </a:t>
            </a:r>
            <a:r>
              <a:rPr lang="en-US" altLang="zh-CN" sz="700" dirty="0" err="1">
                <a:solidFill>
                  <a:srgbClr val="000000"/>
                </a:solidFill>
                <a:highlight>
                  <a:srgbClr val="FFFFFF"/>
                </a:highlight>
                <a:latin typeface="+mn-lt"/>
                <a:ea typeface="新宋体" panose="02010609030101010101" pitchFamily="49" charset="-122"/>
              </a:rPr>
              <a:t>blockDim.x</a:t>
            </a:r>
            <a:r>
              <a:rPr lang="en-US" altLang="zh-CN" sz="700" dirty="0">
                <a:solidFill>
                  <a:srgbClr val="000000"/>
                </a:solidFill>
                <a:highlight>
                  <a:srgbClr val="FFFFFF"/>
                </a:highlight>
                <a:latin typeface="+mn-lt"/>
                <a:ea typeface="新宋体" panose="02010609030101010101" pitchFamily="49" charset="-122"/>
              </a:rPr>
              <a:t> * </a:t>
            </a:r>
            <a:r>
              <a:rPr lang="en-US" altLang="zh-CN" sz="700" dirty="0" err="1">
                <a:solidFill>
                  <a:srgbClr val="000000"/>
                </a:solidFill>
                <a:highlight>
                  <a:srgbClr val="FFFFFF"/>
                </a:highlight>
                <a:latin typeface="+mn-lt"/>
                <a:ea typeface="新宋体" panose="02010609030101010101" pitchFamily="49" charset="-122"/>
              </a:rPr>
              <a:t>blockIdx.x</a:t>
            </a:r>
            <a:r>
              <a:rPr lang="en-US" altLang="zh-CN" sz="700" dirty="0">
                <a:solidFill>
                  <a:srgbClr val="000000"/>
                </a:solidFill>
                <a:highlight>
                  <a:srgbClr val="FFFFFF"/>
                </a:highlight>
                <a:latin typeface="+mn-lt"/>
                <a:ea typeface="新宋体" panose="02010609030101010101" pitchFamily="49" charset="-122"/>
              </a:rPr>
              <a:t> + </a:t>
            </a:r>
            <a:r>
              <a:rPr lang="en-US" altLang="zh-CN" sz="700" dirty="0" err="1">
                <a:solidFill>
                  <a:srgbClr val="000000"/>
                </a:solidFill>
                <a:highlight>
                  <a:srgbClr val="FFFFFF"/>
                </a:highlight>
                <a:latin typeface="+mn-lt"/>
                <a:ea typeface="新宋体" panose="02010609030101010101" pitchFamily="49" charset="-122"/>
              </a:rPr>
              <a:t>threadIdx.x</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if</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my_elt</a:t>
            </a:r>
            <a:r>
              <a:rPr lang="en-US" altLang="zh-CN" sz="700" dirty="0">
                <a:solidFill>
                  <a:srgbClr val="000000"/>
                </a:solidFill>
                <a:highlight>
                  <a:srgbClr val="FFFFFF"/>
                </a:highlight>
                <a:latin typeface="+mn-lt"/>
                <a:ea typeface="新宋体" panose="02010609030101010101" pitchFamily="49" charset="-122"/>
              </a:rPr>
              <a:t> &lt; n)</a:t>
            </a:r>
          </a:p>
          <a:p>
            <a:r>
              <a:rPr lang="en-US" altLang="zh-CN" sz="700" dirty="0">
                <a:solidFill>
                  <a:srgbClr val="000000"/>
                </a:solidFill>
                <a:highlight>
                  <a:srgbClr val="FFFFFF"/>
                </a:highlight>
                <a:latin typeface="+mn-lt"/>
                <a:ea typeface="新宋体" panose="02010609030101010101" pitchFamily="49" charset="-122"/>
              </a:rPr>
              <a:t>z[</a:t>
            </a:r>
            <a:r>
              <a:rPr lang="en-US" altLang="zh-CN" sz="700" dirty="0" err="1">
                <a:solidFill>
                  <a:srgbClr val="000000"/>
                </a:solidFill>
                <a:highlight>
                  <a:srgbClr val="FFFFFF"/>
                </a:highlight>
                <a:latin typeface="+mn-lt"/>
                <a:ea typeface="新宋体" panose="02010609030101010101" pitchFamily="49" charset="-122"/>
              </a:rPr>
              <a:t>my_elt</a:t>
            </a:r>
            <a:r>
              <a:rPr lang="en-US" altLang="zh-CN" sz="700" dirty="0">
                <a:solidFill>
                  <a:srgbClr val="000000"/>
                </a:solidFill>
                <a:highlight>
                  <a:srgbClr val="FFFFFF"/>
                </a:highlight>
                <a:latin typeface="+mn-lt"/>
                <a:ea typeface="新宋体" panose="02010609030101010101" pitchFamily="49" charset="-122"/>
              </a:rPr>
              <a:t>] = x[</a:t>
            </a:r>
            <a:r>
              <a:rPr lang="en-US" altLang="zh-CN" sz="700" dirty="0" err="1">
                <a:solidFill>
                  <a:srgbClr val="000000"/>
                </a:solidFill>
                <a:highlight>
                  <a:srgbClr val="FFFFFF"/>
                </a:highlight>
                <a:latin typeface="+mn-lt"/>
                <a:ea typeface="新宋体" panose="02010609030101010101" pitchFamily="49" charset="-122"/>
              </a:rPr>
              <a:t>my_elt</a:t>
            </a:r>
            <a:r>
              <a:rPr lang="en-US" altLang="zh-CN" sz="700" dirty="0">
                <a:solidFill>
                  <a:srgbClr val="000000"/>
                </a:solidFill>
                <a:highlight>
                  <a:srgbClr val="FFFFFF"/>
                </a:highlight>
                <a:latin typeface="+mn-lt"/>
                <a:ea typeface="新宋体" panose="02010609030101010101" pitchFamily="49" charset="-122"/>
              </a:rPr>
              <a:t>] + y[</a:t>
            </a:r>
            <a:r>
              <a:rPr lang="en-US" altLang="zh-CN" sz="700" dirty="0" err="1">
                <a:solidFill>
                  <a:srgbClr val="000000"/>
                </a:solidFill>
                <a:highlight>
                  <a:srgbClr val="FFFFFF"/>
                </a:highlight>
                <a:latin typeface="+mn-lt"/>
                <a:ea typeface="新宋体" panose="02010609030101010101" pitchFamily="49" charset="-122"/>
              </a:rPr>
              <a:t>my_elt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int</a:t>
            </a:r>
            <a:r>
              <a:rPr lang="en-US" altLang="zh-CN" sz="700" dirty="0">
                <a:solidFill>
                  <a:srgbClr val="000000"/>
                </a:solidFill>
                <a:highlight>
                  <a:srgbClr val="FFFFFF"/>
                </a:highlight>
                <a:latin typeface="+mn-lt"/>
                <a:ea typeface="新宋体" panose="02010609030101010101" pitchFamily="49" charset="-122"/>
              </a:rPr>
              <a:t> main(</a:t>
            </a:r>
            <a:r>
              <a:rPr lang="en-US" altLang="zh-CN" sz="700" dirty="0">
                <a:solidFill>
                  <a:srgbClr val="0000FF"/>
                </a:solidFill>
                <a:highlight>
                  <a:srgbClr val="FFFFFF"/>
                </a:highlight>
                <a:latin typeface="+mn-lt"/>
                <a:ea typeface="新宋体" panose="02010609030101010101" pitchFamily="49" charset="-122"/>
              </a:rPr>
              <a:t>void</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int</a:t>
            </a:r>
            <a:r>
              <a:rPr lang="en-US" altLang="zh-CN" sz="700" dirty="0">
                <a:solidFill>
                  <a:srgbClr val="000000"/>
                </a:solidFill>
                <a:highlight>
                  <a:srgbClr val="FFFFFF"/>
                </a:highlight>
                <a:latin typeface="+mn-lt"/>
                <a:ea typeface="新宋体" panose="02010609030101010101" pitchFamily="49" charset="-122"/>
              </a:rPr>
              <a:t> n = 1e8, </a:t>
            </a:r>
            <a:r>
              <a:rPr lang="en-US" altLang="zh-CN" sz="700" dirty="0" err="1">
                <a:solidFill>
                  <a:srgbClr val="000000"/>
                </a:solidFill>
                <a:highlight>
                  <a:srgbClr val="FFFFFF"/>
                </a:highlight>
                <a:latin typeface="+mn-lt"/>
                <a:ea typeface="新宋体" panose="02010609030101010101" pitchFamily="49" charset="-122"/>
              </a:rPr>
              <a:t>th_per_blk</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blk_ct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scanf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A31515"/>
                </a:solidFill>
                <a:highlight>
                  <a:srgbClr val="FFFFFF"/>
                </a:highlight>
                <a:latin typeface="+mn-lt"/>
                <a:ea typeface="新宋体" panose="02010609030101010101" pitchFamily="49" charset="-122"/>
              </a:rPr>
              <a:t>"%d"</a:t>
            </a:r>
            <a:r>
              <a:rPr lang="en-US" altLang="zh-CN" sz="700" dirty="0">
                <a:solidFill>
                  <a:srgbClr val="000000"/>
                </a:solidFill>
                <a:highlight>
                  <a:srgbClr val="FFFFFF"/>
                </a:highlight>
                <a:latin typeface="+mn-lt"/>
                <a:ea typeface="新宋体" panose="02010609030101010101" pitchFamily="49" charset="-122"/>
              </a:rPr>
              <a:t>, &amp;</a:t>
            </a:r>
            <a:r>
              <a:rPr lang="en-US" altLang="zh-CN" sz="700" dirty="0" err="1">
                <a:solidFill>
                  <a:srgbClr val="000000"/>
                </a:solidFill>
                <a:highlight>
                  <a:srgbClr val="FFFFFF"/>
                </a:highlight>
                <a:latin typeface="+mn-lt"/>
                <a:ea typeface="新宋体" panose="02010609030101010101" pitchFamily="49" charset="-122"/>
              </a:rPr>
              <a:t>th_per_blk</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blk_ct</a:t>
            </a:r>
            <a:r>
              <a:rPr lang="en-US" altLang="zh-CN" sz="700" dirty="0">
                <a:solidFill>
                  <a:srgbClr val="000000"/>
                </a:solidFill>
                <a:highlight>
                  <a:srgbClr val="FFFFFF"/>
                </a:highlight>
                <a:latin typeface="+mn-lt"/>
                <a:ea typeface="新宋体" panose="02010609030101010101" pitchFamily="49" charset="-122"/>
              </a:rPr>
              <a:t> = ceil(n * 1.0 / </a:t>
            </a:r>
            <a:r>
              <a:rPr lang="en-US" altLang="zh-CN" sz="700" dirty="0" err="1">
                <a:solidFill>
                  <a:srgbClr val="000000"/>
                </a:solidFill>
                <a:highlight>
                  <a:srgbClr val="FFFFFF"/>
                </a:highlight>
                <a:latin typeface="+mn-lt"/>
                <a:ea typeface="新宋体" panose="02010609030101010101" pitchFamily="49" charset="-122"/>
              </a:rPr>
              <a:t>th_per_blk</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clock_t</a:t>
            </a:r>
            <a:r>
              <a:rPr lang="en-US" altLang="zh-CN" sz="700" dirty="0">
                <a:solidFill>
                  <a:srgbClr val="000000"/>
                </a:solidFill>
                <a:highlight>
                  <a:srgbClr val="FFFFFF"/>
                </a:highlight>
                <a:latin typeface="+mn-lt"/>
                <a:ea typeface="新宋体" panose="02010609030101010101" pitchFamily="49" charset="-122"/>
              </a:rPr>
              <a:t> start, finish;</a:t>
            </a:r>
          </a:p>
          <a:p>
            <a:r>
              <a:rPr lang="pl-PL" altLang="zh-CN" sz="700" dirty="0">
                <a:solidFill>
                  <a:srgbClr val="0000FF"/>
                </a:solidFill>
                <a:highlight>
                  <a:srgbClr val="FFFFFF"/>
                </a:highlight>
                <a:latin typeface="+mn-lt"/>
                <a:ea typeface="新宋体" panose="02010609030101010101" pitchFamily="49" charset="-122"/>
              </a:rPr>
              <a:t>float</a:t>
            </a:r>
            <a:r>
              <a:rPr lang="pl-PL" altLang="zh-CN" sz="700" dirty="0">
                <a:solidFill>
                  <a:srgbClr val="000000"/>
                </a:solidFill>
                <a:highlight>
                  <a:srgbClr val="FFFFFF"/>
                </a:highlight>
                <a:latin typeface="+mn-lt"/>
                <a:ea typeface="新宋体" panose="02010609030101010101" pitchFamily="49" charset="-122"/>
              </a:rPr>
              <a:t>* x, * y, * z, * cz;</a:t>
            </a:r>
          </a:p>
          <a:p>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dx, * </a:t>
            </a:r>
            <a:r>
              <a:rPr lang="en-US" altLang="zh-CN" sz="700" dirty="0" err="1">
                <a:solidFill>
                  <a:srgbClr val="000000"/>
                </a:solidFill>
                <a:highlight>
                  <a:srgbClr val="FFFFFF"/>
                </a:highlight>
                <a:latin typeface="+mn-lt"/>
                <a:ea typeface="新宋体" panose="02010609030101010101" pitchFamily="49" charset="-122"/>
              </a:rPr>
              <a:t>dy</a:t>
            </a:r>
            <a:r>
              <a:rPr lang="en-US" altLang="zh-CN" sz="700" dirty="0">
                <a:solidFill>
                  <a:srgbClr val="000000"/>
                </a:solidFill>
                <a:highlight>
                  <a:srgbClr val="FFFFFF"/>
                </a:highlight>
                <a:latin typeface="+mn-lt"/>
                <a:ea typeface="新宋体" panose="02010609030101010101" pitchFamily="49" charset="-122"/>
              </a:rPr>
              <a:t>, * </a:t>
            </a:r>
            <a:r>
              <a:rPr lang="en-US" altLang="zh-CN" sz="700" dirty="0" err="1">
                <a:solidFill>
                  <a:srgbClr val="000000"/>
                </a:solidFill>
                <a:highlight>
                  <a:srgbClr val="FFFFFF"/>
                </a:highlight>
                <a:latin typeface="+mn-lt"/>
                <a:ea typeface="新宋体" panose="02010609030101010101" pitchFamily="49" charset="-122"/>
              </a:rPr>
              <a:t>dz</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x =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*)malloc(n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y =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*)malloc(n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z =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*)malloc(n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cz</a:t>
            </a:r>
            <a:r>
              <a:rPr lang="en-US" altLang="zh-CN" sz="700" dirty="0">
                <a:solidFill>
                  <a:srgbClr val="000000"/>
                </a:solidFill>
                <a:highlight>
                  <a:srgbClr val="FFFFFF"/>
                </a:highlight>
                <a:latin typeface="+mn-lt"/>
                <a:ea typeface="新宋体" panose="02010609030101010101" pitchFamily="49" charset="-122"/>
              </a:rPr>
              <a:t> =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*)malloc(n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cudaMalloc</a:t>
            </a:r>
            <a:r>
              <a:rPr lang="en-US" altLang="zh-CN" sz="700" dirty="0">
                <a:solidFill>
                  <a:srgbClr val="000000"/>
                </a:solidFill>
                <a:highlight>
                  <a:srgbClr val="FFFFFF"/>
                </a:highlight>
                <a:latin typeface="+mn-lt"/>
                <a:ea typeface="新宋体" panose="02010609030101010101" pitchFamily="49" charset="-122"/>
              </a:rPr>
              <a:t>(&amp;dx,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cudaMalloc</a:t>
            </a:r>
            <a:r>
              <a:rPr lang="en-US" altLang="zh-CN" sz="700" dirty="0">
                <a:solidFill>
                  <a:srgbClr val="000000"/>
                </a:solidFill>
                <a:highlight>
                  <a:srgbClr val="FFFFFF"/>
                </a:highlight>
                <a:latin typeface="+mn-lt"/>
                <a:ea typeface="新宋体" panose="02010609030101010101" pitchFamily="49" charset="-122"/>
              </a:rPr>
              <a:t>(&amp;</a:t>
            </a:r>
            <a:r>
              <a:rPr lang="en-US" altLang="zh-CN" sz="700" dirty="0" err="1">
                <a:solidFill>
                  <a:srgbClr val="000000"/>
                </a:solidFill>
                <a:highlight>
                  <a:srgbClr val="FFFFFF"/>
                </a:highlight>
                <a:latin typeface="+mn-lt"/>
                <a:ea typeface="新宋体" panose="02010609030101010101" pitchFamily="49" charset="-122"/>
              </a:rPr>
              <a:t>dy</a:t>
            </a:r>
            <a:r>
              <a:rPr lang="en-US" altLang="zh-CN" sz="700" dirty="0">
                <a:solidFill>
                  <a:srgbClr val="000000"/>
                </a:solidFill>
                <a:highlight>
                  <a:srgbClr val="FFFFFF"/>
                </a:highlight>
                <a:latin typeface="+mn-lt"/>
                <a:ea typeface="新宋体" panose="02010609030101010101" pitchFamily="49" charset="-122"/>
              </a:rPr>
              <a:t>,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cudaMalloc</a:t>
            </a:r>
            <a:r>
              <a:rPr lang="en-US" altLang="zh-CN" sz="700" dirty="0">
                <a:solidFill>
                  <a:srgbClr val="000000"/>
                </a:solidFill>
                <a:highlight>
                  <a:srgbClr val="FFFFFF"/>
                </a:highlight>
                <a:latin typeface="+mn-lt"/>
                <a:ea typeface="新宋体" panose="02010609030101010101" pitchFamily="49" charset="-122"/>
              </a:rPr>
              <a:t>(&amp;</a:t>
            </a:r>
            <a:r>
              <a:rPr lang="en-US" altLang="zh-CN" sz="700" dirty="0" err="1">
                <a:solidFill>
                  <a:srgbClr val="000000"/>
                </a:solidFill>
                <a:highlight>
                  <a:srgbClr val="FFFFFF"/>
                </a:highlight>
                <a:latin typeface="+mn-lt"/>
                <a:ea typeface="新宋体" panose="02010609030101010101" pitchFamily="49" charset="-122"/>
              </a:rPr>
              <a:t>dz</a:t>
            </a:r>
            <a:r>
              <a:rPr lang="en-US" altLang="zh-CN" sz="700" dirty="0">
                <a:solidFill>
                  <a:srgbClr val="000000"/>
                </a:solidFill>
                <a:highlight>
                  <a:srgbClr val="FFFFFF"/>
                </a:highlight>
                <a:latin typeface="+mn-lt"/>
                <a:ea typeface="新宋体" panose="02010609030101010101" pitchFamily="49" charset="-122"/>
              </a:rPr>
              <a:t>,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nn-NO" altLang="zh-CN" sz="700" dirty="0">
                <a:solidFill>
                  <a:srgbClr val="0000FF"/>
                </a:solidFill>
                <a:highlight>
                  <a:srgbClr val="FFFFFF"/>
                </a:highlight>
                <a:latin typeface="+mn-lt"/>
                <a:ea typeface="新宋体" panose="02010609030101010101" pitchFamily="49" charset="-122"/>
              </a:rPr>
              <a:t>for</a:t>
            </a:r>
            <a:r>
              <a:rPr lang="nn-NO" altLang="zh-CN" sz="700" dirty="0">
                <a:solidFill>
                  <a:srgbClr val="000000"/>
                </a:solidFill>
                <a:highlight>
                  <a:srgbClr val="FFFFFF"/>
                </a:highlight>
                <a:latin typeface="+mn-lt"/>
                <a:ea typeface="新宋体" panose="02010609030101010101" pitchFamily="49" charset="-122"/>
              </a:rPr>
              <a:t> (</a:t>
            </a:r>
            <a:r>
              <a:rPr lang="nn-NO" altLang="zh-CN" sz="700" dirty="0">
                <a:solidFill>
                  <a:srgbClr val="0000FF"/>
                </a:solidFill>
                <a:highlight>
                  <a:srgbClr val="FFFFFF"/>
                </a:highlight>
                <a:latin typeface="+mn-lt"/>
                <a:ea typeface="新宋体" panose="02010609030101010101" pitchFamily="49" charset="-122"/>
              </a:rPr>
              <a:t>int</a:t>
            </a:r>
            <a:r>
              <a:rPr lang="nn-NO" altLang="zh-CN" sz="700" dirty="0">
                <a:solidFill>
                  <a:srgbClr val="000000"/>
                </a:solidFill>
                <a:highlight>
                  <a:srgbClr val="FFFFFF"/>
                </a:highlight>
                <a:latin typeface="+mn-lt"/>
                <a:ea typeface="新宋体" panose="02010609030101010101" pitchFamily="49" charset="-122"/>
              </a:rPr>
              <a:t> i = 0; i &lt; n; i++)</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x[</a:t>
            </a:r>
            <a:r>
              <a:rPr lang="en-US" altLang="zh-CN" sz="700" dirty="0" err="1">
                <a:solidFill>
                  <a:srgbClr val="000000"/>
                </a:solidFill>
                <a:highlight>
                  <a:srgbClr val="FFFFFF"/>
                </a:highlight>
                <a:latin typeface="+mn-lt"/>
                <a:ea typeface="新宋体" panose="02010609030101010101" pitchFamily="49" charset="-122"/>
              </a:rPr>
              <a:t>i</a:t>
            </a:r>
            <a:r>
              <a:rPr lang="en-US" altLang="zh-CN" sz="700" dirty="0">
                <a:solidFill>
                  <a:srgbClr val="000000"/>
                </a:solidFill>
                <a:highlight>
                  <a:srgbClr val="FFFFFF"/>
                </a:highlight>
                <a:latin typeface="+mn-lt"/>
                <a:ea typeface="新宋体" panose="02010609030101010101" pitchFamily="49" charset="-122"/>
              </a:rPr>
              <a:t>] = rand() * 1.0 / </a:t>
            </a:r>
            <a:r>
              <a:rPr lang="en-US" altLang="zh-CN" sz="700" dirty="0">
                <a:solidFill>
                  <a:srgbClr val="6F008A"/>
                </a:solidFill>
                <a:highlight>
                  <a:srgbClr val="FFFFFF"/>
                </a:highlight>
                <a:latin typeface="+mn-lt"/>
                <a:ea typeface="新宋体" panose="02010609030101010101" pitchFamily="49" charset="-122"/>
              </a:rPr>
              <a:t>RAND_MAX</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y[</a:t>
            </a:r>
            <a:r>
              <a:rPr lang="en-US" altLang="zh-CN" sz="700" dirty="0" err="1">
                <a:solidFill>
                  <a:srgbClr val="000000"/>
                </a:solidFill>
                <a:highlight>
                  <a:srgbClr val="FFFFFF"/>
                </a:highlight>
                <a:latin typeface="+mn-lt"/>
                <a:ea typeface="新宋体" panose="02010609030101010101" pitchFamily="49" charset="-122"/>
              </a:rPr>
              <a:t>i</a:t>
            </a:r>
            <a:r>
              <a:rPr lang="en-US" altLang="zh-CN" sz="700" dirty="0">
                <a:solidFill>
                  <a:srgbClr val="000000"/>
                </a:solidFill>
                <a:highlight>
                  <a:srgbClr val="FFFFFF"/>
                </a:highlight>
                <a:latin typeface="+mn-lt"/>
                <a:ea typeface="新宋体" panose="02010609030101010101" pitchFamily="49" charset="-122"/>
              </a:rPr>
              <a:t>] = rand() * 1.0 / </a:t>
            </a:r>
            <a:r>
              <a:rPr lang="en-US" altLang="zh-CN" sz="700" dirty="0">
                <a:solidFill>
                  <a:srgbClr val="6F008A"/>
                </a:solidFill>
                <a:highlight>
                  <a:srgbClr val="FFFFFF"/>
                </a:highlight>
                <a:latin typeface="+mn-lt"/>
                <a:ea typeface="新宋体" panose="02010609030101010101" pitchFamily="49" charset="-122"/>
              </a:rPr>
              <a:t>RAND_MAX</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cudaMemcpy</a:t>
            </a:r>
            <a:r>
              <a:rPr lang="en-US" altLang="zh-CN" sz="700" dirty="0">
                <a:solidFill>
                  <a:srgbClr val="000000"/>
                </a:solidFill>
                <a:highlight>
                  <a:srgbClr val="FFFFFF"/>
                </a:highlight>
                <a:latin typeface="+mn-lt"/>
                <a:ea typeface="新宋体" panose="02010609030101010101" pitchFamily="49" charset="-122"/>
              </a:rPr>
              <a:t>(dx, x,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cudaMemcpyHostToDevice</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cudaMemcpy</a:t>
            </a:r>
            <a:r>
              <a:rPr lang="en-US" altLang="zh-CN" sz="700" dirty="0">
                <a:solidFill>
                  <a:srgbClr val="000000"/>
                </a:solidFill>
                <a:highlight>
                  <a:srgbClr val="FFFFFF"/>
                </a:highlight>
                <a:latin typeface="+mn-lt"/>
                <a:ea typeface="新宋体" panose="02010609030101010101" pitchFamily="49" charset="-122"/>
              </a:rPr>
              <a:t>(</a:t>
            </a:r>
            <a:r>
              <a:rPr lang="en-US" altLang="zh-CN" sz="700" dirty="0" err="1">
                <a:solidFill>
                  <a:srgbClr val="000000"/>
                </a:solidFill>
                <a:highlight>
                  <a:srgbClr val="FFFFFF"/>
                </a:highlight>
                <a:latin typeface="+mn-lt"/>
                <a:ea typeface="新宋体" panose="02010609030101010101" pitchFamily="49" charset="-122"/>
              </a:rPr>
              <a:t>dy</a:t>
            </a:r>
            <a:r>
              <a:rPr lang="en-US" altLang="zh-CN" sz="700" dirty="0">
                <a:solidFill>
                  <a:srgbClr val="000000"/>
                </a:solidFill>
                <a:highlight>
                  <a:srgbClr val="FFFFFF"/>
                </a:highlight>
                <a:latin typeface="+mn-lt"/>
                <a:ea typeface="新宋体" panose="02010609030101010101" pitchFamily="49" charset="-122"/>
              </a:rPr>
              <a:t>, y,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cudaMemcpyHostToDevice</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start = clock();</a:t>
            </a:r>
          </a:p>
          <a:p>
            <a:r>
              <a:rPr lang="en-US" altLang="zh-CN" sz="700" dirty="0" err="1">
                <a:solidFill>
                  <a:srgbClr val="000000"/>
                </a:solidFill>
                <a:highlight>
                  <a:srgbClr val="FFFFFF"/>
                </a:highlight>
                <a:latin typeface="+mn-lt"/>
                <a:ea typeface="新宋体" panose="02010609030101010101" pitchFamily="49" charset="-122"/>
              </a:rPr>
              <a:t>Vec_add</a:t>
            </a:r>
            <a:r>
              <a:rPr lang="en-US" altLang="zh-CN" sz="700" dirty="0">
                <a:solidFill>
                  <a:srgbClr val="000000"/>
                </a:solidFill>
                <a:highlight>
                  <a:srgbClr val="FFFFFF"/>
                </a:highlight>
                <a:latin typeface="+mn-lt"/>
                <a:ea typeface="新宋体" panose="02010609030101010101" pitchFamily="49" charset="-122"/>
              </a:rPr>
              <a:t> &lt;&lt; &lt;</a:t>
            </a:r>
            <a:r>
              <a:rPr lang="en-US" altLang="zh-CN" sz="700" dirty="0" err="1">
                <a:solidFill>
                  <a:srgbClr val="000000"/>
                </a:solidFill>
                <a:highlight>
                  <a:srgbClr val="FFFFFF"/>
                </a:highlight>
                <a:latin typeface="+mn-lt"/>
                <a:ea typeface="新宋体" panose="02010609030101010101" pitchFamily="49" charset="-122"/>
              </a:rPr>
              <a:t>blk_ct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th_per_blk</a:t>
            </a:r>
            <a:r>
              <a:rPr lang="en-US" altLang="zh-CN" sz="700" dirty="0">
                <a:solidFill>
                  <a:srgbClr val="000000"/>
                </a:solidFill>
                <a:highlight>
                  <a:srgbClr val="FFFFFF"/>
                </a:highlight>
                <a:latin typeface="+mn-lt"/>
                <a:ea typeface="新宋体" panose="02010609030101010101" pitchFamily="49" charset="-122"/>
              </a:rPr>
              <a:t> &gt;&gt; &gt; (dx, </a:t>
            </a:r>
            <a:r>
              <a:rPr lang="en-US" altLang="zh-CN" sz="700" dirty="0" err="1">
                <a:solidFill>
                  <a:srgbClr val="000000"/>
                </a:solidFill>
                <a:highlight>
                  <a:srgbClr val="FFFFFF"/>
                </a:highlight>
                <a:latin typeface="+mn-lt"/>
                <a:ea typeface="新宋体" panose="02010609030101010101" pitchFamily="49" charset="-122"/>
              </a:rPr>
              <a:t>dy</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dz</a:t>
            </a:r>
            <a:r>
              <a:rPr lang="en-US" altLang="zh-CN" sz="700" dirty="0">
                <a:solidFill>
                  <a:srgbClr val="000000"/>
                </a:solidFill>
                <a:highlight>
                  <a:srgbClr val="FFFFFF"/>
                </a:highlight>
                <a:latin typeface="+mn-lt"/>
                <a:ea typeface="新宋体" panose="02010609030101010101" pitchFamily="49" charset="-122"/>
              </a:rPr>
              <a:t>, n);</a:t>
            </a:r>
          </a:p>
          <a:p>
            <a:r>
              <a:rPr lang="en-US" altLang="zh-CN" sz="700" dirty="0" err="1">
                <a:solidFill>
                  <a:srgbClr val="000000"/>
                </a:solidFill>
                <a:highlight>
                  <a:srgbClr val="FFFFFF"/>
                </a:highlight>
                <a:latin typeface="+mn-lt"/>
                <a:ea typeface="新宋体" panose="02010609030101010101" pitchFamily="49" charset="-122"/>
              </a:rPr>
              <a:t>cudaDeviceSynchronize</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finish = clock();</a:t>
            </a:r>
          </a:p>
          <a:p>
            <a:r>
              <a:rPr lang="en-US" altLang="zh-CN" sz="700" dirty="0" err="1">
                <a:solidFill>
                  <a:srgbClr val="000000"/>
                </a:solidFill>
                <a:highlight>
                  <a:srgbClr val="FFFFFF"/>
                </a:highlight>
                <a:latin typeface="+mn-lt"/>
                <a:ea typeface="新宋体" panose="02010609030101010101" pitchFamily="49" charset="-122"/>
              </a:rPr>
              <a:t>cudaMemcpy</a:t>
            </a:r>
            <a:r>
              <a:rPr lang="en-US" altLang="zh-CN" sz="700" dirty="0">
                <a:solidFill>
                  <a:srgbClr val="000000"/>
                </a:solidFill>
                <a:highlight>
                  <a:srgbClr val="FFFFFF"/>
                </a:highlight>
                <a:latin typeface="+mn-lt"/>
                <a:ea typeface="新宋体" panose="02010609030101010101" pitchFamily="49" charset="-122"/>
              </a:rPr>
              <a:t>(z, </a:t>
            </a:r>
            <a:r>
              <a:rPr lang="en-US" altLang="zh-CN" sz="700" dirty="0" err="1">
                <a:solidFill>
                  <a:srgbClr val="000000"/>
                </a:solidFill>
                <a:highlight>
                  <a:srgbClr val="FFFFFF"/>
                </a:highlight>
                <a:latin typeface="+mn-lt"/>
                <a:ea typeface="新宋体" panose="02010609030101010101" pitchFamily="49" charset="-122"/>
              </a:rPr>
              <a:t>dz</a:t>
            </a:r>
            <a:r>
              <a:rPr lang="en-US" altLang="zh-CN" sz="700" dirty="0">
                <a:solidFill>
                  <a:srgbClr val="000000"/>
                </a:solidFill>
                <a:highlight>
                  <a:srgbClr val="FFFFFF"/>
                </a:highlight>
                <a:latin typeface="+mn-lt"/>
                <a:ea typeface="新宋体" panose="02010609030101010101" pitchFamily="49" charset="-122"/>
              </a:rPr>
              <a:t>,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cudaMemcpyDeviceToHost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printf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A31515"/>
                </a:solidFill>
                <a:highlight>
                  <a:srgbClr val="FFFFFF"/>
                </a:highlight>
                <a:latin typeface="+mn-lt"/>
                <a:ea typeface="新宋体" panose="02010609030101010101" pitchFamily="49" charset="-122"/>
              </a:rPr>
              <a:t>"GPU</a:t>
            </a:r>
            <a:r>
              <a:rPr lang="zh-CN" altLang="en-US" sz="700" dirty="0">
                <a:solidFill>
                  <a:srgbClr val="A31515"/>
                </a:solidFill>
                <a:highlight>
                  <a:srgbClr val="FFFFFF"/>
                </a:highlight>
                <a:latin typeface="+mn-lt"/>
                <a:ea typeface="新宋体" panose="02010609030101010101" pitchFamily="49" charset="-122"/>
              </a:rPr>
              <a:t>执行时间</a:t>
            </a:r>
            <a:r>
              <a:rPr lang="en-US" altLang="zh-CN" sz="700" dirty="0">
                <a:solidFill>
                  <a:srgbClr val="A31515"/>
                </a:solidFill>
                <a:highlight>
                  <a:srgbClr val="FFFFFF"/>
                </a:highlight>
                <a:latin typeface="+mn-lt"/>
                <a:ea typeface="新宋体" panose="02010609030101010101" pitchFamily="49" charset="-122"/>
              </a:rPr>
              <a:t>: %f</a:t>
            </a:r>
            <a:r>
              <a:rPr lang="zh-CN" altLang="en-US" sz="700" dirty="0">
                <a:solidFill>
                  <a:srgbClr val="A31515"/>
                </a:solidFill>
                <a:highlight>
                  <a:srgbClr val="FFFFFF"/>
                </a:highlight>
                <a:latin typeface="+mn-lt"/>
                <a:ea typeface="新宋体" panose="02010609030101010101" pitchFamily="49" charset="-122"/>
              </a:rPr>
              <a:t>秒</a:t>
            </a:r>
            <a:r>
              <a:rPr lang="en-US" altLang="zh-CN" sz="700" dirty="0">
                <a:solidFill>
                  <a:srgbClr val="A31515"/>
                </a:solidFill>
                <a:highlight>
                  <a:srgbClr val="FFFFFF"/>
                </a:highlight>
                <a:latin typeface="+mn-lt"/>
                <a:ea typeface="新宋体" panose="02010609030101010101" pitchFamily="49" charset="-122"/>
              </a:rPr>
              <a:t>\n"</a:t>
            </a:r>
            <a:r>
              <a:rPr lang="en-US" altLang="zh-CN" sz="700" dirty="0">
                <a:solidFill>
                  <a:srgbClr val="000000"/>
                </a:solidFill>
                <a:highlight>
                  <a:srgbClr val="FFFFFF"/>
                </a:highlight>
                <a:latin typeface="+mn-lt"/>
                <a:ea typeface="新宋体" panose="02010609030101010101" pitchFamily="49" charset="-122"/>
              </a:rPr>
              <a:t>, (finish - start) * 1.0 / </a:t>
            </a:r>
            <a:r>
              <a:rPr lang="en-US" altLang="zh-CN" sz="700" dirty="0">
                <a:solidFill>
                  <a:srgbClr val="6F008A"/>
                </a:solidFill>
                <a:highlight>
                  <a:srgbClr val="FFFFFF"/>
                </a:highlight>
                <a:latin typeface="+mn-lt"/>
                <a:ea typeface="新宋体" panose="02010609030101010101" pitchFamily="49" charset="-122"/>
              </a:rPr>
              <a:t>CLOCKS_PER_SEC</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start = clock();</a:t>
            </a:r>
          </a:p>
          <a:p>
            <a:r>
              <a:rPr lang="nn-NO" altLang="zh-CN" sz="700" dirty="0">
                <a:solidFill>
                  <a:srgbClr val="0000FF"/>
                </a:solidFill>
                <a:highlight>
                  <a:srgbClr val="FFFFFF"/>
                </a:highlight>
                <a:latin typeface="+mn-lt"/>
                <a:ea typeface="新宋体" panose="02010609030101010101" pitchFamily="49" charset="-122"/>
              </a:rPr>
              <a:t>for</a:t>
            </a:r>
            <a:r>
              <a:rPr lang="nn-NO" altLang="zh-CN" sz="700" dirty="0">
                <a:solidFill>
                  <a:srgbClr val="000000"/>
                </a:solidFill>
                <a:highlight>
                  <a:srgbClr val="FFFFFF"/>
                </a:highlight>
                <a:latin typeface="+mn-lt"/>
                <a:ea typeface="新宋体" panose="02010609030101010101" pitchFamily="49" charset="-122"/>
              </a:rPr>
              <a:t> (</a:t>
            </a:r>
            <a:r>
              <a:rPr lang="nn-NO" altLang="zh-CN" sz="700" dirty="0">
                <a:solidFill>
                  <a:srgbClr val="0000FF"/>
                </a:solidFill>
                <a:highlight>
                  <a:srgbClr val="FFFFFF"/>
                </a:highlight>
                <a:latin typeface="+mn-lt"/>
                <a:ea typeface="新宋体" panose="02010609030101010101" pitchFamily="49" charset="-122"/>
              </a:rPr>
              <a:t>int</a:t>
            </a:r>
            <a:r>
              <a:rPr lang="nn-NO" altLang="zh-CN" sz="700" dirty="0">
                <a:solidFill>
                  <a:srgbClr val="000000"/>
                </a:solidFill>
                <a:highlight>
                  <a:srgbClr val="FFFFFF"/>
                </a:highlight>
                <a:latin typeface="+mn-lt"/>
                <a:ea typeface="新宋体" panose="02010609030101010101" pitchFamily="49" charset="-122"/>
              </a:rPr>
              <a:t> i = 0; i &lt; n; i++)</a:t>
            </a:r>
          </a:p>
          <a:p>
            <a:r>
              <a:rPr lang="en-US" altLang="zh-CN" sz="700" dirty="0" err="1">
                <a:solidFill>
                  <a:srgbClr val="000000"/>
                </a:solidFill>
                <a:highlight>
                  <a:srgbClr val="FFFFFF"/>
                </a:highlight>
                <a:latin typeface="+mn-lt"/>
                <a:ea typeface="新宋体" panose="02010609030101010101" pitchFamily="49" charset="-122"/>
              </a:rPr>
              <a:t>cz</a:t>
            </a:r>
            <a:r>
              <a:rPr lang="en-US" altLang="zh-CN" sz="700" dirty="0">
                <a:solidFill>
                  <a:srgbClr val="000000"/>
                </a:solidFill>
                <a:highlight>
                  <a:srgbClr val="FFFFFF"/>
                </a:highlight>
                <a:latin typeface="+mn-lt"/>
                <a:ea typeface="新宋体" panose="02010609030101010101" pitchFamily="49" charset="-122"/>
              </a:rPr>
              <a:t>[</a:t>
            </a:r>
            <a:r>
              <a:rPr lang="en-US" altLang="zh-CN" sz="700" dirty="0" err="1">
                <a:solidFill>
                  <a:srgbClr val="000000"/>
                </a:solidFill>
                <a:highlight>
                  <a:srgbClr val="FFFFFF"/>
                </a:highlight>
                <a:latin typeface="+mn-lt"/>
                <a:ea typeface="新宋体" panose="02010609030101010101" pitchFamily="49" charset="-122"/>
              </a:rPr>
              <a:t>i</a:t>
            </a:r>
            <a:r>
              <a:rPr lang="en-US" altLang="zh-CN" sz="700" dirty="0">
                <a:solidFill>
                  <a:srgbClr val="000000"/>
                </a:solidFill>
                <a:highlight>
                  <a:srgbClr val="FFFFFF"/>
                </a:highlight>
                <a:latin typeface="+mn-lt"/>
                <a:ea typeface="新宋体" panose="02010609030101010101" pitchFamily="49" charset="-122"/>
              </a:rPr>
              <a:t>] = x[</a:t>
            </a:r>
            <a:r>
              <a:rPr lang="en-US" altLang="zh-CN" sz="700" dirty="0" err="1">
                <a:solidFill>
                  <a:srgbClr val="000000"/>
                </a:solidFill>
                <a:highlight>
                  <a:srgbClr val="FFFFFF"/>
                </a:highlight>
                <a:latin typeface="+mn-lt"/>
                <a:ea typeface="新宋体" panose="02010609030101010101" pitchFamily="49" charset="-122"/>
              </a:rPr>
              <a:t>i</a:t>
            </a:r>
            <a:r>
              <a:rPr lang="en-US" altLang="zh-CN" sz="700" dirty="0">
                <a:solidFill>
                  <a:srgbClr val="000000"/>
                </a:solidFill>
                <a:highlight>
                  <a:srgbClr val="FFFFFF"/>
                </a:highlight>
                <a:latin typeface="+mn-lt"/>
                <a:ea typeface="新宋体" panose="02010609030101010101" pitchFamily="49" charset="-122"/>
              </a:rPr>
              <a:t>] + y[</a:t>
            </a:r>
            <a:r>
              <a:rPr lang="en-US" altLang="zh-CN" sz="700" dirty="0" err="1">
                <a:solidFill>
                  <a:srgbClr val="000000"/>
                </a:solidFill>
                <a:highlight>
                  <a:srgbClr val="FFFFFF"/>
                </a:highlight>
                <a:latin typeface="+mn-lt"/>
                <a:ea typeface="新宋体" panose="02010609030101010101" pitchFamily="49" charset="-122"/>
              </a:rPr>
              <a:t>i</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finish = clock();</a:t>
            </a:r>
          </a:p>
          <a:p>
            <a:r>
              <a:rPr lang="en-US" altLang="zh-CN" sz="700" dirty="0" err="1">
                <a:solidFill>
                  <a:srgbClr val="000000"/>
                </a:solidFill>
                <a:highlight>
                  <a:srgbClr val="FFFFFF"/>
                </a:highlight>
                <a:latin typeface="+mn-lt"/>
                <a:ea typeface="新宋体" panose="02010609030101010101" pitchFamily="49" charset="-122"/>
              </a:rPr>
              <a:t>printf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A31515"/>
                </a:solidFill>
                <a:highlight>
                  <a:srgbClr val="FFFFFF"/>
                </a:highlight>
                <a:latin typeface="+mn-lt"/>
                <a:ea typeface="新宋体" panose="02010609030101010101" pitchFamily="49" charset="-122"/>
              </a:rPr>
              <a:t>"CPU</a:t>
            </a:r>
            <a:r>
              <a:rPr lang="zh-CN" altLang="en-US" sz="700" dirty="0">
                <a:solidFill>
                  <a:srgbClr val="A31515"/>
                </a:solidFill>
                <a:highlight>
                  <a:srgbClr val="FFFFFF"/>
                </a:highlight>
                <a:latin typeface="+mn-lt"/>
                <a:ea typeface="新宋体" panose="02010609030101010101" pitchFamily="49" charset="-122"/>
              </a:rPr>
              <a:t>执行时间</a:t>
            </a:r>
            <a:r>
              <a:rPr lang="en-US" altLang="zh-CN" sz="700" dirty="0">
                <a:solidFill>
                  <a:srgbClr val="A31515"/>
                </a:solidFill>
                <a:highlight>
                  <a:srgbClr val="FFFFFF"/>
                </a:highlight>
                <a:latin typeface="+mn-lt"/>
                <a:ea typeface="新宋体" panose="02010609030101010101" pitchFamily="49" charset="-122"/>
              </a:rPr>
              <a:t>: %f</a:t>
            </a:r>
            <a:r>
              <a:rPr lang="zh-CN" altLang="en-US" sz="700" dirty="0">
                <a:solidFill>
                  <a:srgbClr val="A31515"/>
                </a:solidFill>
                <a:highlight>
                  <a:srgbClr val="FFFFFF"/>
                </a:highlight>
                <a:latin typeface="+mn-lt"/>
                <a:ea typeface="新宋体" panose="02010609030101010101" pitchFamily="49" charset="-122"/>
              </a:rPr>
              <a:t>秒</a:t>
            </a:r>
            <a:r>
              <a:rPr lang="en-US" altLang="zh-CN" sz="700" dirty="0">
                <a:solidFill>
                  <a:srgbClr val="A31515"/>
                </a:solidFill>
                <a:highlight>
                  <a:srgbClr val="FFFFFF"/>
                </a:highlight>
                <a:latin typeface="+mn-lt"/>
                <a:ea typeface="新宋体" panose="02010609030101010101" pitchFamily="49" charset="-122"/>
              </a:rPr>
              <a:t>\n"</a:t>
            </a:r>
            <a:r>
              <a:rPr lang="en-US" altLang="zh-CN" sz="700" dirty="0">
                <a:solidFill>
                  <a:srgbClr val="000000"/>
                </a:solidFill>
                <a:highlight>
                  <a:srgbClr val="FFFFFF"/>
                </a:highlight>
                <a:latin typeface="+mn-lt"/>
                <a:ea typeface="新宋体" panose="02010609030101010101" pitchFamily="49" charset="-122"/>
              </a:rPr>
              <a:t>, (finish - start) * 1.0 / </a:t>
            </a:r>
            <a:r>
              <a:rPr lang="en-US" altLang="zh-CN" sz="700" dirty="0">
                <a:solidFill>
                  <a:srgbClr val="6F008A"/>
                </a:solidFill>
                <a:highlight>
                  <a:srgbClr val="FFFFFF"/>
                </a:highlight>
                <a:latin typeface="+mn-lt"/>
                <a:ea typeface="新宋体" panose="02010609030101010101" pitchFamily="49" charset="-122"/>
              </a:rPr>
              <a:t>CLOCKS_PER_SEC</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double</a:t>
            </a:r>
            <a:r>
              <a:rPr lang="en-US" altLang="zh-CN" sz="700" dirty="0">
                <a:solidFill>
                  <a:srgbClr val="000000"/>
                </a:solidFill>
                <a:highlight>
                  <a:srgbClr val="FFFFFF"/>
                </a:highlight>
                <a:latin typeface="+mn-lt"/>
                <a:ea typeface="新宋体" panose="02010609030101010101" pitchFamily="49" charset="-122"/>
              </a:rPr>
              <a:t> sum = 0;</a:t>
            </a:r>
          </a:p>
          <a:p>
            <a:r>
              <a:rPr lang="nn-NO" altLang="zh-CN" sz="700" dirty="0">
                <a:solidFill>
                  <a:srgbClr val="0000FF"/>
                </a:solidFill>
                <a:highlight>
                  <a:srgbClr val="FFFFFF"/>
                </a:highlight>
                <a:latin typeface="+mn-lt"/>
                <a:ea typeface="新宋体" panose="02010609030101010101" pitchFamily="49" charset="-122"/>
              </a:rPr>
              <a:t>for</a:t>
            </a:r>
            <a:r>
              <a:rPr lang="nn-NO" altLang="zh-CN" sz="700" dirty="0">
                <a:solidFill>
                  <a:srgbClr val="000000"/>
                </a:solidFill>
                <a:highlight>
                  <a:srgbClr val="FFFFFF"/>
                </a:highlight>
                <a:latin typeface="+mn-lt"/>
                <a:ea typeface="新宋体" panose="02010609030101010101" pitchFamily="49" charset="-122"/>
              </a:rPr>
              <a:t> (</a:t>
            </a:r>
            <a:r>
              <a:rPr lang="nn-NO" altLang="zh-CN" sz="700" dirty="0">
                <a:solidFill>
                  <a:srgbClr val="0000FF"/>
                </a:solidFill>
                <a:highlight>
                  <a:srgbClr val="FFFFFF"/>
                </a:highlight>
                <a:latin typeface="+mn-lt"/>
                <a:ea typeface="新宋体" panose="02010609030101010101" pitchFamily="49" charset="-122"/>
              </a:rPr>
              <a:t>int</a:t>
            </a:r>
            <a:r>
              <a:rPr lang="nn-NO" altLang="zh-CN" sz="700" dirty="0">
                <a:solidFill>
                  <a:srgbClr val="000000"/>
                </a:solidFill>
                <a:highlight>
                  <a:srgbClr val="FFFFFF"/>
                </a:highlight>
                <a:latin typeface="+mn-lt"/>
                <a:ea typeface="新宋体" panose="02010609030101010101" pitchFamily="49" charset="-122"/>
              </a:rPr>
              <a:t> i = 0; i &lt; n; i++)</a:t>
            </a:r>
          </a:p>
          <a:p>
            <a:r>
              <a:rPr lang="en-US" altLang="zh-CN" sz="700" dirty="0">
                <a:solidFill>
                  <a:srgbClr val="000000"/>
                </a:solidFill>
                <a:highlight>
                  <a:srgbClr val="FFFFFF"/>
                </a:highlight>
                <a:latin typeface="+mn-lt"/>
                <a:ea typeface="新宋体" panose="02010609030101010101" pitchFamily="49" charset="-122"/>
              </a:rPr>
              <a:t>{</a:t>
            </a:r>
          </a:p>
          <a:p>
            <a:r>
              <a:rPr lang="pl-PL" altLang="zh-CN" sz="700" dirty="0">
                <a:solidFill>
                  <a:srgbClr val="0000FF"/>
                </a:solidFill>
                <a:highlight>
                  <a:srgbClr val="FFFFFF"/>
                </a:highlight>
                <a:latin typeface="+mn-lt"/>
                <a:ea typeface="新宋体" panose="02010609030101010101" pitchFamily="49" charset="-122"/>
              </a:rPr>
              <a:t>double</a:t>
            </a:r>
            <a:r>
              <a:rPr lang="pl-PL" altLang="zh-CN" sz="700" dirty="0">
                <a:solidFill>
                  <a:srgbClr val="000000"/>
                </a:solidFill>
                <a:highlight>
                  <a:srgbClr val="FFFFFF"/>
                </a:highlight>
                <a:latin typeface="+mn-lt"/>
                <a:ea typeface="新宋体" panose="02010609030101010101" pitchFamily="49" charset="-122"/>
              </a:rPr>
              <a:t> diff = z[i] - cz[i];</a:t>
            </a:r>
          </a:p>
          <a:p>
            <a:r>
              <a:rPr lang="en-US" altLang="zh-CN" sz="700" dirty="0">
                <a:solidFill>
                  <a:srgbClr val="000000"/>
                </a:solidFill>
                <a:highlight>
                  <a:srgbClr val="FFFFFF"/>
                </a:highlight>
                <a:latin typeface="+mn-lt"/>
                <a:ea typeface="新宋体" panose="02010609030101010101" pitchFamily="49" charset="-122"/>
              </a:rPr>
              <a:t>sum += diff * diff;</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double</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diff_norm</a:t>
            </a:r>
            <a:r>
              <a:rPr lang="en-US" altLang="zh-CN" sz="700" dirty="0">
                <a:solidFill>
                  <a:srgbClr val="000000"/>
                </a:solidFill>
                <a:highlight>
                  <a:srgbClr val="FFFFFF"/>
                </a:highlight>
                <a:latin typeface="+mn-lt"/>
                <a:ea typeface="新宋体" panose="02010609030101010101" pitchFamily="49" charset="-122"/>
              </a:rPr>
              <a:t> = sqrt(sum);</a:t>
            </a:r>
          </a:p>
          <a:p>
            <a:r>
              <a:rPr lang="en-US" altLang="zh-CN" sz="700" dirty="0" err="1">
                <a:solidFill>
                  <a:srgbClr val="000000"/>
                </a:solidFill>
                <a:highlight>
                  <a:srgbClr val="FFFFFF"/>
                </a:highlight>
                <a:latin typeface="+mn-lt"/>
                <a:ea typeface="新宋体" panose="02010609030101010101" pitchFamily="49" charset="-122"/>
              </a:rPr>
              <a:t>printf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A31515"/>
                </a:solidFill>
                <a:highlight>
                  <a:srgbClr val="FFFFFF"/>
                </a:highlight>
                <a:latin typeface="+mn-lt"/>
                <a:ea typeface="新宋体" panose="02010609030101010101" pitchFamily="49" charset="-122"/>
              </a:rPr>
              <a:t>"Two-norm of difference between host and device = %e\n"</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diff_norm</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free(x);</a:t>
            </a:r>
          </a:p>
          <a:p>
            <a:r>
              <a:rPr lang="en-US" altLang="zh-CN" sz="700" dirty="0">
                <a:solidFill>
                  <a:srgbClr val="000000"/>
                </a:solidFill>
                <a:highlight>
                  <a:srgbClr val="FFFFFF"/>
                </a:highlight>
                <a:latin typeface="+mn-lt"/>
                <a:ea typeface="新宋体" panose="02010609030101010101" pitchFamily="49" charset="-122"/>
              </a:rPr>
              <a:t>free(y);</a:t>
            </a:r>
          </a:p>
          <a:p>
            <a:r>
              <a:rPr lang="en-US" altLang="zh-CN" sz="700" dirty="0">
                <a:solidFill>
                  <a:srgbClr val="000000"/>
                </a:solidFill>
                <a:highlight>
                  <a:srgbClr val="FFFFFF"/>
                </a:highlight>
                <a:latin typeface="+mn-lt"/>
                <a:ea typeface="新宋体" panose="02010609030101010101" pitchFamily="49" charset="-122"/>
              </a:rPr>
              <a:t>free(z);</a:t>
            </a:r>
          </a:p>
          <a:p>
            <a:r>
              <a:rPr lang="en-US" altLang="zh-CN" sz="700" dirty="0">
                <a:solidFill>
                  <a:srgbClr val="000000"/>
                </a:solidFill>
                <a:highlight>
                  <a:srgbClr val="FFFFFF"/>
                </a:highlight>
                <a:latin typeface="+mn-lt"/>
                <a:ea typeface="新宋体" panose="02010609030101010101" pitchFamily="49" charset="-122"/>
              </a:rPr>
              <a:t>free(</a:t>
            </a:r>
            <a:r>
              <a:rPr lang="en-US" altLang="zh-CN" sz="700" dirty="0" err="1">
                <a:solidFill>
                  <a:srgbClr val="000000"/>
                </a:solidFill>
                <a:highlight>
                  <a:srgbClr val="FFFFFF"/>
                </a:highlight>
                <a:latin typeface="+mn-lt"/>
                <a:ea typeface="新宋体" panose="02010609030101010101" pitchFamily="49" charset="-122"/>
              </a:rPr>
              <a:t>cz</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cudaFree</a:t>
            </a:r>
            <a:r>
              <a:rPr lang="en-US" altLang="zh-CN" sz="700" dirty="0">
                <a:solidFill>
                  <a:srgbClr val="000000"/>
                </a:solidFill>
                <a:highlight>
                  <a:srgbClr val="FFFFFF"/>
                </a:highlight>
                <a:latin typeface="+mn-lt"/>
                <a:ea typeface="新宋体" panose="02010609030101010101" pitchFamily="49" charset="-122"/>
              </a:rPr>
              <a:t>(dx);</a:t>
            </a:r>
          </a:p>
          <a:p>
            <a:r>
              <a:rPr lang="en-US" altLang="zh-CN" sz="700" dirty="0" err="1">
                <a:solidFill>
                  <a:srgbClr val="000000"/>
                </a:solidFill>
                <a:highlight>
                  <a:srgbClr val="FFFFFF"/>
                </a:highlight>
                <a:latin typeface="+mn-lt"/>
                <a:ea typeface="新宋体" panose="02010609030101010101" pitchFamily="49" charset="-122"/>
              </a:rPr>
              <a:t>cudaFree</a:t>
            </a:r>
            <a:r>
              <a:rPr lang="en-US" altLang="zh-CN" sz="700" dirty="0">
                <a:solidFill>
                  <a:srgbClr val="000000"/>
                </a:solidFill>
                <a:highlight>
                  <a:srgbClr val="FFFFFF"/>
                </a:highlight>
                <a:latin typeface="+mn-lt"/>
                <a:ea typeface="新宋体" panose="02010609030101010101" pitchFamily="49" charset="-122"/>
              </a:rPr>
              <a:t>(</a:t>
            </a:r>
            <a:r>
              <a:rPr lang="en-US" altLang="zh-CN" sz="700" dirty="0" err="1">
                <a:solidFill>
                  <a:srgbClr val="000000"/>
                </a:solidFill>
                <a:highlight>
                  <a:srgbClr val="FFFFFF"/>
                </a:highlight>
                <a:latin typeface="+mn-lt"/>
                <a:ea typeface="新宋体" panose="02010609030101010101" pitchFamily="49" charset="-122"/>
              </a:rPr>
              <a:t>dy</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cudaFree</a:t>
            </a:r>
            <a:r>
              <a:rPr lang="en-US" altLang="zh-CN" sz="700" dirty="0">
                <a:solidFill>
                  <a:srgbClr val="000000"/>
                </a:solidFill>
                <a:highlight>
                  <a:srgbClr val="FFFFFF"/>
                </a:highlight>
                <a:latin typeface="+mn-lt"/>
                <a:ea typeface="新宋体" panose="02010609030101010101" pitchFamily="49" charset="-122"/>
              </a:rPr>
              <a:t>(</a:t>
            </a:r>
            <a:r>
              <a:rPr lang="en-US" altLang="zh-CN" sz="700" dirty="0" err="1">
                <a:solidFill>
                  <a:srgbClr val="000000"/>
                </a:solidFill>
                <a:highlight>
                  <a:srgbClr val="FFFFFF"/>
                </a:highlight>
                <a:latin typeface="+mn-lt"/>
                <a:ea typeface="新宋体" panose="02010609030101010101" pitchFamily="49" charset="-122"/>
              </a:rPr>
              <a:t>dz</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return</a:t>
            </a:r>
            <a:r>
              <a:rPr lang="en-US" altLang="zh-CN" sz="700" dirty="0">
                <a:solidFill>
                  <a:srgbClr val="000000"/>
                </a:solidFill>
                <a:highlight>
                  <a:srgbClr val="FFFFFF"/>
                </a:highlight>
                <a:latin typeface="+mn-lt"/>
                <a:ea typeface="新宋体" panose="02010609030101010101" pitchFamily="49" charset="-122"/>
              </a:rPr>
              <a:t> 0;</a:t>
            </a:r>
          </a:p>
          <a:p>
            <a:r>
              <a:rPr lang="en-US" altLang="zh-CN" sz="700" dirty="0">
                <a:solidFill>
                  <a:srgbClr val="000000"/>
                </a:solidFill>
                <a:highlight>
                  <a:srgbClr val="FFFFFF"/>
                </a:highlight>
                <a:latin typeface="+mn-lt"/>
                <a:ea typeface="新宋体" panose="02010609030101010101" pitchFamily="49" charset="-122"/>
              </a:rPr>
              <a:t>}</a:t>
            </a:r>
          </a:p>
        </p:txBody>
      </p:sp>
    </p:spTree>
    <p:extLst>
      <p:ext uri="{BB962C8B-B14F-4D97-AF65-F5344CB8AC3E}">
        <p14:creationId xmlns:p14="http://schemas.microsoft.com/office/powerpoint/2010/main" val="18583378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301310-BBA6-35BE-17CB-9B1FA33D9FA8}"/>
              </a:ext>
            </a:extLst>
          </p:cNvPr>
          <p:cNvSpPr>
            <a:spLocks noGrp="1"/>
          </p:cNvSpPr>
          <p:nvPr>
            <p:ph type="title"/>
          </p:nvPr>
        </p:nvSpPr>
        <p:spPr/>
        <p:txBody>
          <a:bodyPr/>
          <a:lstStyle/>
          <a:p>
            <a:r>
              <a:rPr lang="en-US" altLang="zh-CN" sz="3200" dirty="0"/>
              <a:t>9 </a:t>
            </a:r>
            <a:r>
              <a:rPr lang="zh-CN" altLang="en-US" sz="3200" dirty="0"/>
              <a:t>从</a:t>
            </a:r>
            <a:r>
              <a:rPr lang="en-US" altLang="zh-CN" sz="3200" dirty="0"/>
              <a:t>CUDA</a:t>
            </a:r>
            <a:r>
              <a:rPr lang="zh-CN" altLang="en-US" sz="3200" dirty="0"/>
              <a:t>核函数返回结果</a:t>
            </a:r>
            <a:endParaRPr lang="zh-CN" altLang="en-US" dirty="0"/>
          </a:p>
        </p:txBody>
      </p:sp>
      <p:sp>
        <p:nvSpPr>
          <p:cNvPr id="3" name="内容占位符 2">
            <a:extLst>
              <a:ext uri="{FF2B5EF4-FFF2-40B4-BE49-F238E27FC236}">
                <a16:creationId xmlns:a16="http://schemas.microsoft.com/office/drawing/2014/main" id="{1D20A04F-D7C5-9D3C-7674-4491D556F552}"/>
              </a:ext>
            </a:extLst>
          </p:cNvPr>
          <p:cNvSpPr>
            <a:spLocks noGrp="1"/>
          </p:cNvSpPr>
          <p:nvPr>
            <p:ph sz="quarter" idx="1"/>
          </p:nvPr>
        </p:nvSpPr>
        <p:spPr>
          <a:xfrm>
            <a:off x="457200" y="1219200"/>
            <a:ext cx="4186808" cy="1846868"/>
          </a:xfrm>
        </p:spPr>
        <p:txBody>
          <a:bodyPr/>
          <a:lstStyle/>
          <a:p>
            <a:r>
              <a:rPr lang="zh-CN" altLang="en-US" dirty="0"/>
              <a:t>“统一内存系统”分配</a:t>
            </a:r>
          </a:p>
          <a:p>
            <a:r>
              <a:rPr lang="zh-CN" altLang="en-US" dirty="0"/>
              <a:t>从设备显式复制到主机</a:t>
            </a:r>
          </a:p>
          <a:p>
            <a:r>
              <a:rPr lang="zh-CN" altLang="en-US" dirty="0"/>
              <a:t>使用全局托管变量</a:t>
            </a:r>
          </a:p>
        </p:txBody>
      </p:sp>
      <p:sp>
        <p:nvSpPr>
          <p:cNvPr id="4" name="灯片编号占位符 3">
            <a:extLst>
              <a:ext uri="{FF2B5EF4-FFF2-40B4-BE49-F238E27FC236}">
                <a16:creationId xmlns:a16="http://schemas.microsoft.com/office/drawing/2014/main" id="{6B877AEE-4522-B032-030B-CCD3C3A6DF32}"/>
              </a:ext>
            </a:extLst>
          </p:cNvPr>
          <p:cNvSpPr>
            <a:spLocks noGrp="1"/>
          </p:cNvSpPr>
          <p:nvPr>
            <p:ph type="sldNum" sz="quarter" idx="12"/>
          </p:nvPr>
        </p:nvSpPr>
        <p:spPr/>
        <p:txBody>
          <a:bodyPr/>
          <a:lstStyle/>
          <a:p>
            <a:pPr>
              <a:defRPr/>
            </a:pPr>
            <a:fld id="{FEB03361-FB3C-4B11-9CA7-B53FACB5A640}" type="slidenum">
              <a:rPr lang="zh-CN" altLang="en-US" smtClean="0"/>
              <a:pPr>
                <a:defRPr/>
              </a:pPr>
              <a:t>14</a:t>
            </a:fld>
            <a:endParaRPr lang="zh-CN" altLang="en-US"/>
          </a:p>
        </p:txBody>
      </p:sp>
      <p:sp>
        <p:nvSpPr>
          <p:cNvPr id="8" name="文本框 7">
            <a:extLst>
              <a:ext uri="{FF2B5EF4-FFF2-40B4-BE49-F238E27FC236}">
                <a16:creationId xmlns:a16="http://schemas.microsoft.com/office/drawing/2014/main" id="{388DFC43-EB17-3108-41CD-1EA6EEB689D4}"/>
              </a:ext>
            </a:extLst>
          </p:cNvPr>
          <p:cNvSpPr txBox="1"/>
          <p:nvPr/>
        </p:nvSpPr>
        <p:spPr>
          <a:xfrm>
            <a:off x="6084168" y="548680"/>
            <a:ext cx="2519065" cy="2246769"/>
          </a:xfrm>
          <a:prstGeom prst="rect">
            <a:avLst/>
          </a:prstGeom>
          <a:noFill/>
        </p:spPr>
        <p:txBody>
          <a:bodyPr wrap="square">
            <a:spAutoFit/>
          </a:bodyPr>
          <a:lstStyle/>
          <a:p>
            <a:r>
              <a:rPr lang="en-US" altLang="zh-CN" sz="1000" dirty="0">
                <a:solidFill>
                  <a:srgbClr val="808080"/>
                </a:solidFill>
                <a:highlight>
                  <a:srgbClr val="FFFFFF"/>
                </a:highlight>
                <a:latin typeface="+mn-lt"/>
                <a:ea typeface="新宋体" panose="02010609030101010101" pitchFamily="49" charset="-122"/>
              </a:rPr>
              <a:t>#include</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a:solidFill>
                  <a:srgbClr val="A31515"/>
                </a:solidFill>
                <a:highlight>
                  <a:srgbClr val="FFFFFF"/>
                </a:highlight>
                <a:latin typeface="+mn-lt"/>
                <a:ea typeface="新宋体" panose="02010609030101010101" pitchFamily="49" charset="-122"/>
              </a:rPr>
              <a:t>&lt;</a:t>
            </a:r>
            <a:r>
              <a:rPr lang="en-US" altLang="zh-CN" sz="1000" dirty="0" err="1">
                <a:solidFill>
                  <a:srgbClr val="A31515"/>
                </a:solidFill>
                <a:highlight>
                  <a:srgbClr val="FFFFFF"/>
                </a:highlight>
                <a:latin typeface="+mn-lt"/>
                <a:ea typeface="新宋体" panose="02010609030101010101" pitchFamily="49" charset="-122"/>
              </a:rPr>
              <a:t>stdio.h</a:t>
            </a:r>
            <a:r>
              <a:rPr lang="en-US" altLang="zh-CN" sz="1000" dirty="0">
                <a:solidFill>
                  <a:srgbClr val="A31515"/>
                </a:solidFill>
                <a:highlight>
                  <a:srgbClr val="FFFFFF"/>
                </a:highlight>
                <a:latin typeface="+mn-lt"/>
                <a:ea typeface="新宋体" panose="02010609030101010101" pitchFamily="49" charset="-122"/>
              </a:rPr>
              <a:t>&gt;</a:t>
            </a:r>
            <a:endParaRPr lang="en-US" altLang="zh-CN" sz="1000" dirty="0">
              <a:solidFill>
                <a:srgbClr val="000000"/>
              </a:solidFill>
              <a:highlight>
                <a:srgbClr val="FFFFFF"/>
              </a:highlight>
              <a:latin typeface="+mn-lt"/>
              <a:ea typeface="新宋体" panose="02010609030101010101" pitchFamily="49" charset="-122"/>
            </a:endParaRPr>
          </a:p>
          <a:p>
            <a:r>
              <a:rPr lang="en-US" altLang="zh-CN" sz="1000" dirty="0">
                <a:solidFill>
                  <a:srgbClr val="808080"/>
                </a:solidFill>
                <a:highlight>
                  <a:srgbClr val="FFFFFF"/>
                </a:highlight>
                <a:latin typeface="+mn-lt"/>
                <a:ea typeface="新宋体" panose="02010609030101010101" pitchFamily="49" charset="-122"/>
              </a:rPr>
              <a:t>#include</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a:solidFill>
                  <a:srgbClr val="A31515"/>
                </a:solidFill>
                <a:highlight>
                  <a:srgbClr val="FFFFFF"/>
                </a:highlight>
                <a:latin typeface="+mn-lt"/>
                <a:ea typeface="新宋体" panose="02010609030101010101" pitchFamily="49" charset="-122"/>
              </a:rPr>
              <a:t>&lt;</a:t>
            </a:r>
            <a:r>
              <a:rPr lang="en-US" altLang="zh-CN" sz="1000" dirty="0" err="1">
                <a:solidFill>
                  <a:srgbClr val="A31515"/>
                </a:solidFill>
                <a:highlight>
                  <a:srgbClr val="FFFFFF"/>
                </a:highlight>
                <a:latin typeface="+mn-lt"/>
                <a:ea typeface="新宋体" panose="02010609030101010101" pitchFamily="49" charset="-122"/>
              </a:rPr>
              <a:t>cuda.h</a:t>
            </a:r>
            <a:r>
              <a:rPr lang="en-US" altLang="zh-CN" sz="1000" dirty="0">
                <a:solidFill>
                  <a:srgbClr val="A31515"/>
                </a:solidFill>
                <a:highlight>
                  <a:srgbClr val="FFFFFF"/>
                </a:highlight>
                <a:latin typeface="+mn-lt"/>
                <a:ea typeface="新宋体" panose="02010609030101010101" pitchFamily="49" charset="-122"/>
              </a:rPr>
              <a:t>&gt;</a:t>
            </a:r>
            <a:endParaRPr lang="en-US" altLang="zh-CN" sz="1000" dirty="0">
              <a:solidFill>
                <a:srgbClr val="000000"/>
              </a:solidFill>
              <a:highlight>
                <a:srgbClr val="FFFFFF"/>
              </a:highlight>
              <a:latin typeface="+mn-lt"/>
              <a:ea typeface="新宋体" panose="02010609030101010101" pitchFamily="49" charset="-122"/>
            </a:endParaRPr>
          </a:p>
          <a:p>
            <a:r>
              <a:rPr lang="en-US" altLang="zh-CN" sz="1000" dirty="0">
                <a:solidFill>
                  <a:srgbClr val="000000"/>
                </a:solidFill>
                <a:highlight>
                  <a:srgbClr val="FFFFFF"/>
                </a:highlight>
                <a:latin typeface="+mn-lt"/>
                <a:ea typeface="新宋体" panose="02010609030101010101" pitchFamily="49" charset="-122"/>
              </a:rPr>
              <a:t>__global__ </a:t>
            </a:r>
            <a:r>
              <a:rPr lang="en-US" altLang="zh-CN" sz="1000" dirty="0">
                <a:solidFill>
                  <a:srgbClr val="0000FF"/>
                </a:solidFill>
                <a:highlight>
                  <a:srgbClr val="FFFFFF"/>
                </a:highlight>
                <a:latin typeface="+mn-lt"/>
                <a:ea typeface="新宋体" panose="02010609030101010101" pitchFamily="49" charset="-122"/>
              </a:rPr>
              <a:t>void</a:t>
            </a:r>
            <a:r>
              <a:rPr lang="en-US" altLang="zh-CN" sz="1000" dirty="0">
                <a:solidFill>
                  <a:srgbClr val="000000"/>
                </a:solidFill>
                <a:highlight>
                  <a:srgbClr val="FFFFFF"/>
                </a:highlight>
                <a:latin typeface="+mn-lt"/>
                <a:ea typeface="新宋体" panose="02010609030101010101" pitchFamily="49" charset="-122"/>
              </a:rPr>
              <a:t> Add(</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x, </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y, </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 = x + y;</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main(</a:t>
            </a:r>
            <a:r>
              <a:rPr lang="en-US" altLang="zh-CN" sz="1000" dirty="0">
                <a:solidFill>
                  <a:srgbClr val="0000FF"/>
                </a:solidFill>
                <a:highlight>
                  <a:srgbClr val="FFFFFF"/>
                </a:highlight>
                <a:latin typeface="+mn-lt"/>
                <a:ea typeface="新宋体" panose="02010609030101010101" pitchFamily="49" charset="-122"/>
              </a:rPr>
              <a:t>void</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sum = -5;</a:t>
            </a:r>
          </a:p>
          <a:p>
            <a:r>
              <a:rPr lang="en-US" altLang="zh-CN" sz="1000" dirty="0">
                <a:solidFill>
                  <a:srgbClr val="000000"/>
                </a:solidFill>
                <a:highlight>
                  <a:srgbClr val="FFFFFF"/>
                </a:highlight>
                <a:latin typeface="+mn-lt"/>
                <a:ea typeface="新宋体" panose="02010609030101010101" pitchFamily="49" charset="-122"/>
              </a:rPr>
              <a:t>Add &lt;&lt; &lt;1, 1 &gt;&gt; &gt; (2, 3, &amp;sum);</a:t>
            </a:r>
          </a:p>
          <a:p>
            <a:r>
              <a:rPr lang="en-US" altLang="zh-CN" sz="1000" dirty="0" err="1">
                <a:solidFill>
                  <a:srgbClr val="000000"/>
                </a:solidFill>
                <a:highlight>
                  <a:srgbClr val="FFFFFF"/>
                </a:highlight>
                <a:latin typeface="+mn-lt"/>
                <a:ea typeface="新宋体" panose="02010609030101010101" pitchFamily="49" charset="-122"/>
              </a:rPr>
              <a:t>cudaDeviceSynchronize</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printf</a:t>
            </a:r>
            <a:r>
              <a:rPr lang="en-US" altLang="zh-CN" sz="1000" dirty="0">
                <a:solidFill>
                  <a:srgbClr val="000000"/>
                </a:solidFill>
                <a:highlight>
                  <a:srgbClr val="FFFFFF"/>
                </a:highlight>
                <a:latin typeface="+mn-lt"/>
                <a:ea typeface="新宋体" panose="02010609030101010101" pitchFamily="49" charset="-122"/>
              </a:rPr>
              <a:t>(</a:t>
            </a:r>
            <a:r>
              <a:rPr lang="en-US" altLang="zh-CN" sz="1000" dirty="0">
                <a:solidFill>
                  <a:srgbClr val="A31515"/>
                </a:solidFill>
                <a:highlight>
                  <a:srgbClr val="FFFFFF"/>
                </a:highlight>
                <a:latin typeface="+mn-lt"/>
                <a:ea typeface="新宋体" panose="02010609030101010101" pitchFamily="49" charset="-122"/>
              </a:rPr>
              <a:t>"The sum is %d\n"</a:t>
            </a:r>
            <a:r>
              <a:rPr lang="en-US" altLang="zh-CN" sz="1000" dirty="0">
                <a:solidFill>
                  <a:srgbClr val="000000"/>
                </a:solidFill>
                <a:highlight>
                  <a:srgbClr val="FFFFFF"/>
                </a:highlight>
                <a:latin typeface="+mn-lt"/>
                <a:ea typeface="新宋体" panose="02010609030101010101" pitchFamily="49" charset="-122"/>
              </a:rPr>
              <a:t>, sum);</a:t>
            </a:r>
          </a:p>
          <a:p>
            <a:r>
              <a:rPr lang="en-US" altLang="zh-CN" sz="1000" dirty="0">
                <a:solidFill>
                  <a:srgbClr val="0000FF"/>
                </a:solidFill>
                <a:highlight>
                  <a:srgbClr val="FFFFFF"/>
                </a:highlight>
                <a:latin typeface="+mn-lt"/>
                <a:ea typeface="新宋体" panose="02010609030101010101" pitchFamily="49" charset="-122"/>
              </a:rPr>
              <a:t>return</a:t>
            </a:r>
            <a:r>
              <a:rPr lang="en-US" altLang="zh-CN" sz="1000" dirty="0">
                <a:solidFill>
                  <a:srgbClr val="000000"/>
                </a:solidFill>
                <a:highlight>
                  <a:srgbClr val="FFFFFF"/>
                </a:highlight>
                <a:latin typeface="+mn-lt"/>
                <a:ea typeface="新宋体" panose="02010609030101010101" pitchFamily="49" charset="-122"/>
              </a:rPr>
              <a:t> 0;</a:t>
            </a:r>
          </a:p>
          <a:p>
            <a:r>
              <a:rPr lang="en-US" altLang="zh-CN" sz="1000" dirty="0">
                <a:solidFill>
                  <a:srgbClr val="000000"/>
                </a:solidFill>
                <a:highlight>
                  <a:srgbClr val="FFFFFF"/>
                </a:highlight>
                <a:latin typeface="+mn-lt"/>
                <a:ea typeface="新宋体" panose="02010609030101010101" pitchFamily="49" charset="-122"/>
              </a:rPr>
              <a:t>}</a:t>
            </a:r>
            <a:endParaRPr lang="zh-CN" altLang="en-US" sz="1000" dirty="0">
              <a:latin typeface="+mn-lt"/>
            </a:endParaRPr>
          </a:p>
        </p:txBody>
      </p:sp>
      <p:sp>
        <p:nvSpPr>
          <p:cNvPr id="6" name="文本框 5">
            <a:extLst>
              <a:ext uri="{FF2B5EF4-FFF2-40B4-BE49-F238E27FC236}">
                <a16:creationId xmlns:a16="http://schemas.microsoft.com/office/drawing/2014/main" id="{10A3254D-88C5-B0DE-2401-A6648C8574AB}"/>
              </a:ext>
            </a:extLst>
          </p:cNvPr>
          <p:cNvSpPr txBox="1"/>
          <p:nvPr/>
        </p:nvSpPr>
        <p:spPr>
          <a:xfrm>
            <a:off x="539552" y="3356992"/>
            <a:ext cx="2520280" cy="2708434"/>
          </a:xfrm>
          <a:prstGeom prst="rect">
            <a:avLst/>
          </a:prstGeom>
          <a:noFill/>
        </p:spPr>
        <p:txBody>
          <a:bodyPr wrap="square">
            <a:spAutoFit/>
          </a:bodyPr>
          <a:lstStyle/>
          <a:p>
            <a:r>
              <a:rPr lang="en-US" altLang="zh-CN" sz="1000" dirty="0">
                <a:solidFill>
                  <a:srgbClr val="808080"/>
                </a:solidFill>
                <a:highlight>
                  <a:srgbClr val="FFFFFF"/>
                </a:highlight>
                <a:latin typeface="+mn-lt"/>
                <a:ea typeface="新宋体" panose="02010609030101010101" pitchFamily="49" charset="-122"/>
              </a:rPr>
              <a:t>#include</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a:solidFill>
                  <a:srgbClr val="A31515"/>
                </a:solidFill>
                <a:highlight>
                  <a:srgbClr val="FFFFFF"/>
                </a:highlight>
                <a:latin typeface="+mn-lt"/>
                <a:ea typeface="新宋体" panose="02010609030101010101" pitchFamily="49" charset="-122"/>
              </a:rPr>
              <a:t>&lt;</a:t>
            </a:r>
            <a:r>
              <a:rPr lang="en-US" altLang="zh-CN" sz="1000" dirty="0" err="1">
                <a:solidFill>
                  <a:srgbClr val="A31515"/>
                </a:solidFill>
                <a:highlight>
                  <a:srgbClr val="FFFFFF"/>
                </a:highlight>
                <a:latin typeface="+mn-lt"/>
                <a:ea typeface="新宋体" panose="02010609030101010101" pitchFamily="49" charset="-122"/>
              </a:rPr>
              <a:t>stdio.h</a:t>
            </a:r>
            <a:r>
              <a:rPr lang="en-US" altLang="zh-CN" sz="1000" dirty="0">
                <a:solidFill>
                  <a:srgbClr val="A31515"/>
                </a:solidFill>
                <a:highlight>
                  <a:srgbClr val="FFFFFF"/>
                </a:highlight>
                <a:latin typeface="+mn-lt"/>
                <a:ea typeface="新宋体" panose="02010609030101010101" pitchFamily="49" charset="-122"/>
              </a:rPr>
              <a:t>&gt;</a:t>
            </a:r>
            <a:endParaRPr lang="en-US" altLang="zh-CN" sz="1000" dirty="0">
              <a:solidFill>
                <a:srgbClr val="000000"/>
              </a:solidFill>
              <a:highlight>
                <a:srgbClr val="FFFFFF"/>
              </a:highlight>
              <a:latin typeface="+mn-lt"/>
              <a:ea typeface="新宋体" panose="02010609030101010101" pitchFamily="49" charset="-122"/>
            </a:endParaRPr>
          </a:p>
          <a:p>
            <a:r>
              <a:rPr lang="en-US" altLang="zh-CN" sz="1000" dirty="0">
                <a:solidFill>
                  <a:srgbClr val="808080"/>
                </a:solidFill>
                <a:highlight>
                  <a:srgbClr val="FFFFFF"/>
                </a:highlight>
                <a:latin typeface="+mn-lt"/>
                <a:ea typeface="新宋体" panose="02010609030101010101" pitchFamily="49" charset="-122"/>
              </a:rPr>
              <a:t>#include</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a:solidFill>
                  <a:srgbClr val="A31515"/>
                </a:solidFill>
                <a:highlight>
                  <a:srgbClr val="FFFFFF"/>
                </a:highlight>
                <a:latin typeface="+mn-lt"/>
                <a:ea typeface="新宋体" panose="02010609030101010101" pitchFamily="49" charset="-122"/>
              </a:rPr>
              <a:t>&lt;</a:t>
            </a:r>
            <a:r>
              <a:rPr lang="en-US" altLang="zh-CN" sz="1000" dirty="0" err="1">
                <a:solidFill>
                  <a:srgbClr val="A31515"/>
                </a:solidFill>
                <a:highlight>
                  <a:srgbClr val="FFFFFF"/>
                </a:highlight>
                <a:latin typeface="+mn-lt"/>
                <a:ea typeface="新宋体" panose="02010609030101010101" pitchFamily="49" charset="-122"/>
              </a:rPr>
              <a:t>cuda.h</a:t>
            </a:r>
            <a:r>
              <a:rPr lang="en-US" altLang="zh-CN" sz="1000" dirty="0">
                <a:solidFill>
                  <a:srgbClr val="A31515"/>
                </a:solidFill>
                <a:highlight>
                  <a:srgbClr val="FFFFFF"/>
                </a:highlight>
                <a:latin typeface="+mn-lt"/>
                <a:ea typeface="新宋体" panose="02010609030101010101" pitchFamily="49" charset="-122"/>
              </a:rPr>
              <a:t>&gt;</a:t>
            </a:r>
            <a:endParaRPr lang="en-US" altLang="zh-CN" sz="1000" dirty="0">
              <a:solidFill>
                <a:srgbClr val="000000"/>
              </a:solidFill>
              <a:highlight>
                <a:srgbClr val="FFFFFF"/>
              </a:highlight>
              <a:latin typeface="+mn-lt"/>
              <a:ea typeface="新宋体" panose="02010609030101010101" pitchFamily="49" charset="-122"/>
            </a:endParaRPr>
          </a:p>
          <a:p>
            <a:r>
              <a:rPr lang="en-US" altLang="zh-CN" sz="1000" dirty="0">
                <a:solidFill>
                  <a:srgbClr val="000000"/>
                </a:solidFill>
                <a:highlight>
                  <a:srgbClr val="FFFFFF"/>
                </a:highlight>
                <a:latin typeface="+mn-lt"/>
                <a:ea typeface="新宋体" panose="02010609030101010101" pitchFamily="49" charset="-122"/>
              </a:rPr>
              <a:t>__global__ </a:t>
            </a:r>
            <a:r>
              <a:rPr lang="en-US" altLang="zh-CN" sz="1000" dirty="0">
                <a:solidFill>
                  <a:srgbClr val="0000FF"/>
                </a:solidFill>
                <a:highlight>
                  <a:srgbClr val="FFFFFF"/>
                </a:highlight>
                <a:latin typeface="+mn-lt"/>
                <a:ea typeface="新宋体" panose="02010609030101010101" pitchFamily="49" charset="-122"/>
              </a:rPr>
              <a:t>void</a:t>
            </a:r>
            <a:r>
              <a:rPr lang="en-US" altLang="zh-CN" sz="1000" dirty="0">
                <a:solidFill>
                  <a:srgbClr val="000000"/>
                </a:solidFill>
                <a:highlight>
                  <a:srgbClr val="FFFFFF"/>
                </a:highlight>
                <a:latin typeface="+mn-lt"/>
                <a:ea typeface="新宋体" panose="02010609030101010101" pitchFamily="49" charset="-122"/>
              </a:rPr>
              <a:t> Add(</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x, </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y, </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 = x + y;</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main(</a:t>
            </a:r>
            <a:r>
              <a:rPr lang="en-US" altLang="zh-CN" sz="1000" dirty="0">
                <a:solidFill>
                  <a:srgbClr val="0000FF"/>
                </a:solidFill>
                <a:highlight>
                  <a:srgbClr val="FFFFFF"/>
                </a:highlight>
                <a:latin typeface="+mn-lt"/>
                <a:ea typeface="新宋体" panose="02010609030101010101" pitchFamily="49" charset="-122"/>
              </a:rPr>
              <a:t>void</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cudaMallocManaged</a:t>
            </a:r>
            <a:r>
              <a:rPr lang="en-US" altLang="zh-CN" sz="1000" dirty="0">
                <a:solidFill>
                  <a:srgbClr val="000000"/>
                </a:solidFill>
                <a:highlight>
                  <a:srgbClr val="FFFFFF"/>
                </a:highlight>
                <a:latin typeface="+mn-lt"/>
                <a:ea typeface="新宋体" panose="02010609030101010101" pitchFamily="49" charset="-122"/>
              </a:rPr>
              <a:t>(&amp;</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FF"/>
                </a:solidFill>
                <a:highlight>
                  <a:srgbClr val="FFFFFF"/>
                </a:highlight>
                <a:latin typeface="+mn-lt"/>
                <a:ea typeface="新宋体" panose="02010609030101010101" pitchFamily="49" charset="-122"/>
              </a:rPr>
              <a:t>sizeof</a:t>
            </a:r>
            <a:r>
              <a:rPr lang="en-US" altLang="zh-CN" sz="1000" dirty="0">
                <a:solidFill>
                  <a:srgbClr val="000000"/>
                </a:solidFill>
                <a:highlight>
                  <a:srgbClr val="FFFFFF"/>
                </a:highlight>
                <a:latin typeface="+mn-lt"/>
                <a:ea typeface="新宋体" panose="02010609030101010101" pitchFamily="49" charset="-122"/>
              </a:rPr>
              <a:t>(</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 = -5;</a:t>
            </a:r>
          </a:p>
          <a:p>
            <a:r>
              <a:rPr lang="en-US" altLang="zh-CN" sz="1000" dirty="0">
                <a:solidFill>
                  <a:srgbClr val="000000"/>
                </a:solidFill>
                <a:highlight>
                  <a:srgbClr val="FFFFFF"/>
                </a:highlight>
                <a:latin typeface="+mn-lt"/>
                <a:ea typeface="新宋体" panose="02010609030101010101" pitchFamily="49" charset="-122"/>
              </a:rPr>
              <a:t>Add &lt;&lt; &lt;1, 1 &gt;&gt; &gt; (2, 3, </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cudaDeviceSynchronize</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printf</a:t>
            </a:r>
            <a:r>
              <a:rPr lang="en-US" altLang="zh-CN" sz="1000" dirty="0">
                <a:solidFill>
                  <a:srgbClr val="000000"/>
                </a:solidFill>
                <a:highlight>
                  <a:srgbClr val="FFFFFF"/>
                </a:highlight>
                <a:latin typeface="+mn-lt"/>
                <a:ea typeface="新宋体" panose="02010609030101010101" pitchFamily="49" charset="-122"/>
              </a:rPr>
              <a:t>(</a:t>
            </a:r>
            <a:r>
              <a:rPr lang="en-US" altLang="zh-CN" sz="1000" dirty="0">
                <a:solidFill>
                  <a:srgbClr val="A31515"/>
                </a:solidFill>
                <a:highlight>
                  <a:srgbClr val="FFFFFF"/>
                </a:highlight>
                <a:latin typeface="+mn-lt"/>
                <a:ea typeface="新宋体" panose="02010609030101010101" pitchFamily="49" charset="-122"/>
              </a:rPr>
              <a:t>"The sum is %d\n"</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cudaFree</a:t>
            </a:r>
            <a:r>
              <a:rPr lang="en-US" altLang="zh-CN" sz="1000" dirty="0">
                <a:solidFill>
                  <a:srgbClr val="000000"/>
                </a:solidFill>
                <a:highlight>
                  <a:srgbClr val="FFFFFF"/>
                </a:highlight>
                <a:latin typeface="+mn-lt"/>
                <a:ea typeface="新宋体" panose="02010609030101010101" pitchFamily="49" charset="-122"/>
              </a:rPr>
              <a:t>(</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FF"/>
                </a:solidFill>
                <a:highlight>
                  <a:srgbClr val="FFFFFF"/>
                </a:highlight>
                <a:latin typeface="+mn-lt"/>
                <a:ea typeface="新宋体" panose="02010609030101010101" pitchFamily="49" charset="-122"/>
              </a:rPr>
              <a:t>return</a:t>
            </a:r>
            <a:r>
              <a:rPr lang="en-US" altLang="zh-CN" sz="1000" dirty="0">
                <a:solidFill>
                  <a:srgbClr val="000000"/>
                </a:solidFill>
                <a:highlight>
                  <a:srgbClr val="FFFFFF"/>
                </a:highlight>
                <a:latin typeface="+mn-lt"/>
                <a:ea typeface="新宋体" panose="02010609030101010101" pitchFamily="49" charset="-122"/>
              </a:rPr>
              <a:t> 0;</a:t>
            </a:r>
          </a:p>
          <a:p>
            <a:r>
              <a:rPr lang="en-US" altLang="zh-CN" sz="1000" dirty="0">
                <a:solidFill>
                  <a:srgbClr val="000000"/>
                </a:solidFill>
                <a:highlight>
                  <a:srgbClr val="FFFFFF"/>
                </a:highlight>
                <a:latin typeface="+mn-lt"/>
                <a:ea typeface="新宋体" panose="02010609030101010101" pitchFamily="49" charset="-122"/>
              </a:rPr>
              <a:t>}</a:t>
            </a:r>
            <a:endParaRPr lang="zh-CN" altLang="en-US" sz="1000" dirty="0">
              <a:latin typeface="+mn-lt"/>
            </a:endParaRPr>
          </a:p>
        </p:txBody>
      </p:sp>
      <p:sp>
        <p:nvSpPr>
          <p:cNvPr id="9" name="文本框 8">
            <a:extLst>
              <a:ext uri="{FF2B5EF4-FFF2-40B4-BE49-F238E27FC236}">
                <a16:creationId xmlns:a16="http://schemas.microsoft.com/office/drawing/2014/main" id="{2E72DD9A-083F-8B23-A4FB-E30CCA8D6C55}"/>
              </a:ext>
            </a:extLst>
          </p:cNvPr>
          <p:cNvSpPr txBox="1"/>
          <p:nvPr/>
        </p:nvSpPr>
        <p:spPr>
          <a:xfrm>
            <a:off x="3275856" y="3356992"/>
            <a:ext cx="2736304" cy="3323987"/>
          </a:xfrm>
          <a:prstGeom prst="rect">
            <a:avLst/>
          </a:prstGeom>
          <a:noFill/>
        </p:spPr>
        <p:txBody>
          <a:bodyPr wrap="square">
            <a:spAutoFit/>
          </a:bodyPr>
          <a:lstStyle/>
          <a:p>
            <a:r>
              <a:rPr lang="en-US" altLang="zh-CN" sz="1000" dirty="0">
                <a:solidFill>
                  <a:srgbClr val="808080"/>
                </a:solidFill>
                <a:highlight>
                  <a:srgbClr val="FFFFFF"/>
                </a:highlight>
                <a:latin typeface="+mn-lt"/>
                <a:ea typeface="新宋体" panose="02010609030101010101" pitchFamily="49" charset="-122"/>
              </a:rPr>
              <a:t>#include</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a:solidFill>
                  <a:srgbClr val="A31515"/>
                </a:solidFill>
                <a:highlight>
                  <a:srgbClr val="FFFFFF"/>
                </a:highlight>
                <a:latin typeface="+mn-lt"/>
                <a:ea typeface="新宋体" panose="02010609030101010101" pitchFamily="49" charset="-122"/>
              </a:rPr>
              <a:t>&lt;</a:t>
            </a:r>
            <a:r>
              <a:rPr lang="en-US" altLang="zh-CN" sz="1000" dirty="0" err="1">
                <a:solidFill>
                  <a:srgbClr val="A31515"/>
                </a:solidFill>
                <a:highlight>
                  <a:srgbClr val="FFFFFF"/>
                </a:highlight>
                <a:latin typeface="+mn-lt"/>
                <a:ea typeface="新宋体" panose="02010609030101010101" pitchFamily="49" charset="-122"/>
              </a:rPr>
              <a:t>stdio.h</a:t>
            </a:r>
            <a:r>
              <a:rPr lang="en-US" altLang="zh-CN" sz="1000" dirty="0">
                <a:solidFill>
                  <a:srgbClr val="A31515"/>
                </a:solidFill>
                <a:highlight>
                  <a:srgbClr val="FFFFFF"/>
                </a:highlight>
                <a:latin typeface="+mn-lt"/>
                <a:ea typeface="新宋体" panose="02010609030101010101" pitchFamily="49" charset="-122"/>
              </a:rPr>
              <a:t>&gt;</a:t>
            </a:r>
            <a:endParaRPr lang="en-US" altLang="zh-CN" sz="1000" dirty="0">
              <a:solidFill>
                <a:srgbClr val="000000"/>
              </a:solidFill>
              <a:highlight>
                <a:srgbClr val="FFFFFF"/>
              </a:highlight>
              <a:latin typeface="+mn-lt"/>
              <a:ea typeface="新宋体" panose="02010609030101010101" pitchFamily="49" charset="-122"/>
            </a:endParaRPr>
          </a:p>
          <a:p>
            <a:r>
              <a:rPr lang="en-US" altLang="zh-CN" sz="1000" dirty="0">
                <a:solidFill>
                  <a:srgbClr val="808080"/>
                </a:solidFill>
                <a:highlight>
                  <a:srgbClr val="FFFFFF"/>
                </a:highlight>
                <a:latin typeface="+mn-lt"/>
                <a:ea typeface="新宋体" panose="02010609030101010101" pitchFamily="49" charset="-122"/>
              </a:rPr>
              <a:t>#include</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a:solidFill>
                  <a:srgbClr val="A31515"/>
                </a:solidFill>
                <a:highlight>
                  <a:srgbClr val="FFFFFF"/>
                </a:highlight>
                <a:latin typeface="+mn-lt"/>
                <a:ea typeface="新宋体" panose="02010609030101010101" pitchFamily="49" charset="-122"/>
              </a:rPr>
              <a:t>&lt;</a:t>
            </a:r>
            <a:r>
              <a:rPr lang="en-US" altLang="zh-CN" sz="1000" dirty="0" err="1">
                <a:solidFill>
                  <a:srgbClr val="A31515"/>
                </a:solidFill>
                <a:highlight>
                  <a:srgbClr val="FFFFFF"/>
                </a:highlight>
                <a:latin typeface="+mn-lt"/>
                <a:ea typeface="新宋体" panose="02010609030101010101" pitchFamily="49" charset="-122"/>
              </a:rPr>
              <a:t>cuda.h</a:t>
            </a:r>
            <a:r>
              <a:rPr lang="en-US" altLang="zh-CN" sz="1000" dirty="0">
                <a:solidFill>
                  <a:srgbClr val="A31515"/>
                </a:solidFill>
                <a:highlight>
                  <a:srgbClr val="FFFFFF"/>
                </a:highlight>
                <a:latin typeface="+mn-lt"/>
                <a:ea typeface="新宋体" panose="02010609030101010101" pitchFamily="49" charset="-122"/>
              </a:rPr>
              <a:t>&gt;</a:t>
            </a:r>
            <a:endParaRPr lang="en-US" altLang="zh-CN" sz="1000" dirty="0">
              <a:solidFill>
                <a:srgbClr val="000000"/>
              </a:solidFill>
              <a:highlight>
                <a:srgbClr val="FFFFFF"/>
              </a:highlight>
              <a:latin typeface="+mn-lt"/>
              <a:ea typeface="新宋体" panose="02010609030101010101" pitchFamily="49" charset="-122"/>
            </a:endParaRPr>
          </a:p>
          <a:p>
            <a:r>
              <a:rPr lang="en-US" altLang="zh-CN" sz="1000" dirty="0">
                <a:solidFill>
                  <a:srgbClr val="000000"/>
                </a:solidFill>
                <a:highlight>
                  <a:srgbClr val="FFFFFF"/>
                </a:highlight>
                <a:latin typeface="+mn-lt"/>
                <a:ea typeface="新宋体" panose="02010609030101010101" pitchFamily="49" charset="-122"/>
              </a:rPr>
              <a:t>__global__ </a:t>
            </a:r>
            <a:r>
              <a:rPr lang="en-US" altLang="zh-CN" sz="1000" dirty="0">
                <a:solidFill>
                  <a:srgbClr val="0000FF"/>
                </a:solidFill>
                <a:highlight>
                  <a:srgbClr val="FFFFFF"/>
                </a:highlight>
                <a:latin typeface="+mn-lt"/>
                <a:ea typeface="新宋体" panose="02010609030101010101" pitchFamily="49" charset="-122"/>
              </a:rPr>
              <a:t>void</a:t>
            </a:r>
            <a:r>
              <a:rPr lang="en-US" altLang="zh-CN" sz="1000" dirty="0">
                <a:solidFill>
                  <a:srgbClr val="000000"/>
                </a:solidFill>
                <a:highlight>
                  <a:srgbClr val="FFFFFF"/>
                </a:highlight>
                <a:latin typeface="+mn-lt"/>
                <a:ea typeface="新宋体" panose="02010609030101010101" pitchFamily="49" charset="-122"/>
              </a:rPr>
              <a:t> Add(</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x, </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y, </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r>
              <a:rPr lang="en-US" altLang="zh-CN" sz="1000" dirty="0" err="1">
                <a:solidFill>
                  <a:srgbClr val="000000"/>
                </a:solidFill>
                <a:highlight>
                  <a:srgbClr val="FFFFFF"/>
                </a:highlight>
                <a:latin typeface="+mn-lt"/>
                <a:ea typeface="新宋体" panose="02010609030101010101" pitchFamily="49" charset="-122"/>
              </a:rPr>
              <a:t>sum_p</a:t>
            </a:r>
            <a:r>
              <a:rPr lang="en-US" altLang="zh-CN" sz="1000" dirty="0">
                <a:solidFill>
                  <a:srgbClr val="000000"/>
                </a:solidFill>
                <a:highlight>
                  <a:srgbClr val="FFFFFF"/>
                </a:highlight>
                <a:latin typeface="+mn-lt"/>
                <a:ea typeface="新宋体" panose="02010609030101010101" pitchFamily="49" charset="-122"/>
              </a:rPr>
              <a:t> = x + y;</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main(</a:t>
            </a:r>
            <a:r>
              <a:rPr lang="en-US" altLang="zh-CN" sz="1000" dirty="0">
                <a:solidFill>
                  <a:srgbClr val="0000FF"/>
                </a:solidFill>
                <a:highlight>
                  <a:srgbClr val="FFFFFF"/>
                </a:highlight>
                <a:latin typeface="+mn-lt"/>
                <a:ea typeface="新宋体" panose="02010609030101010101" pitchFamily="49" charset="-122"/>
              </a:rPr>
              <a:t>void</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00"/>
                </a:solidFill>
                <a:highlight>
                  <a:srgbClr val="FFFFFF"/>
                </a:highlight>
                <a:latin typeface="+mn-lt"/>
                <a:ea typeface="新宋体" panose="02010609030101010101" pitchFamily="49" charset="-122"/>
              </a:rPr>
              <a:t>hsum_p</a:t>
            </a:r>
            <a:r>
              <a:rPr lang="en-US" altLang="zh-CN" sz="1000" dirty="0">
                <a:solidFill>
                  <a:srgbClr val="000000"/>
                </a:solidFill>
                <a:highlight>
                  <a:srgbClr val="FFFFFF"/>
                </a:highlight>
                <a:latin typeface="+mn-lt"/>
                <a:ea typeface="新宋体" panose="02010609030101010101" pitchFamily="49" charset="-122"/>
              </a:rPr>
              <a:t>, * </a:t>
            </a:r>
            <a:r>
              <a:rPr lang="en-US" altLang="zh-CN" sz="1000" dirty="0" err="1">
                <a:solidFill>
                  <a:srgbClr val="000000"/>
                </a:solidFill>
                <a:highlight>
                  <a:srgbClr val="FFFFFF"/>
                </a:highlight>
                <a:latin typeface="+mn-lt"/>
                <a:ea typeface="新宋体" panose="02010609030101010101" pitchFamily="49" charset="-122"/>
              </a:rPr>
              <a:t>dsum_p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hsum_p</a:t>
            </a:r>
            <a:r>
              <a:rPr lang="en-US" altLang="zh-CN" sz="1000" dirty="0">
                <a:solidFill>
                  <a:srgbClr val="000000"/>
                </a:solidFill>
                <a:highlight>
                  <a:srgbClr val="FFFFFF"/>
                </a:highlight>
                <a:latin typeface="+mn-lt"/>
                <a:ea typeface="新宋体" panose="02010609030101010101" pitchFamily="49" charset="-122"/>
              </a:rPr>
              <a:t> = (</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*)malloc(</a:t>
            </a:r>
            <a:r>
              <a:rPr lang="en-US" altLang="zh-CN" sz="1000" dirty="0" err="1">
                <a:solidFill>
                  <a:srgbClr val="0000FF"/>
                </a:solidFill>
                <a:highlight>
                  <a:srgbClr val="FFFFFF"/>
                </a:highlight>
                <a:latin typeface="+mn-lt"/>
                <a:ea typeface="新宋体" panose="02010609030101010101" pitchFamily="49" charset="-122"/>
              </a:rPr>
              <a:t>sizeof</a:t>
            </a:r>
            <a:r>
              <a:rPr lang="en-US" altLang="zh-CN" sz="1000" dirty="0">
                <a:solidFill>
                  <a:srgbClr val="000000"/>
                </a:solidFill>
                <a:highlight>
                  <a:srgbClr val="FFFFFF"/>
                </a:highlight>
                <a:latin typeface="+mn-lt"/>
                <a:ea typeface="新宋体" panose="02010609030101010101" pitchFamily="49" charset="-122"/>
              </a:rPr>
              <a:t>(</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cudaMalloc</a:t>
            </a:r>
            <a:r>
              <a:rPr lang="en-US" altLang="zh-CN" sz="1000" dirty="0">
                <a:solidFill>
                  <a:srgbClr val="000000"/>
                </a:solidFill>
                <a:highlight>
                  <a:srgbClr val="FFFFFF"/>
                </a:highlight>
                <a:latin typeface="+mn-lt"/>
                <a:ea typeface="新宋体" panose="02010609030101010101" pitchFamily="49" charset="-122"/>
              </a:rPr>
              <a:t>(&amp;</a:t>
            </a:r>
            <a:r>
              <a:rPr lang="en-US" altLang="zh-CN" sz="1000" dirty="0" err="1">
                <a:solidFill>
                  <a:srgbClr val="000000"/>
                </a:solidFill>
                <a:highlight>
                  <a:srgbClr val="FFFFFF"/>
                </a:highlight>
                <a:latin typeface="+mn-lt"/>
                <a:ea typeface="新宋体" panose="02010609030101010101" pitchFamily="49" charset="-122"/>
              </a:rPr>
              <a:t>dsum_p</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FF"/>
                </a:solidFill>
                <a:highlight>
                  <a:srgbClr val="FFFFFF"/>
                </a:highlight>
                <a:latin typeface="+mn-lt"/>
                <a:ea typeface="新宋体" panose="02010609030101010101" pitchFamily="49" charset="-122"/>
              </a:rPr>
              <a:t>sizeof</a:t>
            </a:r>
            <a:r>
              <a:rPr lang="en-US" altLang="zh-CN" sz="1000" dirty="0">
                <a:solidFill>
                  <a:srgbClr val="000000"/>
                </a:solidFill>
                <a:highlight>
                  <a:srgbClr val="FFFFFF"/>
                </a:highlight>
                <a:latin typeface="+mn-lt"/>
                <a:ea typeface="新宋体" panose="02010609030101010101" pitchFamily="49" charset="-122"/>
              </a:rPr>
              <a:t>(</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r>
              <a:rPr lang="en-US" altLang="zh-CN" sz="1000" dirty="0" err="1">
                <a:solidFill>
                  <a:srgbClr val="000000"/>
                </a:solidFill>
                <a:highlight>
                  <a:srgbClr val="FFFFFF"/>
                </a:highlight>
                <a:latin typeface="+mn-lt"/>
                <a:ea typeface="新宋体" panose="02010609030101010101" pitchFamily="49" charset="-122"/>
              </a:rPr>
              <a:t>hsum_p</a:t>
            </a:r>
            <a:r>
              <a:rPr lang="en-US" altLang="zh-CN" sz="1000" dirty="0">
                <a:solidFill>
                  <a:srgbClr val="000000"/>
                </a:solidFill>
                <a:highlight>
                  <a:srgbClr val="FFFFFF"/>
                </a:highlight>
                <a:latin typeface="+mn-lt"/>
                <a:ea typeface="新宋体" panose="02010609030101010101" pitchFamily="49" charset="-122"/>
              </a:rPr>
              <a:t> = -5;</a:t>
            </a:r>
          </a:p>
          <a:p>
            <a:r>
              <a:rPr lang="en-US" altLang="zh-CN" sz="1000" dirty="0">
                <a:solidFill>
                  <a:srgbClr val="000000"/>
                </a:solidFill>
                <a:highlight>
                  <a:srgbClr val="FFFFFF"/>
                </a:highlight>
                <a:latin typeface="+mn-lt"/>
                <a:ea typeface="新宋体" panose="02010609030101010101" pitchFamily="49" charset="-122"/>
              </a:rPr>
              <a:t>Add &lt;&lt; &lt;1, 1 &gt;&gt; &gt; (2, 3, </a:t>
            </a:r>
            <a:r>
              <a:rPr lang="en-US" altLang="zh-CN" sz="1000" dirty="0" err="1">
                <a:solidFill>
                  <a:srgbClr val="000000"/>
                </a:solidFill>
                <a:highlight>
                  <a:srgbClr val="FFFFFF"/>
                </a:highlight>
                <a:latin typeface="+mn-lt"/>
                <a:ea typeface="新宋体" panose="02010609030101010101" pitchFamily="49" charset="-122"/>
              </a:rPr>
              <a:t>dsum_p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cudaDeviceSynchronize</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cudaMemcpy</a:t>
            </a:r>
            <a:r>
              <a:rPr lang="en-US" altLang="zh-CN" sz="1000" dirty="0">
                <a:solidFill>
                  <a:srgbClr val="000000"/>
                </a:solidFill>
                <a:highlight>
                  <a:srgbClr val="FFFFFF"/>
                </a:highlight>
                <a:latin typeface="+mn-lt"/>
                <a:ea typeface="新宋体" panose="02010609030101010101" pitchFamily="49" charset="-122"/>
              </a:rPr>
              <a:t>(</a:t>
            </a:r>
            <a:r>
              <a:rPr lang="en-US" altLang="zh-CN" sz="1000" dirty="0" err="1">
                <a:solidFill>
                  <a:srgbClr val="000000"/>
                </a:solidFill>
                <a:highlight>
                  <a:srgbClr val="FFFFFF"/>
                </a:highlight>
                <a:latin typeface="+mn-lt"/>
                <a:ea typeface="新宋体" panose="02010609030101010101" pitchFamily="49" charset="-122"/>
              </a:rPr>
              <a:t>hsum_p</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00"/>
                </a:solidFill>
                <a:highlight>
                  <a:srgbClr val="FFFFFF"/>
                </a:highlight>
                <a:latin typeface="+mn-lt"/>
                <a:ea typeface="新宋体" panose="02010609030101010101" pitchFamily="49" charset="-122"/>
              </a:rPr>
              <a:t>dsum_p</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FF"/>
                </a:solidFill>
                <a:highlight>
                  <a:srgbClr val="FFFFFF"/>
                </a:highlight>
                <a:latin typeface="+mn-lt"/>
                <a:ea typeface="新宋体" panose="02010609030101010101" pitchFamily="49" charset="-122"/>
              </a:rPr>
              <a:t>sizeof</a:t>
            </a:r>
            <a:r>
              <a:rPr lang="en-US" altLang="zh-CN" sz="1000" dirty="0">
                <a:solidFill>
                  <a:srgbClr val="000000"/>
                </a:solidFill>
                <a:highlight>
                  <a:srgbClr val="FFFFFF"/>
                </a:highlight>
                <a:latin typeface="+mn-lt"/>
                <a:ea typeface="新宋体" panose="02010609030101010101" pitchFamily="49" charset="-122"/>
              </a:rPr>
              <a:t>(</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00"/>
                </a:solidFill>
                <a:highlight>
                  <a:srgbClr val="FFFFFF"/>
                </a:highlight>
                <a:latin typeface="+mn-lt"/>
                <a:ea typeface="新宋体" panose="02010609030101010101" pitchFamily="49" charset="-122"/>
              </a:rPr>
              <a:t>cudaMemcpyDeviceToHost</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printf</a:t>
            </a:r>
            <a:r>
              <a:rPr lang="en-US" altLang="zh-CN" sz="1000" dirty="0">
                <a:solidFill>
                  <a:srgbClr val="000000"/>
                </a:solidFill>
                <a:highlight>
                  <a:srgbClr val="FFFFFF"/>
                </a:highlight>
                <a:latin typeface="+mn-lt"/>
                <a:ea typeface="新宋体" panose="02010609030101010101" pitchFamily="49" charset="-122"/>
              </a:rPr>
              <a:t>(</a:t>
            </a:r>
            <a:r>
              <a:rPr lang="en-US" altLang="zh-CN" sz="1000" dirty="0">
                <a:solidFill>
                  <a:srgbClr val="A31515"/>
                </a:solidFill>
                <a:highlight>
                  <a:srgbClr val="FFFFFF"/>
                </a:highlight>
                <a:latin typeface="+mn-lt"/>
                <a:ea typeface="新宋体" panose="02010609030101010101" pitchFamily="49" charset="-122"/>
              </a:rPr>
              <a:t>"The sum is %d\n"</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err="1">
                <a:solidFill>
                  <a:srgbClr val="000000"/>
                </a:solidFill>
                <a:highlight>
                  <a:srgbClr val="FFFFFF"/>
                </a:highlight>
                <a:latin typeface="+mn-lt"/>
                <a:ea typeface="新宋体" panose="02010609030101010101" pitchFamily="49" charset="-122"/>
              </a:rPr>
              <a:t>hsum_p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free(</a:t>
            </a:r>
            <a:r>
              <a:rPr lang="en-US" altLang="zh-CN" sz="1000" dirty="0" err="1">
                <a:solidFill>
                  <a:srgbClr val="000000"/>
                </a:solidFill>
                <a:highlight>
                  <a:srgbClr val="FFFFFF"/>
                </a:highlight>
                <a:latin typeface="+mn-lt"/>
                <a:ea typeface="新宋体" panose="02010609030101010101" pitchFamily="49" charset="-122"/>
              </a:rPr>
              <a:t>hsum_p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cudaFree</a:t>
            </a:r>
            <a:r>
              <a:rPr lang="en-US" altLang="zh-CN" sz="1000" dirty="0">
                <a:solidFill>
                  <a:srgbClr val="000000"/>
                </a:solidFill>
                <a:highlight>
                  <a:srgbClr val="FFFFFF"/>
                </a:highlight>
                <a:latin typeface="+mn-lt"/>
                <a:ea typeface="新宋体" panose="02010609030101010101" pitchFamily="49" charset="-122"/>
              </a:rPr>
              <a:t>(</a:t>
            </a:r>
            <a:r>
              <a:rPr lang="en-US" altLang="zh-CN" sz="1000" dirty="0" err="1">
                <a:solidFill>
                  <a:srgbClr val="000000"/>
                </a:solidFill>
                <a:highlight>
                  <a:srgbClr val="FFFFFF"/>
                </a:highlight>
                <a:latin typeface="+mn-lt"/>
                <a:ea typeface="新宋体" panose="02010609030101010101" pitchFamily="49" charset="-122"/>
              </a:rPr>
              <a:t>dsum_p</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FF"/>
                </a:solidFill>
                <a:highlight>
                  <a:srgbClr val="FFFFFF"/>
                </a:highlight>
                <a:latin typeface="+mn-lt"/>
                <a:ea typeface="新宋体" panose="02010609030101010101" pitchFamily="49" charset="-122"/>
              </a:rPr>
              <a:t>return</a:t>
            </a:r>
            <a:r>
              <a:rPr lang="en-US" altLang="zh-CN" sz="1000" dirty="0">
                <a:solidFill>
                  <a:srgbClr val="000000"/>
                </a:solidFill>
                <a:highlight>
                  <a:srgbClr val="FFFFFF"/>
                </a:highlight>
                <a:latin typeface="+mn-lt"/>
                <a:ea typeface="新宋体" panose="02010609030101010101" pitchFamily="49" charset="-122"/>
              </a:rPr>
              <a:t> 0;</a:t>
            </a:r>
          </a:p>
          <a:p>
            <a:r>
              <a:rPr lang="en-US" altLang="zh-CN" sz="1000" dirty="0">
                <a:solidFill>
                  <a:srgbClr val="000000"/>
                </a:solidFill>
                <a:highlight>
                  <a:srgbClr val="FFFFFF"/>
                </a:highlight>
                <a:latin typeface="+mn-lt"/>
                <a:ea typeface="新宋体" panose="02010609030101010101" pitchFamily="49" charset="-122"/>
              </a:rPr>
              <a:t>}</a:t>
            </a:r>
          </a:p>
        </p:txBody>
      </p:sp>
      <p:sp>
        <p:nvSpPr>
          <p:cNvPr id="11" name="文本框 10">
            <a:extLst>
              <a:ext uri="{FF2B5EF4-FFF2-40B4-BE49-F238E27FC236}">
                <a16:creationId xmlns:a16="http://schemas.microsoft.com/office/drawing/2014/main" id="{F5429B92-4764-2F18-7E94-3C591FE4A349}"/>
              </a:ext>
            </a:extLst>
          </p:cNvPr>
          <p:cNvSpPr txBox="1"/>
          <p:nvPr/>
        </p:nvSpPr>
        <p:spPr>
          <a:xfrm>
            <a:off x="5940152" y="3356992"/>
            <a:ext cx="2376264" cy="2400657"/>
          </a:xfrm>
          <a:prstGeom prst="rect">
            <a:avLst/>
          </a:prstGeom>
          <a:noFill/>
        </p:spPr>
        <p:txBody>
          <a:bodyPr wrap="square">
            <a:spAutoFit/>
          </a:bodyPr>
          <a:lstStyle/>
          <a:p>
            <a:r>
              <a:rPr lang="en-US" altLang="zh-CN" sz="1000" dirty="0">
                <a:solidFill>
                  <a:srgbClr val="808080"/>
                </a:solidFill>
                <a:highlight>
                  <a:srgbClr val="FFFFFF"/>
                </a:highlight>
                <a:latin typeface="+mn-lt"/>
                <a:ea typeface="新宋体" panose="02010609030101010101" pitchFamily="49" charset="-122"/>
              </a:rPr>
              <a:t>#include</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a:solidFill>
                  <a:srgbClr val="A31515"/>
                </a:solidFill>
                <a:highlight>
                  <a:srgbClr val="FFFFFF"/>
                </a:highlight>
                <a:latin typeface="+mn-lt"/>
                <a:ea typeface="新宋体" panose="02010609030101010101" pitchFamily="49" charset="-122"/>
              </a:rPr>
              <a:t>&lt;</a:t>
            </a:r>
            <a:r>
              <a:rPr lang="en-US" altLang="zh-CN" sz="1000" dirty="0" err="1">
                <a:solidFill>
                  <a:srgbClr val="A31515"/>
                </a:solidFill>
                <a:highlight>
                  <a:srgbClr val="FFFFFF"/>
                </a:highlight>
                <a:latin typeface="+mn-lt"/>
                <a:ea typeface="新宋体" panose="02010609030101010101" pitchFamily="49" charset="-122"/>
              </a:rPr>
              <a:t>stdio.h</a:t>
            </a:r>
            <a:r>
              <a:rPr lang="en-US" altLang="zh-CN" sz="1000" dirty="0">
                <a:solidFill>
                  <a:srgbClr val="A31515"/>
                </a:solidFill>
                <a:highlight>
                  <a:srgbClr val="FFFFFF"/>
                </a:highlight>
                <a:latin typeface="+mn-lt"/>
                <a:ea typeface="新宋体" panose="02010609030101010101" pitchFamily="49" charset="-122"/>
              </a:rPr>
              <a:t>&gt;</a:t>
            </a:r>
            <a:endParaRPr lang="en-US" altLang="zh-CN" sz="1000" dirty="0">
              <a:solidFill>
                <a:srgbClr val="000000"/>
              </a:solidFill>
              <a:highlight>
                <a:srgbClr val="FFFFFF"/>
              </a:highlight>
              <a:latin typeface="+mn-lt"/>
              <a:ea typeface="新宋体" panose="02010609030101010101" pitchFamily="49" charset="-122"/>
            </a:endParaRPr>
          </a:p>
          <a:p>
            <a:r>
              <a:rPr lang="en-US" altLang="zh-CN" sz="1000" dirty="0">
                <a:solidFill>
                  <a:srgbClr val="808080"/>
                </a:solidFill>
                <a:highlight>
                  <a:srgbClr val="FFFFFF"/>
                </a:highlight>
                <a:latin typeface="+mn-lt"/>
                <a:ea typeface="新宋体" panose="02010609030101010101" pitchFamily="49" charset="-122"/>
              </a:rPr>
              <a:t>#include</a:t>
            </a:r>
            <a:r>
              <a:rPr lang="en-US" altLang="zh-CN" sz="1000" dirty="0">
                <a:solidFill>
                  <a:srgbClr val="000000"/>
                </a:solidFill>
                <a:highlight>
                  <a:srgbClr val="FFFFFF"/>
                </a:highlight>
                <a:latin typeface="+mn-lt"/>
                <a:ea typeface="新宋体" panose="02010609030101010101" pitchFamily="49" charset="-122"/>
              </a:rPr>
              <a:t> </a:t>
            </a:r>
            <a:r>
              <a:rPr lang="en-US" altLang="zh-CN" sz="1000" dirty="0">
                <a:solidFill>
                  <a:srgbClr val="A31515"/>
                </a:solidFill>
                <a:highlight>
                  <a:srgbClr val="FFFFFF"/>
                </a:highlight>
                <a:latin typeface="+mn-lt"/>
                <a:ea typeface="新宋体" panose="02010609030101010101" pitchFamily="49" charset="-122"/>
              </a:rPr>
              <a:t>&lt;</a:t>
            </a:r>
            <a:r>
              <a:rPr lang="en-US" altLang="zh-CN" sz="1000" dirty="0" err="1">
                <a:solidFill>
                  <a:srgbClr val="A31515"/>
                </a:solidFill>
                <a:highlight>
                  <a:srgbClr val="FFFFFF"/>
                </a:highlight>
                <a:latin typeface="+mn-lt"/>
                <a:ea typeface="新宋体" panose="02010609030101010101" pitchFamily="49" charset="-122"/>
              </a:rPr>
              <a:t>cuda.h</a:t>
            </a:r>
            <a:r>
              <a:rPr lang="en-US" altLang="zh-CN" sz="1000" dirty="0">
                <a:solidFill>
                  <a:srgbClr val="A31515"/>
                </a:solidFill>
                <a:highlight>
                  <a:srgbClr val="FFFFFF"/>
                </a:highlight>
                <a:latin typeface="+mn-lt"/>
                <a:ea typeface="新宋体" panose="02010609030101010101" pitchFamily="49" charset="-122"/>
              </a:rPr>
              <a:t>&gt;</a:t>
            </a:r>
            <a:endParaRPr lang="en-US" altLang="zh-CN" sz="1000" dirty="0">
              <a:solidFill>
                <a:srgbClr val="000000"/>
              </a:solidFill>
              <a:highlight>
                <a:srgbClr val="FFFFFF"/>
              </a:highlight>
              <a:latin typeface="+mn-lt"/>
              <a:ea typeface="新宋体" panose="02010609030101010101" pitchFamily="49" charset="-122"/>
            </a:endParaRPr>
          </a:p>
          <a:p>
            <a:r>
              <a:rPr lang="en-US" altLang="zh-CN" sz="1000" dirty="0">
                <a:solidFill>
                  <a:srgbClr val="000000"/>
                </a:solidFill>
                <a:highlight>
                  <a:srgbClr val="FFFFFF"/>
                </a:highlight>
                <a:latin typeface="+mn-lt"/>
                <a:ea typeface="新宋体" panose="02010609030101010101" pitchFamily="49" charset="-122"/>
              </a:rPr>
              <a:t>__managed__ </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sum;</a:t>
            </a:r>
          </a:p>
          <a:p>
            <a:r>
              <a:rPr lang="en-US" altLang="zh-CN" sz="1000" dirty="0">
                <a:solidFill>
                  <a:srgbClr val="000000"/>
                </a:solidFill>
                <a:highlight>
                  <a:srgbClr val="FFFFFF"/>
                </a:highlight>
                <a:latin typeface="+mn-lt"/>
                <a:ea typeface="新宋体" panose="02010609030101010101" pitchFamily="49" charset="-122"/>
              </a:rPr>
              <a:t>__global__ </a:t>
            </a:r>
            <a:r>
              <a:rPr lang="en-US" altLang="zh-CN" sz="1000" dirty="0">
                <a:solidFill>
                  <a:srgbClr val="0000FF"/>
                </a:solidFill>
                <a:highlight>
                  <a:srgbClr val="FFFFFF"/>
                </a:highlight>
                <a:latin typeface="+mn-lt"/>
                <a:ea typeface="新宋体" panose="02010609030101010101" pitchFamily="49" charset="-122"/>
              </a:rPr>
              <a:t>void</a:t>
            </a:r>
            <a:r>
              <a:rPr lang="en-US" altLang="zh-CN" sz="1000" dirty="0">
                <a:solidFill>
                  <a:srgbClr val="000000"/>
                </a:solidFill>
                <a:highlight>
                  <a:srgbClr val="FFFFFF"/>
                </a:highlight>
                <a:latin typeface="+mn-lt"/>
                <a:ea typeface="新宋体" panose="02010609030101010101" pitchFamily="49" charset="-122"/>
              </a:rPr>
              <a:t> Add(</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x, </a:t>
            </a:r>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y)</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sum = x + y;</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FF"/>
                </a:solidFill>
                <a:highlight>
                  <a:srgbClr val="FFFFFF"/>
                </a:highlight>
                <a:latin typeface="+mn-lt"/>
                <a:ea typeface="新宋体" panose="02010609030101010101" pitchFamily="49" charset="-122"/>
              </a:rPr>
              <a:t>int</a:t>
            </a:r>
            <a:r>
              <a:rPr lang="en-US" altLang="zh-CN" sz="1000" dirty="0">
                <a:solidFill>
                  <a:srgbClr val="000000"/>
                </a:solidFill>
                <a:highlight>
                  <a:srgbClr val="FFFFFF"/>
                </a:highlight>
                <a:latin typeface="+mn-lt"/>
                <a:ea typeface="新宋体" panose="02010609030101010101" pitchFamily="49" charset="-122"/>
              </a:rPr>
              <a:t> main(</a:t>
            </a:r>
            <a:r>
              <a:rPr lang="en-US" altLang="zh-CN" sz="1000" dirty="0">
                <a:solidFill>
                  <a:srgbClr val="0000FF"/>
                </a:solidFill>
                <a:highlight>
                  <a:srgbClr val="FFFFFF"/>
                </a:highlight>
                <a:latin typeface="+mn-lt"/>
                <a:ea typeface="新宋体" panose="02010609030101010101" pitchFamily="49" charset="-122"/>
              </a:rPr>
              <a:t>void</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a:solidFill>
                  <a:srgbClr val="000000"/>
                </a:solidFill>
                <a:highlight>
                  <a:srgbClr val="FFFFFF"/>
                </a:highlight>
                <a:latin typeface="+mn-lt"/>
                <a:ea typeface="新宋体" panose="02010609030101010101" pitchFamily="49" charset="-122"/>
              </a:rPr>
              <a:t>sum = -5;</a:t>
            </a:r>
          </a:p>
          <a:p>
            <a:r>
              <a:rPr lang="en-US" altLang="zh-CN" sz="1000" dirty="0">
                <a:solidFill>
                  <a:srgbClr val="000000"/>
                </a:solidFill>
                <a:highlight>
                  <a:srgbClr val="FFFFFF"/>
                </a:highlight>
                <a:latin typeface="+mn-lt"/>
                <a:ea typeface="新宋体" panose="02010609030101010101" pitchFamily="49" charset="-122"/>
              </a:rPr>
              <a:t>Add &lt;&lt; &lt;1, 1 &gt;&gt; &gt; (2, 3);</a:t>
            </a:r>
          </a:p>
          <a:p>
            <a:r>
              <a:rPr lang="en-US" altLang="zh-CN" sz="1000" dirty="0" err="1">
                <a:solidFill>
                  <a:srgbClr val="000000"/>
                </a:solidFill>
                <a:highlight>
                  <a:srgbClr val="FFFFFF"/>
                </a:highlight>
                <a:latin typeface="+mn-lt"/>
                <a:ea typeface="新宋体" panose="02010609030101010101" pitchFamily="49" charset="-122"/>
              </a:rPr>
              <a:t>cudaDeviceSynchronize</a:t>
            </a:r>
            <a:r>
              <a:rPr lang="en-US" altLang="zh-CN" sz="1000" dirty="0">
                <a:solidFill>
                  <a:srgbClr val="000000"/>
                </a:solidFill>
                <a:highlight>
                  <a:srgbClr val="FFFFFF"/>
                </a:highlight>
                <a:latin typeface="+mn-lt"/>
                <a:ea typeface="新宋体" panose="02010609030101010101" pitchFamily="49" charset="-122"/>
              </a:rPr>
              <a:t>();</a:t>
            </a:r>
          </a:p>
          <a:p>
            <a:r>
              <a:rPr lang="en-US" altLang="zh-CN" sz="1000" dirty="0" err="1">
                <a:solidFill>
                  <a:srgbClr val="000000"/>
                </a:solidFill>
                <a:highlight>
                  <a:srgbClr val="FFFFFF"/>
                </a:highlight>
                <a:latin typeface="+mn-lt"/>
                <a:ea typeface="新宋体" panose="02010609030101010101" pitchFamily="49" charset="-122"/>
              </a:rPr>
              <a:t>printf</a:t>
            </a:r>
            <a:r>
              <a:rPr lang="en-US" altLang="zh-CN" sz="1000" dirty="0">
                <a:solidFill>
                  <a:srgbClr val="000000"/>
                </a:solidFill>
                <a:highlight>
                  <a:srgbClr val="FFFFFF"/>
                </a:highlight>
                <a:latin typeface="+mn-lt"/>
                <a:ea typeface="新宋体" panose="02010609030101010101" pitchFamily="49" charset="-122"/>
              </a:rPr>
              <a:t>(</a:t>
            </a:r>
            <a:r>
              <a:rPr lang="en-US" altLang="zh-CN" sz="1000" dirty="0">
                <a:solidFill>
                  <a:srgbClr val="A31515"/>
                </a:solidFill>
                <a:highlight>
                  <a:srgbClr val="FFFFFF"/>
                </a:highlight>
                <a:latin typeface="+mn-lt"/>
                <a:ea typeface="新宋体" panose="02010609030101010101" pitchFamily="49" charset="-122"/>
              </a:rPr>
              <a:t>"The sum is %d\n"</a:t>
            </a:r>
            <a:r>
              <a:rPr lang="en-US" altLang="zh-CN" sz="1000" dirty="0">
                <a:solidFill>
                  <a:srgbClr val="000000"/>
                </a:solidFill>
                <a:highlight>
                  <a:srgbClr val="FFFFFF"/>
                </a:highlight>
                <a:latin typeface="+mn-lt"/>
                <a:ea typeface="新宋体" panose="02010609030101010101" pitchFamily="49" charset="-122"/>
              </a:rPr>
              <a:t>, sum);</a:t>
            </a:r>
          </a:p>
          <a:p>
            <a:r>
              <a:rPr lang="en-US" altLang="zh-CN" sz="1000" dirty="0">
                <a:solidFill>
                  <a:srgbClr val="0000FF"/>
                </a:solidFill>
                <a:highlight>
                  <a:srgbClr val="FFFFFF"/>
                </a:highlight>
                <a:latin typeface="+mn-lt"/>
                <a:ea typeface="新宋体" panose="02010609030101010101" pitchFamily="49" charset="-122"/>
              </a:rPr>
              <a:t>return</a:t>
            </a:r>
            <a:r>
              <a:rPr lang="en-US" altLang="zh-CN" sz="1000" dirty="0">
                <a:solidFill>
                  <a:srgbClr val="000000"/>
                </a:solidFill>
                <a:highlight>
                  <a:srgbClr val="FFFFFF"/>
                </a:highlight>
                <a:latin typeface="+mn-lt"/>
                <a:ea typeface="新宋体" panose="02010609030101010101" pitchFamily="49" charset="-122"/>
              </a:rPr>
              <a:t> 0;</a:t>
            </a:r>
          </a:p>
          <a:p>
            <a:r>
              <a:rPr lang="en-US" altLang="zh-CN" sz="1000" dirty="0">
                <a:solidFill>
                  <a:srgbClr val="000000"/>
                </a:solidFill>
                <a:highlight>
                  <a:srgbClr val="FFFFFF"/>
                </a:highlight>
                <a:latin typeface="+mn-lt"/>
                <a:ea typeface="新宋体" panose="02010609030101010101" pitchFamily="49" charset="-122"/>
              </a:rPr>
              <a:t>}</a:t>
            </a:r>
            <a:endParaRPr lang="zh-CN" altLang="en-US" sz="1000" dirty="0">
              <a:latin typeface="+mn-lt"/>
            </a:endParaRPr>
          </a:p>
        </p:txBody>
      </p:sp>
    </p:spTree>
    <p:extLst>
      <p:ext uri="{BB962C8B-B14F-4D97-AF65-F5344CB8AC3E}">
        <p14:creationId xmlns:p14="http://schemas.microsoft.com/office/powerpoint/2010/main" val="7227354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5C7DA5-EDD2-F864-798F-B412422297CB}"/>
              </a:ext>
            </a:extLst>
          </p:cNvPr>
          <p:cNvSpPr>
            <a:spLocks noGrp="1"/>
          </p:cNvSpPr>
          <p:nvPr>
            <p:ph type="title"/>
          </p:nvPr>
        </p:nvSpPr>
        <p:spPr>
          <a:xfrm>
            <a:off x="457200" y="152400"/>
            <a:ext cx="8229600" cy="990600"/>
          </a:xfrm>
        </p:spPr>
        <p:txBody>
          <a:bodyPr/>
          <a:lstStyle/>
          <a:p>
            <a:r>
              <a:rPr lang="en-US" altLang="zh-CN" dirty="0"/>
              <a:t>10 CUDA</a:t>
            </a:r>
            <a:r>
              <a:rPr lang="zh-CN" altLang="en-US" dirty="0"/>
              <a:t>梯形法则</a:t>
            </a:r>
            <a:r>
              <a:rPr lang="en-US" altLang="zh-CN" dirty="0"/>
              <a:t>I</a:t>
            </a:r>
            <a:endParaRPr lang="zh-CN" altLang="en-US" dirty="0"/>
          </a:p>
        </p:txBody>
      </p:sp>
      <p:sp>
        <p:nvSpPr>
          <p:cNvPr id="3" name="内容占位符 2">
            <a:extLst>
              <a:ext uri="{FF2B5EF4-FFF2-40B4-BE49-F238E27FC236}">
                <a16:creationId xmlns:a16="http://schemas.microsoft.com/office/drawing/2014/main" id="{3F25A902-6899-9ACE-A16F-DC08CFAD32E5}"/>
              </a:ext>
            </a:extLst>
          </p:cNvPr>
          <p:cNvSpPr>
            <a:spLocks noGrp="1"/>
          </p:cNvSpPr>
          <p:nvPr>
            <p:ph sz="quarter" idx="1"/>
          </p:nvPr>
        </p:nvSpPr>
        <p:spPr>
          <a:xfrm>
            <a:off x="457200" y="1219200"/>
            <a:ext cx="5050904" cy="4937125"/>
          </a:xfrm>
        </p:spPr>
        <p:txBody>
          <a:bodyPr/>
          <a:lstStyle/>
          <a:p>
            <a:r>
              <a:rPr lang="zh-CN" altLang="en-US" sz="2400" dirty="0"/>
              <a:t>梯形法</a:t>
            </a:r>
            <a:endParaRPr lang="en-US" altLang="zh-CN" sz="2400" dirty="0"/>
          </a:p>
          <a:p>
            <a:pPr lvl="1"/>
            <a:r>
              <a:rPr lang="zh-CN" altLang="en-US" sz="2000" dirty="0"/>
              <a:t>用梯形的面积去近似每个子区间和图像之间的面积</a:t>
            </a:r>
            <a:endParaRPr lang="en-US" altLang="zh-CN" sz="2000" dirty="0"/>
          </a:p>
          <a:p>
            <a:pPr lvl="1"/>
            <a:r>
              <a:rPr lang="zh-CN" altLang="en-US" sz="2000" dirty="0"/>
              <a:t>从而估计</a:t>
            </a:r>
            <a:r>
              <a:rPr lang="en-US" altLang="zh-CN" sz="2000" i="1" dirty="0"/>
              <a:t>x</a:t>
            </a:r>
            <a:r>
              <a:rPr lang="zh-CN" altLang="en-US" sz="2000" dirty="0"/>
              <a:t>轴上一个区间和一个函数图像之间围成的面积</a:t>
            </a:r>
            <a:endParaRPr lang="en-US" altLang="zh-CN" sz="2000" dirty="0"/>
          </a:p>
          <a:p>
            <a:pPr lvl="1"/>
            <a:r>
              <a:rPr lang="zh-CN" altLang="en-US" sz="2000" dirty="0"/>
              <a:t>每个子区间的长度</a:t>
            </a:r>
            <a:r>
              <a:rPr lang="en-US" altLang="zh-CN" sz="2000" i="1" dirty="0"/>
              <a:t>h</a:t>
            </a:r>
            <a:r>
              <a:rPr lang="en-US" altLang="zh-CN" sz="2000" dirty="0"/>
              <a:t>=(</a:t>
            </a:r>
            <a:r>
              <a:rPr lang="en-US" altLang="zh-CN" sz="2000" i="1" dirty="0"/>
              <a:t>b</a:t>
            </a:r>
            <a:r>
              <a:rPr lang="en-US" altLang="zh-CN" sz="2000" dirty="0"/>
              <a:t>-</a:t>
            </a:r>
            <a:r>
              <a:rPr lang="en-US" altLang="zh-CN" sz="2000" i="1" dirty="0"/>
              <a:t>a</a:t>
            </a:r>
            <a:r>
              <a:rPr lang="en-US" altLang="zh-CN" sz="2000" dirty="0"/>
              <a:t>)/</a:t>
            </a:r>
            <a:r>
              <a:rPr lang="en-US" altLang="zh-CN" sz="2000" i="1" dirty="0"/>
              <a:t>n</a:t>
            </a:r>
          </a:p>
          <a:p>
            <a:pPr lvl="1"/>
            <a:r>
              <a:rPr lang="zh-CN" altLang="en-US" sz="2000" dirty="0"/>
              <a:t>第</a:t>
            </a:r>
            <a:r>
              <a:rPr lang="en-US" altLang="zh-CN" sz="2000" dirty="0"/>
              <a:t>1</a:t>
            </a:r>
            <a:r>
              <a:rPr lang="zh-CN" altLang="en-US" sz="2000" dirty="0"/>
              <a:t>个子区间的左端点</a:t>
            </a:r>
            <a:r>
              <a:rPr lang="en-US" altLang="zh-CN" sz="2000" i="1" dirty="0"/>
              <a:t>x</a:t>
            </a:r>
            <a:r>
              <a:rPr lang="en-US" altLang="zh-CN" sz="2000" i="1" baseline="-25000" dirty="0"/>
              <a:t>i</a:t>
            </a:r>
            <a:r>
              <a:rPr lang="en-US" altLang="zh-CN" sz="2000" dirty="0"/>
              <a:t>=</a:t>
            </a:r>
            <a:r>
              <a:rPr lang="en-US" altLang="zh-CN" sz="2000" i="1" dirty="0" err="1"/>
              <a:t>a</a:t>
            </a:r>
            <a:r>
              <a:rPr lang="en-US" altLang="zh-CN" sz="2000" dirty="0" err="1"/>
              <a:t>+</a:t>
            </a:r>
            <a:r>
              <a:rPr lang="en-US" altLang="zh-CN" sz="2000" i="1" dirty="0" err="1"/>
              <a:t>ih</a:t>
            </a:r>
            <a:endParaRPr lang="en-US" altLang="zh-CN" sz="2000" i="1" dirty="0"/>
          </a:p>
          <a:p>
            <a:pPr lvl="1"/>
            <a:r>
              <a:rPr lang="zh-CN" altLang="en-US" sz="2000" dirty="0"/>
              <a:t>第</a:t>
            </a:r>
            <a:r>
              <a:rPr lang="en-US" altLang="zh-CN" sz="2000" dirty="0"/>
              <a:t>i</a:t>
            </a:r>
            <a:r>
              <a:rPr lang="zh-CN" altLang="en-US" sz="2000" dirty="0"/>
              <a:t>个梯形的面积</a:t>
            </a:r>
            <a:r>
              <a:rPr lang="nn-NO" altLang="zh-CN" sz="2000" dirty="0"/>
              <a:t> [</a:t>
            </a:r>
            <a:r>
              <a:rPr lang="nn-NO" altLang="zh-CN" sz="2000" i="1" dirty="0"/>
              <a:t>f</a:t>
            </a:r>
            <a:r>
              <a:rPr lang="nn-NO" altLang="zh-CN" sz="2000" dirty="0"/>
              <a:t>(</a:t>
            </a:r>
            <a:r>
              <a:rPr lang="nn-NO" altLang="zh-CN" sz="2000" i="1" dirty="0"/>
              <a:t>x</a:t>
            </a:r>
            <a:r>
              <a:rPr lang="nn-NO" altLang="zh-CN" sz="2000" i="1" baseline="-25000" dirty="0"/>
              <a:t>i</a:t>
            </a:r>
            <a:r>
              <a:rPr lang="nn-NO" altLang="zh-CN" sz="2000" dirty="0"/>
              <a:t>)+ </a:t>
            </a:r>
            <a:r>
              <a:rPr lang="nn-NO" altLang="zh-CN" sz="2000" i="1" dirty="0"/>
              <a:t>f</a:t>
            </a:r>
            <a:r>
              <a:rPr lang="nn-NO" altLang="zh-CN" sz="2000" dirty="0"/>
              <a:t>(</a:t>
            </a:r>
            <a:r>
              <a:rPr lang="nn-NO" altLang="zh-CN" sz="2000" i="1" dirty="0"/>
              <a:t>x</a:t>
            </a:r>
            <a:r>
              <a:rPr lang="nn-NO" altLang="zh-CN" sz="2000" i="1" baseline="-25000" dirty="0"/>
              <a:t>i</a:t>
            </a:r>
            <a:r>
              <a:rPr lang="nn-NO" altLang="zh-CN" sz="2000" baseline="-25000" dirty="0"/>
              <a:t>+1</a:t>
            </a:r>
            <a:r>
              <a:rPr lang="nn-NO" altLang="zh-CN" sz="2000" dirty="0"/>
              <a:t>)]</a:t>
            </a:r>
            <a:r>
              <a:rPr lang="nn-NO" altLang="zh-CN" sz="2000" i="1" dirty="0"/>
              <a:t>h</a:t>
            </a:r>
            <a:r>
              <a:rPr lang="nn-NO" altLang="zh-CN" sz="2000" dirty="0"/>
              <a:t>/2</a:t>
            </a:r>
          </a:p>
          <a:p>
            <a:pPr lvl="1"/>
            <a:r>
              <a:rPr lang="zh-CN" altLang="en-US" sz="2000" dirty="0"/>
              <a:t>图像和</a:t>
            </a:r>
            <a:r>
              <a:rPr lang="en-US" altLang="zh-CN" sz="2000" i="1" dirty="0"/>
              <a:t>x </a:t>
            </a:r>
            <a:r>
              <a:rPr lang="zh-CN" altLang="en-US" sz="2000" dirty="0"/>
              <a:t>轴之间区域的面积近似值</a:t>
            </a:r>
            <a:endParaRPr lang="nn-NO" altLang="zh-CN" sz="2000" dirty="0"/>
          </a:p>
        </p:txBody>
      </p:sp>
      <p:sp>
        <p:nvSpPr>
          <p:cNvPr id="4" name="灯片编号占位符 3">
            <a:extLst>
              <a:ext uri="{FF2B5EF4-FFF2-40B4-BE49-F238E27FC236}">
                <a16:creationId xmlns:a16="http://schemas.microsoft.com/office/drawing/2014/main" id="{B85AA87C-8D2C-E512-DEB2-CED9C6069961}"/>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15</a:t>
            </a:fld>
            <a:endParaRPr lang="zh-CN" altLang="en-US"/>
          </a:p>
        </p:txBody>
      </p:sp>
      <p:pic>
        <p:nvPicPr>
          <p:cNvPr id="6" name="图片 5">
            <a:extLst>
              <a:ext uri="{FF2B5EF4-FFF2-40B4-BE49-F238E27FC236}">
                <a16:creationId xmlns:a16="http://schemas.microsoft.com/office/drawing/2014/main" id="{C3D6F232-D266-551A-E91D-53358B0D60A1}"/>
              </a:ext>
            </a:extLst>
          </p:cNvPr>
          <p:cNvPicPr>
            <a:picLocks noChangeAspect="1"/>
          </p:cNvPicPr>
          <p:nvPr/>
        </p:nvPicPr>
        <p:blipFill>
          <a:blip r:embed="rId3"/>
          <a:stretch>
            <a:fillRect/>
          </a:stretch>
        </p:blipFill>
        <p:spPr>
          <a:xfrm>
            <a:off x="539552" y="4686211"/>
            <a:ext cx="4968552" cy="444945"/>
          </a:xfrm>
          <a:prstGeom prst="rect">
            <a:avLst/>
          </a:prstGeom>
        </p:spPr>
      </p:pic>
      <p:pic>
        <p:nvPicPr>
          <p:cNvPr id="8" name="图片 7">
            <a:extLst>
              <a:ext uri="{FF2B5EF4-FFF2-40B4-BE49-F238E27FC236}">
                <a16:creationId xmlns:a16="http://schemas.microsoft.com/office/drawing/2014/main" id="{B2E639EB-29B2-DE24-4FC8-9DEA37490D0F}"/>
              </a:ext>
            </a:extLst>
          </p:cNvPr>
          <p:cNvPicPr>
            <a:picLocks noChangeAspect="1"/>
          </p:cNvPicPr>
          <p:nvPr/>
        </p:nvPicPr>
        <p:blipFill>
          <a:blip r:embed="rId4"/>
          <a:stretch>
            <a:fillRect/>
          </a:stretch>
        </p:blipFill>
        <p:spPr>
          <a:xfrm>
            <a:off x="539552" y="5207356"/>
            <a:ext cx="4536504" cy="610504"/>
          </a:xfrm>
          <a:prstGeom prst="rect">
            <a:avLst/>
          </a:prstGeom>
        </p:spPr>
      </p:pic>
      <p:sp>
        <p:nvSpPr>
          <p:cNvPr id="13" name="文本框 12">
            <a:extLst>
              <a:ext uri="{FF2B5EF4-FFF2-40B4-BE49-F238E27FC236}">
                <a16:creationId xmlns:a16="http://schemas.microsoft.com/office/drawing/2014/main" id="{92FBE93F-23DF-6A12-B22E-5F01E511885C}"/>
              </a:ext>
            </a:extLst>
          </p:cNvPr>
          <p:cNvSpPr txBox="1"/>
          <p:nvPr/>
        </p:nvSpPr>
        <p:spPr>
          <a:xfrm>
            <a:off x="5500192" y="1124744"/>
            <a:ext cx="3643808" cy="5632311"/>
          </a:xfrm>
          <a:prstGeom prst="rect">
            <a:avLst/>
          </a:prstGeom>
          <a:noFill/>
        </p:spPr>
        <p:txBody>
          <a:bodyPr wrap="square">
            <a:spAutoFit/>
          </a:bodyPr>
          <a:lstStyle/>
          <a:p>
            <a:r>
              <a:rPr lang="en-US" altLang="zh-CN" sz="1200" dirty="0">
                <a:solidFill>
                  <a:srgbClr val="808080"/>
                </a:solidFill>
                <a:highlight>
                  <a:srgbClr val="FFFFFF"/>
                </a:highlight>
                <a:latin typeface="+mn-lt"/>
                <a:ea typeface="新宋体" panose="02010609030101010101" pitchFamily="49" charset="-122"/>
              </a:rPr>
              <a:t>#include</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A31515"/>
                </a:solidFill>
                <a:highlight>
                  <a:srgbClr val="FFFFFF"/>
                </a:highlight>
                <a:latin typeface="+mn-lt"/>
                <a:ea typeface="新宋体" panose="02010609030101010101" pitchFamily="49" charset="-122"/>
              </a:rPr>
              <a:t>&lt;</a:t>
            </a:r>
            <a:r>
              <a:rPr lang="en-US" altLang="zh-CN" sz="1200" dirty="0" err="1">
                <a:solidFill>
                  <a:srgbClr val="A31515"/>
                </a:solidFill>
                <a:highlight>
                  <a:srgbClr val="FFFFFF"/>
                </a:highlight>
                <a:latin typeface="+mn-lt"/>
                <a:ea typeface="新宋体" panose="02010609030101010101" pitchFamily="49" charset="-122"/>
              </a:rPr>
              <a:t>stdio.h</a:t>
            </a:r>
            <a:r>
              <a:rPr lang="en-US" altLang="zh-CN" sz="1200" dirty="0">
                <a:solidFill>
                  <a:srgbClr val="A31515"/>
                </a:solidFill>
                <a:highlight>
                  <a:srgbClr val="FFFFFF"/>
                </a:highlight>
                <a:latin typeface="+mn-lt"/>
                <a:ea typeface="新宋体" panose="02010609030101010101" pitchFamily="49" charset="-122"/>
              </a:rPr>
              <a:t>&gt;</a:t>
            </a:r>
            <a:endParaRPr lang="en-US" altLang="zh-CN" sz="1200" dirty="0">
              <a:solidFill>
                <a:srgbClr val="000000"/>
              </a:solidFill>
              <a:highlight>
                <a:srgbClr val="FFFFFF"/>
              </a:highlight>
              <a:latin typeface="+mn-lt"/>
              <a:ea typeface="新宋体" panose="02010609030101010101" pitchFamily="49" charset="-122"/>
            </a:endParaRPr>
          </a:p>
          <a:p>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f(</a:t>
            </a:r>
            <a:r>
              <a:rPr lang="en-US" altLang="zh-CN" sz="1200" dirty="0">
                <a:solidFill>
                  <a:srgbClr val="0000FF"/>
                </a:solidFill>
                <a:highlight>
                  <a:srgbClr val="FFFFFF"/>
                </a:highlight>
                <a:latin typeface="+mn-lt"/>
                <a:ea typeface="新宋体" panose="02010609030101010101" pitchFamily="49" charset="-122"/>
              </a:rPr>
              <a:t>const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808080"/>
                </a:solidFill>
                <a:highlight>
                  <a:srgbClr val="FFFFFF"/>
                </a:highlight>
                <a:latin typeface="+mn-lt"/>
                <a:ea typeface="新宋体" panose="02010609030101010101" pitchFamily="49" charset="-122"/>
              </a:rPr>
              <a:t>x</a:t>
            </a:r>
            <a:r>
              <a:rPr lang="en-US" altLang="zh-CN" sz="1200" dirty="0">
                <a:solidFill>
                  <a:srgbClr val="000000"/>
                </a:solidFill>
                <a:highlight>
                  <a:srgbClr val="FFFFFF"/>
                </a:highlight>
                <a:latin typeface="+mn-lt"/>
                <a:ea typeface="新宋体" panose="02010609030101010101" pitchFamily="49" charset="-122"/>
              </a:rPr>
              <a:t>) </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return_val</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return_val</a:t>
            </a:r>
            <a:r>
              <a:rPr lang="en-US" altLang="zh-CN" sz="1200" dirty="0">
                <a:solidFill>
                  <a:srgbClr val="000000"/>
                </a:solidFill>
                <a:highlight>
                  <a:srgbClr val="FFFFFF"/>
                </a:highlight>
                <a:latin typeface="+mn-lt"/>
                <a:ea typeface="新宋体" panose="02010609030101010101" pitchFamily="49" charset="-122"/>
              </a:rPr>
              <a:t> = </a:t>
            </a:r>
            <a:r>
              <a:rPr lang="en-US" altLang="zh-CN" sz="1200" dirty="0">
                <a:solidFill>
                  <a:srgbClr val="808080"/>
                </a:solidFill>
                <a:highlight>
                  <a:srgbClr val="FFFFFF"/>
                </a:highlight>
                <a:latin typeface="+mn-lt"/>
                <a:ea typeface="新宋体" panose="02010609030101010101" pitchFamily="49" charset="-122"/>
              </a:rPr>
              <a:t>x</a:t>
            </a:r>
            <a:r>
              <a:rPr lang="en-US" altLang="zh-CN" sz="1200" dirty="0">
                <a:solidFill>
                  <a:srgbClr val="000000"/>
                </a:solidFill>
                <a:highlight>
                  <a:srgbClr val="FFFFFF"/>
                </a:highlight>
                <a:latin typeface="+mn-lt"/>
                <a:ea typeface="新宋体" panose="02010609030101010101" pitchFamily="49" charset="-122"/>
              </a:rPr>
              <a:t> * </a:t>
            </a:r>
            <a:r>
              <a:rPr lang="en-US" altLang="zh-CN" sz="1200" dirty="0">
                <a:solidFill>
                  <a:srgbClr val="808080"/>
                </a:solidFill>
                <a:highlight>
                  <a:srgbClr val="FFFFFF"/>
                </a:highlight>
                <a:latin typeface="+mn-lt"/>
                <a:ea typeface="新宋体" panose="02010609030101010101" pitchFamily="49" charset="-122"/>
              </a:rPr>
              <a:t>x</a:t>
            </a:r>
            <a:r>
              <a:rPr lang="en-US" altLang="zh-CN" sz="1200" dirty="0">
                <a:solidFill>
                  <a:srgbClr val="000000"/>
                </a:solidFill>
                <a:highlight>
                  <a:srgbClr val="FFFFFF"/>
                </a:highlight>
                <a:latin typeface="+mn-lt"/>
                <a:ea typeface="新宋体" panose="02010609030101010101" pitchFamily="49" charset="-122"/>
              </a:rPr>
              <a:t> + 1;</a:t>
            </a:r>
          </a:p>
          <a:p>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return</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return_val</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Trap(</a:t>
            </a:r>
            <a:r>
              <a:rPr lang="en-US" altLang="zh-CN" sz="1200" dirty="0">
                <a:solidFill>
                  <a:srgbClr val="0000FF"/>
                </a:solidFill>
                <a:highlight>
                  <a:srgbClr val="FFFFFF"/>
                </a:highlight>
                <a:latin typeface="+mn-lt"/>
                <a:ea typeface="新宋体" panose="02010609030101010101" pitchFamily="49" charset="-122"/>
              </a:rPr>
              <a:t>const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808080"/>
                </a:solidFill>
                <a:highlight>
                  <a:srgbClr val="FFFFFF"/>
                </a:highlight>
                <a:latin typeface="+mn-lt"/>
                <a:ea typeface="新宋体" panose="02010609030101010101" pitchFamily="49" charset="-122"/>
              </a:rPr>
              <a:t>a</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const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808080"/>
                </a:solidFill>
                <a:highlight>
                  <a:srgbClr val="FFFFFF"/>
                </a:highlight>
                <a:latin typeface="+mn-lt"/>
                <a:ea typeface="新宋体" panose="02010609030101010101" pitchFamily="49" charset="-122"/>
              </a:rPr>
              <a:t>b</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const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int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808080"/>
                </a:solidFill>
                <a:highlight>
                  <a:srgbClr val="FFFFFF"/>
                </a:highlight>
                <a:latin typeface="+mn-lt"/>
                <a:ea typeface="新宋体" panose="02010609030101010101" pitchFamily="49" charset="-122"/>
              </a:rPr>
              <a:t>n</a:t>
            </a:r>
            <a:r>
              <a:rPr lang="en-US" altLang="zh-CN" sz="1200" dirty="0">
                <a:solidFill>
                  <a:srgbClr val="000000"/>
                </a:solidFill>
                <a:highlight>
                  <a:srgbClr val="FFFFFF"/>
                </a:highlight>
                <a:latin typeface="+mn-lt"/>
                <a:ea typeface="新宋体" panose="02010609030101010101" pitchFamily="49" charset="-122"/>
              </a:rPr>
              <a:t>) </a:t>
            </a:r>
          </a:p>
          <a:p>
            <a:r>
              <a:rPr lang="en-US" altLang="zh-CN" sz="1200" dirty="0">
                <a:solidFill>
                  <a:srgbClr val="000000"/>
                </a:solidFill>
                <a:highlight>
                  <a:srgbClr val="FFFFFF"/>
                </a:highlight>
                <a:latin typeface="+mn-lt"/>
                <a:ea typeface="新宋体" panose="02010609030101010101" pitchFamily="49" charset="-122"/>
              </a:rPr>
              <a:t>{</a:t>
            </a:r>
          </a:p>
          <a:p>
            <a:r>
              <a:rPr lang="pt-BR" altLang="zh-CN" sz="1200" dirty="0">
                <a:solidFill>
                  <a:srgbClr val="000000"/>
                </a:solidFill>
                <a:highlight>
                  <a:srgbClr val="FFFFFF"/>
                </a:highlight>
                <a:latin typeface="+mn-lt"/>
                <a:ea typeface="新宋体" panose="02010609030101010101" pitchFamily="49" charset="-122"/>
              </a:rPr>
              <a:t>    </a:t>
            </a:r>
            <a:r>
              <a:rPr lang="pt-BR" altLang="zh-CN" sz="1200" dirty="0">
                <a:solidFill>
                  <a:srgbClr val="0000FF"/>
                </a:solidFill>
                <a:highlight>
                  <a:srgbClr val="FFFFFF"/>
                </a:highlight>
                <a:latin typeface="+mn-lt"/>
                <a:ea typeface="新宋体" panose="02010609030101010101" pitchFamily="49" charset="-122"/>
              </a:rPr>
              <a:t>float</a:t>
            </a:r>
            <a:r>
              <a:rPr lang="pt-BR" altLang="zh-CN" sz="1200" dirty="0">
                <a:solidFill>
                  <a:srgbClr val="000000"/>
                </a:solidFill>
                <a:highlight>
                  <a:srgbClr val="FFFFFF"/>
                </a:highlight>
                <a:latin typeface="+mn-lt"/>
                <a:ea typeface="新宋体" panose="02010609030101010101" pitchFamily="49" charset="-122"/>
              </a:rPr>
              <a:t> x, h = (</a:t>
            </a:r>
            <a:r>
              <a:rPr lang="pt-BR" altLang="zh-CN" sz="1200" dirty="0">
                <a:solidFill>
                  <a:srgbClr val="808080"/>
                </a:solidFill>
                <a:highlight>
                  <a:srgbClr val="FFFFFF"/>
                </a:highlight>
                <a:latin typeface="+mn-lt"/>
                <a:ea typeface="新宋体" panose="02010609030101010101" pitchFamily="49" charset="-122"/>
              </a:rPr>
              <a:t>b</a:t>
            </a:r>
            <a:r>
              <a:rPr lang="pt-BR" altLang="zh-CN" sz="1200" dirty="0">
                <a:solidFill>
                  <a:srgbClr val="000000"/>
                </a:solidFill>
                <a:highlight>
                  <a:srgbClr val="FFFFFF"/>
                </a:highlight>
                <a:latin typeface="+mn-lt"/>
                <a:ea typeface="新宋体" panose="02010609030101010101" pitchFamily="49" charset="-122"/>
              </a:rPr>
              <a:t> - </a:t>
            </a:r>
            <a:r>
              <a:rPr lang="pt-BR" altLang="zh-CN" sz="1200" dirty="0">
                <a:solidFill>
                  <a:srgbClr val="808080"/>
                </a:solidFill>
                <a:highlight>
                  <a:srgbClr val="FFFFFF"/>
                </a:highlight>
                <a:latin typeface="+mn-lt"/>
                <a:ea typeface="新宋体" panose="02010609030101010101" pitchFamily="49" charset="-122"/>
              </a:rPr>
              <a:t>a</a:t>
            </a:r>
            <a:r>
              <a:rPr lang="pt-BR" altLang="zh-CN" sz="1200" dirty="0">
                <a:solidFill>
                  <a:srgbClr val="000000"/>
                </a:solidFill>
                <a:highlight>
                  <a:srgbClr val="FFFFFF"/>
                </a:highlight>
                <a:latin typeface="+mn-lt"/>
                <a:ea typeface="新宋体" panose="02010609030101010101" pitchFamily="49" charset="-122"/>
              </a:rPr>
              <a:t>) / </a:t>
            </a:r>
            <a:r>
              <a:rPr lang="pt-BR" altLang="zh-CN" sz="1200" dirty="0">
                <a:solidFill>
                  <a:srgbClr val="808080"/>
                </a:solidFill>
                <a:highlight>
                  <a:srgbClr val="FFFFFF"/>
                </a:highlight>
                <a:latin typeface="+mn-lt"/>
                <a:ea typeface="新宋体" panose="02010609030101010101" pitchFamily="49" charset="-122"/>
              </a:rPr>
              <a:t>n</a:t>
            </a:r>
            <a:r>
              <a:rPr lang="pt-BR"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trap = 0.5 * (f(</a:t>
            </a:r>
            <a:r>
              <a:rPr lang="en-US" altLang="zh-CN" sz="1200" dirty="0">
                <a:solidFill>
                  <a:srgbClr val="808080"/>
                </a:solidFill>
                <a:highlight>
                  <a:srgbClr val="FFFFFF"/>
                </a:highlight>
                <a:latin typeface="+mn-lt"/>
                <a:ea typeface="新宋体" panose="02010609030101010101" pitchFamily="49" charset="-122"/>
              </a:rPr>
              <a:t>a</a:t>
            </a:r>
            <a:r>
              <a:rPr lang="en-US" altLang="zh-CN" sz="1200" dirty="0">
                <a:solidFill>
                  <a:srgbClr val="000000"/>
                </a:solidFill>
                <a:highlight>
                  <a:srgbClr val="FFFFFF"/>
                </a:highlight>
                <a:latin typeface="+mn-lt"/>
                <a:ea typeface="新宋体" panose="02010609030101010101" pitchFamily="49" charset="-122"/>
              </a:rPr>
              <a:t>) + f(</a:t>
            </a:r>
            <a:r>
              <a:rPr lang="en-US" altLang="zh-CN" sz="1200" dirty="0">
                <a:solidFill>
                  <a:srgbClr val="808080"/>
                </a:solidFill>
                <a:highlight>
                  <a:srgbClr val="FFFFFF"/>
                </a:highlight>
                <a:latin typeface="+mn-lt"/>
                <a:ea typeface="新宋体" panose="02010609030101010101" pitchFamily="49" charset="-122"/>
              </a:rPr>
              <a:t>b</a:t>
            </a:r>
            <a:r>
              <a:rPr lang="en-US" altLang="zh-CN" sz="1200" dirty="0">
                <a:solidFill>
                  <a:srgbClr val="000000"/>
                </a:solidFill>
                <a:highlight>
                  <a:srgbClr val="FFFFFF"/>
                </a:highlight>
                <a:latin typeface="+mn-lt"/>
                <a:ea typeface="新宋体" panose="02010609030101010101" pitchFamily="49" charset="-122"/>
              </a:rPr>
              <a:t>));</a:t>
            </a:r>
          </a:p>
          <a:p>
            <a:r>
              <a:rPr lang="nn-NO" altLang="zh-CN" sz="1200" dirty="0">
                <a:solidFill>
                  <a:srgbClr val="000000"/>
                </a:solidFill>
                <a:highlight>
                  <a:srgbClr val="FFFFFF"/>
                </a:highlight>
                <a:latin typeface="+mn-lt"/>
                <a:ea typeface="新宋体" panose="02010609030101010101" pitchFamily="49" charset="-122"/>
              </a:rPr>
              <a:t>    </a:t>
            </a:r>
            <a:r>
              <a:rPr lang="nn-NO" altLang="zh-CN" sz="1200" dirty="0">
                <a:solidFill>
                  <a:srgbClr val="0000FF"/>
                </a:solidFill>
                <a:highlight>
                  <a:srgbClr val="FFFFFF"/>
                </a:highlight>
                <a:latin typeface="+mn-lt"/>
                <a:ea typeface="新宋体" panose="02010609030101010101" pitchFamily="49" charset="-122"/>
              </a:rPr>
              <a:t>for</a:t>
            </a:r>
            <a:r>
              <a:rPr lang="nn-NO" altLang="zh-CN" sz="1200" dirty="0">
                <a:solidFill>
                  <a:srgbClr val="000000"/>
                </a:solidFill>
                <a:highlight>
                  <a:srgbClr val="FFFFFF"/>
                </a:highlight>
                <a:latin typeface="+mn-lt"/>
                <a:ea typeface="新宋体" panose="02010609030101010101" pitchFamily="49" charset="-122"/>
              </a:rPr>
              <a:t> (</a:t>
            </a:r>
            <a:r>
              <a:rPr lang="nn-NO" altLang="zh-CN" sz="1200" dirty="0">
                <a:solidFill>
                  <a:srgbClr val="0000FF"/>
                </a:solidFill>
                <a:highlight>
                  <a:srgbClr val="FFFFFF"/>
                </a:highlight>
                <a:latin typeface="+mn-lt"/>
                <a:ea typeface="新宋体" panose="02010609030101010101" pitchFamily="49" charset="-122"/>
              </a:rPr>
              <a:t>int</a:t>
            </a:r>
            <a:r>
              <a:rPr lang="nn-NO" altLang="zh-CN" sz="1200" dirty="0">
                <a:solidFill>
                  <a:srgbClr val="000000"/>
                </a:solidFill>
                <a:highlight>
                  <a:srgbClr val="FFFFFF"/>
                </a:highlight>
                <a:latin typeface="+mn-lt"/>
                <a:ea typeface="新宋体" panose="02010609030101010101" pitchFamily="49" charset="-122"/>
              </a:rPr>
              <a:t> i = 1; i &lt;= </a:t>
            </a:r>
            <a:r>
              <a:rPr lang="nn-NO" altLang="zh-CN" sz="1200" dirty="0">
                <a:solidFill>
                  <a:srgbClr val="808080"/>
                </a:solidFill>
                <a:highlight>
                  <a:srgbClr val="FFFFFF"/>
                </a:highlight>
                <a:latin typeface="+mn-lt"/>
                <a:ea typeface="新宋体" panose="02010609030101010101" pitchFamily="49" charset="-122"/>
              </a:rPr>
              <a:t>n</a:t>
            </a:r>
            <a:r>
              <a:rPr lang="nn-NO" altLang="zh-CN" sz="1200" dirty="0">
                <a:solidFill>
                  <a:srgbClr val="000000"/>
                </a:solidFill>
                <a:highlight>
                  <a:srgbClr val="FFFFFF"/>
                </a:highlight>
                <a:latin typeface="+mn-lt"/>
                <a:ea typeface="新宋体" panose="02010609030101010101" pitchFamily="49" charset="-122"/>
              </a:rPr>
              <a:t> - 1; i++) </a:t>
            </a:r>
          </a:p>
          <a:p>
            <a:r>
              <a:rPr lang="zh-CN" altLang="en-US" sz="1200" dirty="0">
                <a:solidFill>
                  <a:srgbClr val="000000"/>
                </a:solidFill>
                <a:highlight>
                  <a:srgbClr val="FFFFFF"/>
                </a:highlight>
                <a:latin typeface="+mn-lt"/>
                <a:ea typeface="新宋体" panose="02010609030101010101" pitchFamily="49" charset="-122"/>
              </a:rPr>
              <a:t>    </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         x = </a:t>
            </a:r>
            <a:r>
              <a:rPr lang="en-US" altLang="zh-CN" sz="1200" dirty="0">
                <a:solidFill>
                  <a:srgbClr val="808080"/>
                </a:solidFill>
                <a:highlight>
                  <a:srgbClr val="FFFFFF"/>
                </a:highlight>
                <a:latin typeface="+mn-lt"/>
                <a:ea typeface="新宋体" panose="02010609030101010101" pitchFamily="49" charset="-122"/>
              </a:rPr>
              <a:t>a</a:t>
            </a:r>
            <a:r>
              <a:rPr lang="en-US" altLang="zh-CN" sz="1200" dirty="0">
                <a:solidFill>
                  <a:srgbClr val="000000"/>
                </a:solidFill>
                <a:highlight>
                  <a:srgbClr val="FFFFFF"/>
                </a:highlight>
                <a:latin typeface="+mn-lt"/>
                <a:ea typeface="新宋体" panose="02010609030101010101" pitchFamily="49" charset="-122"/>
              </a:rPr>
              <a:t> + </a:t>
            </a:r>
            <a:r>
              <a:rPr lang="en-US" altLang="zh-CN" sz="1200" dirty="0" err="1">
                <a:solidFill>
                  <a:srgbClr val="000000"/>
                </a:solidFill>
                <a:highlight>
                  <a:srgbClr val="FFFFFF"/>
                </a:highlight>
                <a:latin typeface="+mn-lt"/>
                <a:ea typeface="新宋体" panose="02010609030101010101" pitchFamily="49" charset="-122"/>
              </a:rPr>
              <a:t>i</a:t>
            </a:r>
            <a:r>
              <a:rPr lang="en-US" altLang="zh-CN" sz="1200" dirty="0">
                <a:solidFill>
                  <a:srgbClr val="000000"/>
                </a:solidFill>
                <a:highlight>
                  <a:srgbClr val="FFFFFF"/>
                </a:highlight>
                <a:latin typeface="+mn-lt"/>
                <a:ea typeface="新宋体" panose="02010609030101010101" pitchFamily="49" charset="-122"/>
              </a:rPr>
              <a:t> * h;</a:t>
            </a:r>
          </a:p>
          <a:p>
            <a:r>
              <a:rPr lang="en-US" altLang="zh-CN" sz="1200" dirty="0">
                <a:solidFill>
                  <a:srgbClr val="000000"/>
                </a:solidFill>
                <a:highlight>
                  <a:srgbClr val="FFFFFF"/>
                </a:highlight>
                <a:latin typeface="+mn-lt"/>
                <a:ea typeface="新宋体" panose="02010609030101010101" pitchFamily="49" charset="-122"/>
              </a:rPr>
              <a:t>         trap += f(x);</a:t>
            </a:r>
          </a:p>
          <a:p>
            <a:r>
              <a:rPr lang="zh-CN" altLang="en-US" sz="1200" dirty="0">
                <a:solidFill>
                  <a:srgbClr val="000000"/>
                </a:solidFill>
                <a:highlight>
                  <a:srgbClr val="FFFFFF"/>
                </a:highlight>
                <a:latin typeface="+mn-lt"/>
                <a:ea typeface="新宋体" panose="02010609030101010101" pitchFamily="49" charset="-122"/>
              </a:rPr>
              <a:t>     </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return</a:t>
            </a:r>
            <a:r>
              <a:rPr lang="en-US" altLang="zh-CN" sz="1200" dirty="0">
                <a:solidFill>
                  <a:srgbClr val="000000"/>
                </a:solidFill>
                <a:highlight>
                  <a:srgbClr val="FFFFFF"/>
                </a:highlight>
                <a:latin typeface="+mn-lt"/>
                <a:ea typeface="新宋体" panose="02010609030101010101" pitchFamily="49" charset="-122"/>
              </a:rPr>
              <a:t> trap * h;</a:t>
            </a:r>
          </a:p>
          <a:p>
            <a:r>
              <a:rPr lang="zh-CN" altLang="en-US" sz="1200" dirty="0">
                <a:solidFill>
                  <a:srgbClr val="000000"/>
                </a:solidFill>
                <a:highlight>
                  <a:srgbClr val="FFFFFF"/>
                </a:highlight>
                <a:latin typeface="+mn-lt"/>
                <a:ea typeface="新宋体" panose="02010609030101010101" pitchFamily="49" charset="-122"/>
              </a:rPr>
              <a:t> </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int</a:t>
            </a:r>
            <a:r>
              <a:rPr lang="en-US" altLang="zh-CN" sz="1200" dirty="0">
                <a:solidFill>
                  <a:srgbClr val="000000"/>
                </a:solidFill>
                <a:highlight>
                  <a:srgbClr val="FFFFFF"/>
                </a:highlight>
                <a:latin typeface="+mn-lt"/>
                <a:ea typeface="新宋体" panose="02010609030101010101" pitchFamily="49" charset="-122"/>
              </a:rPr>
              <a:t> main(</a:t>
            </a:r>
            <a:r>
              <a:rPr lang="en-US" altLang="zh-CN" sz="1200" dirty="0">
                <a:solidFill>
                  <a:srgbClr val="0000FF"/>
                </a:solidFill>
                <a:highlight>
                  <a:srgbClr val="FFFFFF"/>
                </a:highlight>
                <a:latin typeface="+mn-lt"/>
                <a:ea typeface="新宋体" panose="02010609030101010101" pitchFamily="49" charset="-122"/>
              </a:rPr>
              <a:t>void</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integral;</a:t>
            </a:r>
          </a:p>
          <a:p>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 b;</a:t>
            </a:r>
          </a:p>
          <a:p>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int</a:t>
            </a:r>
            <a:r>
              <a:rPr lang="en-US" altLang="zh-CN" sz="1200" dirty="0">
                <a:solidFill>
                  <a:srgbClr val="000000"/>
                </a:solidFill>
                <a:highlight>
                  <a:srgbClr val="FFFFFF"/>
                </a:highlight>
                <a:latin typeface="+mn-lt"/>
                <a:ea typeface="新宋体" panose="02010609030101010101" pitchFamily="49" charset="-122"/>
              </a:rPr>
              <a:t> n;</a:t>
            </a:r>
          </a:p>
          <a:p>
            <a:r>
              <a:rPr lang="pt-BR" altLang="zh-CN" sz="1200" dirty="0">
                <a:solidFill>
                  <a:srgbClr val="000000"/>
                </a:solidFill>
                <a:highlight>
                  <a:srgbClr val="FFFFFF"/>
                </a:highlight>
                <a:latin typeface="+mn-lt"/>
                <a:ea typeface="新宋体" panose="02010609030101010101" pitchFamily="49" charset="-122"/>
              </a:rPr>
              <a:t>    printf(</a:t>
            </a:r>
            <a:r>
              <a:rPr lang="pt-BR" altLang="zh-CN" sz="1200" dirty="0">
                <a:solidFill>
                  <a:srgbClr val="A31515"/>
                </a:solidFill>
                <a:highlight>
                  <a:srgbClr val="FFFFFF"/>
                </a:highlight>
                <a:latin typeface="+mn-lt"/>
                <a:ea typeface="新宋体" panose="02010609030101010101" pitchFamily="49" charset="-122"/>
              </a:rPr>
              <a:t>"Enter a, b, and n\n"</a:t>
            </a:r>
            <a:r>
              <a:rPr lang="pt-BR" altLang="zh-CN" sz="1200" dirty="0">
                <a:solidFill>
                  <a:srgbClr val="000000"/>
                </a:solidFill>
                <a:highlight>
                  <a:srgbClr val="FFFFFF"/>
                </a:highlight>
                <a:latin typeface="+mn-lt"/>
                <a:ea typeface="新宋体" panose="02010609030101010101" pitchFamily="49" charset="-122"/>
              </a:rPr>
              <a:t>);</a:t>
            </a:r>
          </a:p>
          <a:p>
            <a:r>
              <a:rPr lang="pt-BR" altLang="zh-CN" sz="1200" dirty="0">
                <a:solidFill>
                  <a:srgbClr val="000000"/>
                </a:solidFill>
                <a:highlight>
                  <a:srgbClr val="FFFFFF"/>
                </a:highlight>
                <a:latin typeface="+mn-lt"/>
                <a:ea typeface="新宋体" panose="02010609030101010101" pitchFamily="49" charset="-122"/>
              </a:rPr>
              <a:t>    scanf(</a:t>
            </a:r>
            <a:r>
              <a:rPr lang="pt-BR" altLang="zh-CN" sz="1200" dirty="0">
                <a:solidFill>
                  <a:srgbClr val="A31515"/>
                </a:solidFill>
                <a:highlight>
                  <a:srgbClr val="FFFFFF"/>
                </a:highlight>
                <a:latin typeface="+mn-lt"/>
                <a:ea typeface="新宋体" panose="02010609030101010101" pitchFamily="49" charset="-122"/>
              </a:rPr>
              <a:t>"%f%f%d"</a:t>
            </a:r>
            <a:r>
              <a:rPr lang="pt-BR" altLang="zh-CN" sz="1200" dirty="0">
                <a:solidFill>
                  <a:srgbClr val="000000"/>
                </a:solidFill>
                <a:highlight>
                  <a:srgbClr val="FFFFFF"/>
                </a:highlight>
                <a:latin typeface="+mn-lt"/>
                <a:ea typeface="新宋体" panose="02010609030101010101" pitchFamily="49" charset="-122"/>
              </a:rPr>
              <a:t>, &amp;a, &amp;b, &amp;n);</a:t>
            </a:r>
          </a:p>
          <a:p>
            <a:r>
              <a:rPr lang="pt-BR" altLang="zh-CN" sz="1200" dirty="0">
                <a:solidFill>
                  <a:srgbClr val="000000"/>
                </a:solidFill>
                <a:highlight>
                  <a:srgbClr val="FFFFFF"/>
                </a:highlight>
                <a:latin typeface="+mn-lt"/>
                <a:ea typeface="新宋体" panose="02010609030101010101" pitchFamily="49" charset="-122"/>
              </a:rPr>
              <a:t>    integral = Trap(a, b, n);</a:t>
            </a:r>
          </a:p>
          <a:p>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printf</a:t>
            </a:r>
            <a:r>
              <a:rPr lang="en-US" altLang="zh-CN" sz="1200" dirty="0">
                <a:solidFill>
                  <a:srgbClr val="000000"/>
                </a:solidFill>
                <a:highlight>
                  <a:srgbClr val="FFFFFF"/>
                </a:highlight>
                <a:latin typeface="+mn-lt"/>
                <a:ea typeface="新宋体" panose="02010609030101010101" pitchFamily="49" charset="-122"/>
              </a:rPr>
              <a:t>(</a:t>
            </a:r>
            <a:r>
              <a:rPr lang="en-US" altLang="zh-CN" sz="1200" dirty="0">
                <a:solidFill>
                  <a:srgbClr val="A31515"/>
                </a:solidFill>
                <a:highlight>
                  <a:srgbClr val="FFFFFF"/>
                </a:highlight>
                <a:latin typeface="+mn-lt"/>
                <a:ea typeface="新宋体" panose="02010609030101010101" pitchFamily="49" charset="-122"/>
              </a:rPr>
              <a:t>"our estimate of the integral = %f\n"</a:t>
            </a:r>
            <a:r>
              <a:rPr lang="en-US" altLang="zh-CN" sz="1200" dirty="0">
                <a:solidFill>
                  <a:srgbClr val="000000"/>
                </a:solidFill>
                <a:highlight>
                  <a:srgbClr val="FFFFFF"/>
                </a:highlight>
                <a:latin typeface="+mn-lt"/>
                <a:ea typeface="新宋体" panose="02010609030101010101" pitchFamily="49" charset="-122"/>
              </a:rPr>
              <a:t>, integral);</a:t>
            </a:r>
          </a:p>
          <a:p>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return</a:t>
            </a:r>
            <a:r>
              <a:rPr lang="en-US" altLang="zh-CN" sz="1200" dirty="0">
                <a:solidFill>
                  <a:srgbClr val="000000"/>
                </a:solidFill>
                <a:highlight>
                  <a:srgbClr val="FFFFFF"/>
                </a:highlight>
                <a:latin typeface="+mn-lt"/>
                <a:ea typeface="新宋体" panose="02010609030101010101" pitchFamily="49" charset="-122"/>
              </a:rPr>
              <a:t> 0;</a:t>
            </a:r>
          </a:p>
          <a:p>
            <a:r>
              <a:rPr lang="en-US" altLang="zh-CN" sz="1200" dirty="0">
                <a:solidFill>
                  <a:srgbClr val="000000"/>
                </a:solidFill>
                <a:highlight>
                  <a:srgbClr val="FFFFFF"/>
                </a:highlight>
                <a:latin typeface="+mn-lt"/>
                <a:ea typeface="新宋体" panose="02010609030101010101" pitchFamily="49" charset="-122"/>
              </a:rPr>
              <a:t>}</a:t>
            </a:r>
            <a:endParaRPr lang="zh-CN" altLang="en-US" sz="1200" dirty="0">
              <a:latin typeface="+mn-lt"/>
            </a:endParaRPr>
          </a:p>
        </p:txBody>
      </p:sp>
    </p:spTree>
    <p:extLst>
      <p:ext uri="{BB962C8B-B14F-4D97-AF65-F5344CB8AC3E}">
        <p14:creationId xmlns:p14="http://schemas.microsoft.com/office/powerpoint/2010/main" val="19284695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5B2B4-8B30-77EA-A67D-4A2B748EB83E}"/>
              </a:ext>
            </a:extLst>
          </p:cNvPr>
          <p:cNvSpPr>
            <a:spLocks noGrp="1"/>
          </p:cNvSpPr>
          <p:nvPr>
            <p:ph type="title"/>
          </p:nvPr>
        </p:nvSpPr>
        <p:spPr>
          <a:xfrm>
            <a:off x="457200" y="152400"/>
            <a:ext cx="8229600" cy="990600"/>
          </a:xfrm>
        </p:spPr>
        <p:txBody>
          <a:bodyPr/>
          <a:lstStyle/>
          <a:p>
            <a:r>
              <a:rPr lang="en-US" altLang="zh-CN" dirty="0"/>
              <a:t>10 CUDA</a:t>
            </a:r>
            <a:r>
              <a:rPr lang="zh-CN" altLang="en-US" dirty="0"/>
              <a:t>梯形法则</a:t>
            </a:r>
            <a:r>
              <a:rPr lang="en-US" altLang="zh-CN" dirty="0"/>
              <a:t>I</a:t>
            </a:r>
            <a:endParaRPr lang="zh-CN" altLang="en-US" dirty="0"/>
          </a:p>
        </p:txBody>
      </p:sp>
      <p:sp>
        <p:nvSpPr>
          <p:cNvPr id="3" name="内容占位符 2">
            <a:extLst>
              <a:ext uri="{FF2B5EF4-FFF2-40B4-BE49-F238E27FC236}">
                <a16:creationId xmlns:a16="http://schemas.microsoft.com/office/drawing/2014/main" id="{B0E79FF8-955F-0785-ABDD-F3F87A35DB54}"/>
              </a:ext>
            </a:extLst>
          </p:cNvPr>
          <p:cNvSpPr>
            <a:spLocks noGrp="1"/>
          </p:cNvSpPr>
          <p:nvPr>
            <p:ph sz="quarter" idx="1"/>
          </p:nvPr>
        </p:nvSpPr>
        <p:spPr>
          <a:xfrm>
            <a:off x="457200" y="1219200"/>
            <a:ext cx="4474840" cy="4937125"/>
          </a:xfrm>
        </p:spPr>
        <p:txBody>
          <a:bodyPr/>
          <a:lstStyle/>
          <a:p>
            <a:r>
              <a:rPr lang="zh-CN" altLang="en-US" dirty="0"/>
              <a:t>一种</a:t>
            </a:r>
            <a:r>
              <a:rPr lang="en-US" altLang="zh-CN" dirty="0"/>
              <a:t>CUDA</a:t>
            </a:r>
            <a:r>
              <a:rPr lang="zh-CN" altLang="en-US" dirty="0"/>
              <a:t>实现</a:t>
            </a:r>
            <a:endParaRPr lang="en-US" altLang="zh-CN" dirty="0"/>
          </a:p>
          <a:p>
            <a:pPr lvl="1"/>
            <a:r>
              <a:rPr lang="zh-CN" altLang="en-US" dirty="0"/>
              <a:t>核函数和函数参数对执行中的线程是私有的</a:t>
            </a:r>
            <a:endParaRPr lang="en-US" altLang="zh-CN" dirty="0"/>
          </a:p>
          <a:p>
            <a:pPr lvl="1"/>
            <a:r>
              <a:rPr lang="zh-CN" altLang="en-US" dirty="0"/>
              <a:t>形参是在线程的堆栈上分配的</a:t>
            </a:r>
            <a:endParaRPr lang="en-US" altLang="zh-CN" dirty="0"/>
          </a:p>
          <a:p>
            <a:pPr lvl="1"/>
            <a:r>
              <a:rPr lang="en-US" altLang="zh-CN" sz="2400" dirty="0">
                <a:solidFill>
                  <a:srgbClr val="000000"/>
                </a:solidFill>
                <a:highlight>
                  <a:srgbClr val="FFFFFF"/>
                </a:highlight>
                <a:latin typeface="+mn-lt"/>
                <a:ea typeface="新宋体" panose="02010609030101010101" pitchFamily="49" charset="-122"/>
              </a:rPr>
              <a:t>*</a:t>
            </a:r>
            <a:r>
              <a:rPr lang="en-US" altLang="zh-CN" sz="2400" dirty="0" err="1">
                <a:solidFill>
                  <a:srgbClr val="000000"/>
                </a:solidFill>
                <a:highlight>
                  <a:srgbClr val="FFFFFF"/>
                </a:highlight>
                <a:latin typeface="+mn-lt"/>
                <a:ea typeface="新宋体" panose="02010609030101010101" pitchFamily="49" charset="-122"/>
              </a:rPr>
              <a:t>trap_p</a:t>
            </a:r>
            <a:r>
              <a:rPr lang="zh-CN" altLang="en-US" sz="2400" dirty="0">
                <a:solidFill>
                  <a:srgbClr val="000000"/>
                </a:solidFill>
                <a:highlight>
                  <a:srgbClr val="FFFFFF"/>
                </a:highlight>
                <a:latin typeface="+mn-lt"/>
                <a:ea typeface="新宋体" panose="02010609030101010101" pitchFamily="49" charset="-122"/>
              </a:rPr>
              <a:t>是共享变量</a:t>
            </a:r>
            <a:endParaRPr lang="en-US" altLang="zh-CN" dirty="0"/>
          </a:p>
          <a:p>
            <a:pPr lvl="2"/>
            <a:r>
              <a:rPr lang="en-US" altLang="zh-CN" dirty="0" err="1"/>
              <a:t>atomicAdd</a:t>
            </a:r>
            <a:endParaRPr lang="en-US" altLang="zh-CN" dirty="0"/>
          </a:p>
          <a:p>
            <a:pPr lvl="2"/>
            <a:r>
              <a:rPr lang="zh-CN" altLang="en-US" dirty="0"/>
              <a:t>原子操作</a:t>
            </a:r>
          </a:p>
        </p:txBody>
      </p:sp>
      <p:sp>
        <p:nvSpPr>
          <p:cNvPr id="4" name="灯片编号占位符 3">
            <a:extLst>
              <a:ext uri="{FF2B5EF4-FFF2-40B4-BE49-F238E27FC236}">
                <a16:creationId xmlns:a16="http://schemas.microsoft.com/office/drawing/2014/main" id="{44E410DE-DF6E-CD1C-E05D-2422D1F39AC9}"/>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16</a:t>
            </a:fld>
            <a:endParaRPr lang="zh-CN" altLang="en-US"/>
          </a:p>
        </p:txBody>
      </p:sp>
      <p:sp>
        <p:nvSpPr>
          <p:cNvPr id="6" name="文本框 5">
            <a:extLst>
              <a:ext uri="{FF2B5EF4-FFF2-40B4-BE49-F238E27FC236}">
                <a16:creationId xmlns:a16="http://schemas.microsoft.com/office/drawing/2014/main" id="{336E2B84-4BD9-D9A3-A6FD-EB20625D260F}"/>
              </a:ext>
            </a:extLst>
          </p:cNvPr>
          <p:cNvSpPr txBox="1"/>
          <p:nvPr/>
        </p:nvSpPr>
        <p:spPr>
          <a:xfrm>
            <a:off x="4932040" y="135676"/>
            <a:ext cx="4146965" cy="5878532"/>
          </a:xfrm>
          <a:prstGeom prst="rect">
            <a:avLst/>
          </a:prstGeom>
          <a:noFill/>
        </p:spPr>
        <p:txBody>
          <a:bodyPr wrap="square">
            <a:spAutoFit/>
          </a:bodyPr>
          <a:lstStyle/>
          <a:p>
            <a:r>
              <a:rPr lang="en-US" altLang="zh-CN" sz="800" dirty="0">
                <a:solidFill>
                  <a:srgbClr val="808080"/>
                </a:solidFill>
                <a:highlight>
                  <a:srgbClr val="FFFFFF"/>
                </a:highlight>
                <a:latin typeface="+mn-lt"/>
                <a:ea typeface="新宋体" panose="02010609030101010101" pitchFamily="49" charset="-122"/>
              </a:rPr>
              <a:t>#include</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A31515"/>
                </a:solidFill>
                <a:highlight>
                  <a:srgbClr val="FFFFFF"/>
                </a:highlight>
                <a:latin typeface="+mn-lt"/>
                <a:ea typeface="新宋体" panose="02010609030101010101" pitchFamily="49" charset="-122"/>
              </a:rPr>
              <a:t>&lt;</a:t>
            </a:r>
            <a:r>
              <a:rPr lang="en-US" altLang="zh-CN" sz="800" dirty="0" err="1">
                <a:solidFill>
                  <a:srgbClr val="A31515"/>
                </a:solidFill>
                <a:highlight>
                  <a:srgbClr val="FFFFFF"/>
                </a:highlight>
                <a:latin typeface="+mn-lt"/>
                <a:ea typeface="新宋体" panose="02010609030101010101" pitchFamily="49" charset="-122"/>
              </a:rPr>
              <a:t>stdio.h</a:t>
            </a:r>
            <a:r>
              <a:rPr lang="en-US" altLang="zh-CN" sz="800" dirty="0">
                <a:solidFill>
                  <a:srgbClr val="A31515"/>
                </a:solidFill>
                <a:highlight>
                  <a:srgbClr val="FFFFFF"/>
                </a:highlight>
                <a:latin typeface="+mn-lt"/>
                <a:ea typeface="新宋体" panose="02010609030101010101" pitchFamily="49" charset="-122"/>
              </a:rPr>
              <a:t>&gt;</a:t>
            </a:r>
            <a:endParaRPr lang="en-US" altLang="zh-CN" sz="800" dirty="0">
              <a:solidFill>
                <a:srgbClr val="000000"/>
              </a:solidFill>
              <a:highlight>
                <a:srgbClr val="FFFFFF"/>
              </a:highlight>
              <a:latin typeface="+mn-lt"/>
              <a:ea typeface="新宋体" panose="02010609030101010101" pitchFamily="49" charset="-122"/>
            </a:endParaRPr>
          </a:p>
          <a:p>
            <a:r>
              <a:rPr lang="en-US" altLang="zh-CN" sz="800" dirty="0">
                <a:solidFill>
                  <a:srgbClr val="808080"/>
                </a:solidFill>
                <a:highlight>
                  <a:srgbClr val="FFFFFF"/>
                </a:highlight>
                <a:latin typeface="+mn-lt"/>
                <a:ea typeface="新宋体" panose="02010609030101010101" pitchFamily="49" charset="-122"/>
              </a:rPr>
              <a:t>#include</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A31515"/>
                </a:solidFill>
                <a:highlight>
                  <a:srgbClr val="FFFFFF"/>
                </a:highlight>
                <a:latin typeface="+mn-lt"/>
                <a:ea typeface="新宋体" panose="02010609030101010101" pitchFamily="49" charset="-122"/>
              </a:rPr>
              <a:t>&lt;</a:t>
            </a:r>
            <a:r>
              <a:rPr lang="en-US" altLang="zh-CN" sz="800" dirty="0" err="1">
                <a:solidFill>
                  <a:srgbClr val="A31515"/>
                </a:solidFill>
                <a:highlight>
                  <a:srgbClr val="FFFFFF"/>
                </a:highlight>
                <a:latin typeface="+mn-lt"/>
                <a:ea typeface="新宋体" panose="02010609030101010101" pitchFamily="49" charset="-122"/>
              </a:rPr>
              <a:t>stdlib.h</a:t>
            </a:r>
            <a:r>
              <a:rPr lang="en-US" altLang="zh-CN" sz="800" dirty="0">
                <a:solidFill>
                  <a:srgbClr val="A31515"/>
                </a:solidFill>
                <a:highlight>
                  <a:srgbClr val="FFFFFF"/>
                </a:highlight>
                <a:latin typeface="+mn-lt"/>
                <a:ea typeface="新宋体" panose="02010609030101010101" pitchFamily="49" charset="-122"/>
              </a:rPr>
              <a:t>&gt;</a:t>
            </a:r>
            <a:endParaRPr lang="en-US" altLang="zh-CN" sz="800" dirty="0">
              <a:solidFill>
                <a:srgbClr val="000000"/>
              </a:solidFill>
              <a:highlight>
                <a:srgbClr val="FFFFFF"/>
              </a:highlight>
              <a:latin typeface="+mn-lt"/>
              <a:ea typeface="新宋体" panose="02010609030101010101" pitchFamily="49" charset="-122"/>
            </a:endParaRPr>
          </a:p>
          <a:p>
            <a:r>
              <a:rPr lang="en-US" altLang="zh-CN" sz="800" dirty="0">
                <a:solidFill>
                  <a:srgbClr val="808080"/>
                </a:solidFill>
                <a:highlight>
                  <a:srgbClr val="FFFFFF"/>
                </a:highlight>
                <a:latin typeface="+mn-lt"/>
                <a:ea typeface="新宋体" panose="02010609030101010101" pitchFamily="49" charset="-122"/>
              </a:rPr>
              <a:t>#include</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A31515"/>
                </a:solidFill>
                <a:highlight>
                  <a:srgbClr val="FFFFFF"/>
                </a:highlight>
                <a:latin typeface="+mn-lt"/>
                <a:ea typeface="新宋体" panose="02010609030101010101" pitchFamily="49" charset="-122"/>
              </a:rPr>
              <a:t>"</a:t>
            </a:r>
            <a:r>
              <a:rPr lang="en-US" altLang="zh-CN" sz="800" dirty="0" err="1">
                <a:solidFill>
                  <a:srgbClr val="A31515"/>
                </a:solidFill>
                <a:highlight>
                  <a:srgbClr val="FFFFFF"/>
                </a:highlight>
                <a:latin typeface="+mn-lt"/>
                <a:ea typeface="新宋体" panose="02010609030101010101" pitchFamily="49" charset="-122"/>
              </a:rPr>
              <a:t>time.h</a:t>
            </a:r>
            <a:r>
              <a:rPr lang="en-US" altLang="zh-CN" sz="800" dirty="0">
                <a:solidFill>
                  <a:srgbClr val="A31515"/>
                </a:solidFill>
                <a:highlight>
                  <a:srgbClr val="FFFFFF"/>
                </a:highlight>
                <a:latin typeface="+mn-lt"/>
                <a:ea typeface="新宋体" panose="02010609030101010101" pitchFamily="49" charset="-122"/>
              </a:rPr>
              <a:t>"</a:t>
            </a:r>
            <a:endParaRPr lang="en-US" altLang="zh-CN" sz="800" dirty="0">
              <a:solidFill>
                <a:srgbClr val="000000"/>
              </a:solidFill>
              <a:highlight>
                <a:srgbClr val="FFFFFF"/>
              </a:highlight>
              <a:latin typeface="+mn-lt"/>
              <a:ea typeface="新宋体" panose="02010609030101010101" pitchFamily="49" charset="-122"/>
            </a:endParaRPr>
          </a:p>
          <a:p>
            <a:r>
              <a:rPr lang="en-US" altLang="zh-CN" sz="800" dirty="0">
                <a:solidFill>
                  <a:srgbClr val="000000"/>
                </a:solidFill>
                <a:highlight>
                  <a:srgbClr val="FFFFFF"/>
                </a:highlight>
                <a:latin typeface="+mn-lt"/>
                <a:ea typeface="新宋体" panose="02010609030101010101" pitchFamily="49" charset="-122"/>
              </a:rPr>
              <a:t>__host__ __device__ </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f(</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x)</a:t>
            </a:r>
          </a:p>
          <a:p>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return</a:t>
            </a:r>
            <a:r>
              <a:rPr lang="en-US" altLang="zh-CN" sz="800" dirty="0">
                <a:solidFill>
                  <a:srgbClr val="000000"/>
                </a:solidFill>
                <a:highlight>
                  <a:srgbClr val="FFFFFF"/>
                </a:highlight>
                <a:latin typeface="+mn-lt"/>
                <a:ea typeface="新宋体" panose="02010609030101010101" pitchFamily="49" charset="-122"/>
              </a:rPr>
              <a:t> x * x + 1;</a:t>
            </a:r>
          </a:p>
          <a:p>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__global__ </a:t>
            </a:r>
            <a:r>
              <a:rPr lang="en-US" altLang="zh-CN" sz="800" dirty="0">
                <a:solidFill>
                  <a:srgbClr val="0000FF"/>
                </a:solidFill>
                <a:highlight>
                  <a:srgbClr val="FFFFFF"/>
                </a:highlight>
                <a:latin typeface="+mn-lt"/>
                <a:ea typeface="新宋体" panose="02010609030101010101" pitchFamily="49" charset="-122"/>
              </a:rPr>
              <a:t>void</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Dev_trap</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0000FF"/>
                </a:solidFill>
                <a:highlight>
                  <a:srgbClr val="FFFFFF"/>
                </a:highlight>
                <a:latin typeface="+mn-lt"/>
                <a:ea typeface="新宋体" panose="02010609030101010101" pitchFamily="49" charset="-122"/>
              </a:rPr>
              <a:t>const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a, </a:t>
            </a:r>
            <a:r>
              <a:rPr lang="en-US" altLang="zh-CN" sz="800" dirty="0">
                <a:solidFill>
                  <a:srgbClr val="0000FF"/>
                </a:solidFill>
                <a:highlight>
                  <a:srgbClr val="FFFFFF"/>
                </a:highlight>
                <a:latin typeface="+mn-lt"/>
                <a:ea typeface="新宋体" panose="02010609030101010101" pitchFamily="49" charset="-122"/>
              </a:rPr>
              <a:t>const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b, </a:t>
            </a:r>
            <a:r>
              <a:rPr lang="en-US" altLang="zh-CN" sz="800" dirty="0">
                <a:solidFill>
                  <a:srgbClr val="0000FF"/>
                </a:solidFill>
                <a:highlight>
                  <a:srgbClr val="FFFFFF"/>
                </a:highlight>
                <a:latin typeface="+mn-lt"/>
                <a:ea typeface="新宋体" panose="02010609030101010101" pitchFamily="49" charset="-122"/>
              </a:rPr>
              <a:t>const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h, </a:t>
            </a:r>
            <a:r>
              <a:rPr lang="en-US" altLang="zh-CN" sz="800" dirty="0">
                <a:solidFill>
                  <a:srgbClr val="0000FF"/>
                </a:solidFill>
                <a:highlight>
                  <a:srgbClr val="FFFFFF"/>
                </a:highlight>
                <a:latin typeface="+mn-lt"/>
                <a:ea typeface="新宋体" panose="02010609030101010101" pitchFamily="49" charset="-122"/>
              </a:rPr>
              <a:t>const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n, </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trap_p</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my_i</a:t>
            </a:r>
            <a:r>
              <a:rPr lang="en-US" altLang="zh-CN" sz="800" dirty="0">
                <a:solidFill>
                  <a:srgbClr val="000000"/>
                </a:solidFill>
                <a:highlight>
                  <a:srgbClr val="FFFFFF"/>
                </a:highlight>
                <a:latin typeface="+mn-lt"/>
                <a:ea typeface="新宋体" panose="02010609030101010101" pitchFamily="49" charset="-122"/>
              </a:rPr>
              <a:t> = </a:t>
            </a:r>
            <a:r>
              <a:rPr lang="en-US" altLang="zh-CN" sz="800" dirty="0" err="1">
                <a:solidFill>
                  <a:srgbClr val="000000"/>
                </a:solidFill>
                <a:highlight>
                  <a:srgbClr val="FFFFFF"/>
                </a:highlight>
                <a:latin typeface="+mn-lt"/>
                <a:ea typeface="新宋体" panose="02010609030101010101" pitchFamily="49" charset="-122"/>
              </a:rPr>
              <a:t>blockDim.x</a:t>
            </a:r>
            <a:r>
              <a:rPr lang="en-US" altLang="zh-CN" sz="800" dirty="0">
                <a:solidFill>
                  <a:srgbClr val="000000"/>
                </a:solidFill>
                <a:highlight>
                  <a:srgbClr val="FFFFFF"/>
                </a:highlight>
                <a:latin typeface="+mn-lt"/>
                <a:ea typeface="新宋体" panose="02010609030101010101" pitchFamily="49" charset="-122"/>
              </a:rPr>
              <a:t> * </a:t>
            </a:r>
            <a:r>
              <a:rPr lang="en-US" altLang="zh-CN" sz="800" dirty="0" err="1">
                <a:solidFill>
                  <a:srgbClr val="000000"/>
                </a:solidFill>
                <a:highlight>
                  <a:srgbClr val="FFFFFF"/>
                </a:highlight>
                <a:latin typeface="+mn-lt"/>
                <a:ea typeface="新宋体" panose="02010609030101010101" pitchFamily="49" charset="-122"/>
              </a:rPr>
              <a:t>blockIdx.x</a:t>
            </a:r>
            <a:r>
              <a:rPr lang="en-US" altLang="zh-CN" sz="800" dirty="0">
                <a:solidFill>
                  <a:srgbClr val="000000"/>
                </a:solidFill>
                <a:highlight>
                  <a:srgbClr val="FFFFFF"/>
                </a:highlight>
                <a:latin typeface="+mn-lt"/>
                <a:ea typeface="新宋体" panose="02010609030101010101" pitchFamily="49" charset="-122"/>
              </a:rPr>
              <a:t> + </a:t>
            </a:r>
            <a:r>
              <a:rPr lang="en-US" altLang="zh-CN" sz="800" dirty="0" err="1">
                <a:solidFill>
                  <a:srgbClr val="000000"/>
                </a:solidFill>
                <a:highlight>
                  <a:srgbClr val="FFFFFF"/>
                </a:highlight>
                <a:latin typeface="+mn-lt"/>
                <a:ea typeface="新宋体" panose="02010609030101010101" pitchFamily="49" charset="-122"/>
              </a:rPr>
              <a:t>threadIdx.x</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if</a:t>
            </a:r>
            <a:r>
              <a:rPr lang="en-US" altLang="zh-CN" sz="800" dirty="0">
                <a:solidFill>
                  <a:srgbClr val="000000"/>
                </a:solidFill>
                <a:highlight>
                  <a:srgbClr val="FFFFFF"/>
                </a:highlight>
                <a:latin typeface="+mn-lt"/>
                <a:ea typeface="新宋体" panose="02010609030101010101" pitchFamily="49" charset="-122"/>
              </a:rPr>
              <a:t> (0 &lt; </a:t>
            </a:r>
            <a:r>
              <a:rPr lang="en-US" altLang="zh-CN" sz="800" dirty="0" err="1">
                <a:solidFill>
                  <a:srgbClr val="000000"/>
                </a:solidFill>
                <a:highlight>
                  <a:srgbClr val="FFFFFF"/>
                </a:highlight>
                <a:latin typeface="+mn-lt"/>
                <a:ea typeface="新宋体" panose="02010609030101010101" pitchFamily="49" charset="-122"/>
              </a:rPr>
              <a:t>my_i</a:t>
            </a:r>
            <a:r>
              <a:rPr lang="en-US" altLang="zh-CN" sz="800" dirty="0">
                <a:solidFill>
                  <a:srgbClr val="000000"/>
                </a:solidFill>
                <a:highlight>
                  <a:srgbClr val="FFFFFF"/>
                </a:highlight>
                <a:latin typeface="+mn-lt"/>
                <a:ea typeface="新宋体" panose="02010609030101010101" pitchFamily="49" charset="-122"/>
              </a:rPr>
              <a:t> &amp;&amp; </a:t>
            </a:r>
            <a:r>
              <a:rPr lang="en-US" altLang="zh-CN" sz="800" dirty="0" err="1">
                <a:solidFill>
                  <a:srgbClr val="000000"/>
                </a:solidFill>
                <a:highlight>
                  <a:srgbClr val="FFFFFF"/>
                </a:highlight>
                <a:latin typeface="+mn-lt"/>
                <a:ea typeface="新宋体" panose="02010609030101010101" pitchFamily="49" charset="-122"/>
              </a:rPr>
              <a:t>my_i</a:t>
            </a:r>
            <a:r>
              <a:rPr lang="en-US" altLang="zh-CN" sz="800" dirty="0">
                <a:solidFill>
                  <a:srgbClr val="000000"/>
                </a:solidFill>
                <a:highlight>
                  <a:srgbClr val="FFFFFF"/>
                </a:highlight>
                <a:latin typeface="+mn-lt"/>
                <a:ea typeface="新宋体" panose="02010609030101010101" pitchFamily="49" charset="-122"/>
              </a:rPr>
              <a:t> &lt; n)</a:t>
            </a:r>
          </a:p>
          <a:p>
            <a:r>
              <a:rPr lang="zh-CN" altLang="en-US" sz="800" dirty="0">
                <a:solidFill>
                  <a:srgbClr val="000000"/>
                </a:solidFill>
                <a:highlight>
                  <a:srgbClr val="FFFFFF"/>
                </a:highlight>
                <a:latin typeface="+mn-lt"/>
                <a:ea typeface="新宋体" panose="02010609030101010101" pitchFamily="49" charset="-122"/>
              </a:rPr>
              <a:t>    </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my_x</a:t>
            </a:r>
            <a:r>
              <a:rPr lang="en-US" altLang="zh-CN" sz="800" dirty="0">
                <a:solidFill>
                  <a:srgbClr val="000000"/>
                </a:solidFill>
                <a:highlight>
                  <a:srgbClr val="FFFFFF"/>
                </a:highlight>
                <a:latin typeface="+mn-lt"/>
                <a:ea typeface="新宋体" panose="02010609030101010101" pitchFamily="49" charset="-122"/>
              </a:rPr>
              <a:t> = a + </a:t>
            </a:r>
            <a:r>
              <a:rPr lang="en-US" altLang="zh-CN" sz="800" dirty="0" err="1">
                <a:solidFill>
                  <a:srgbClr val="000000"/>
                </a:solidFill>
                <a:highlight>
                  <a:srgbClr val="FFFFFF"/>
                </a:highlight>
                <a:latin typeface="+mn-lt"/>
                <a:ea typeface="新宋体" panose="02010609030101010101" pitchFamily="49" charset="-122"/>
              </a:rPr>
              <a:t>my_i</a:t>
            </a:r>
            <a:r>
              <a:rPr lang="en-US" altLang="zh-CN" sz="800" dirty="0">
                <a:solidFill>
                  <a:srgbClr val="000000"/>
                </a:solidFill>
                <a:highlight>
                  <a:srgbClr val="FFFFFF"/>
                </a:highlight>
                <a:latin typeface="+mn-lt"/>
                <a:ea typeface="新宋体" panose="02010609030101010101" pitchFamily="49" charset="-122"/>
              </a:rPr>
              <a:t> * h;</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my_trap</a:t>
            </a:r>
            <a:r>
              <a:rPr lang="en-US" altLang="zh-CN" sz="800" dirty="0">
                <a:solidFill>
                  <a:srgbClr val="000000"/>
                </a:solidFill>
                <a:highlight>
                  <a:srgbClr val="FFFFFF"/>
                </a:highlight>
                <a:latin typeface="+mn-lt"/>
                <a:ea typeface="新宋体" panose="02010609030101010101" pitchFamily="49" charset="-122"/>
              </a:rPr>
              <a:t> = f(</a:t>
            </a:r>
            <a:r>
              <a:rPr lang="en-US" altLang="zh-CN" sz="800" dirty="0" err="1">
                <a:solidFill>
                  <a:srgbClr val="000000"/>
                </a:solidFill>
                <a:highlight>
                  <a:srgbClr val="FFFFFF"/>
                </a:highlight>
                <a:latin typeface="+mn-lt"/>
                <a:ea typeface="新宋体" panose="02010609030101010101" pitchFamily="49" charset="-122"/>
              </a:rPr>
              <a:t>my_x</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atomicAdd</a:t>
            </a:r>
            <a:r>
              <a:rPr lang="en-US" altLang="zh-CN" sz="800" dirty="0">
                <a:solidFill>
                  <a:srgbClr val="000000"/>
                </a:solidFill>
                <a:highlight>
                  <a:srgbClr val="FFFFFF"/>
                </a:highlight>
                <a:latin typeface="+mn-lt"/>
                <a:ea typeface="新宋体" panose="02010609030101010101" pitchFamily="49" charset="-122"/>
              </a:rPr>
              <a:t>(</a:t>
            </a:r>
            <a:r>
              <a:rPr lang="en-US" altLang="zh-CN" sz="800" dirty="0" err="1">
                <a:solidFill>
                  <a:srgbClr val="000000"/>
                </a:solidFill>
                <a:highlight>
                  <a:srgbClr val="FFFFFF"/>
                </a:highlight>
                <a:latin typeface="+mn-lt"/>
                <a:ea typeface="新宋体" panose="02010609030101010101" pitchFamily="49" charset="-122"/>
              </a:rPr>
              <a:t>trap_p</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my_trap</a:t>
            </a:r>
            <a:r>
              <a:rPr lang="en-US" altLang="zh-CN" sz="800" dirty="0">
                <a:solidFill>
                  <a:srgbClr val="000000"/>
                </a:solidFill>
                <a:highlight>
                  <a:srgbClr val="FFFFFF"/>
                </a:highlight>
                <a:latin typeface="+mn-lt"/>
                <a:ea typeface="新宋体" panose="02010609030101010101" pitchFamily="49" charset="-122"/>
              </a:rPr>
              <a:t>);</a:t>
            </a:r>
          </a:p>
          <a:p>
            <a:r>
              <a:rPr lang="zh-CN" altLang="en-US" sz="800" dirty="0">
                <a:solidFill>
                  <a:srgbClr val="000000"/>
                </a:solidFill>
                <a:highlight>
                  <a:srgbClr val="FFFFFF"/>
                </a:highlight>
                <a:latin typeface="+mn-lt"/>
                <a:ea typeface="新宋体" panose="02010609030101010101" pitchFamily="49" charset="-122"/>
              </a:rPr>
              <a:t>    </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main(</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argc</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char</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argv</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n = 1 &lt;&lt; 20, </a:t>
            </a:r>
            <a:r>
              <a:rPr lang="en-US" altLang="zh-CN" sz="800" dirty="0" err="1">
                <a:solidFill>
                  <a:srgbClr val="000000"/>
                </a:solidFill>
                <a:highlight>
                  <a:srgbClr val="FFFFFF"/>
                </a:highlight>
                <a:latin typeface="+mn-lt"/>
                <a:ea typeface="新宋体" panose="02010609030101010101" pitchFamily="49" charset="-122"/>
              </a:rPr>
              <a:t>th_per_blk</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blk_ct</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scanf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A31515"/>
                </a:solidFill>
                <a:highlight>
                  <a:srgbClr val="FFFFFF"/>
                </a:highlight>
                <a:latin typeface="+mn-lt"/>
                <a:ea typeface="新宋体" panose="02010609030101010101" pitchFamily="49" charset="-122"/>
              </a:rPr>
              <a:t>"%d"</a:t>
            </a:r>
            <a:r>
              <a:rPr lang="en-US" altLang="zh-CN" sz="800" dirty="0">
                <a:solidFill>
                  <a:srgbClr val="000000"/>
                </a:solidFill>
                <a:highlight>
                  <a:srgbClr val="FFFFFF"/>
                </a:highlight>
                <a:latin typeface="+mn-lt"/>
                <a:ea typeface="新宋体" panose="02010609030101010101" pitchFamily="49" charset="-122"/>
              </a:rPr>
              <a:t>, &amp;</a:t>
            </a:r>
            <a:r>
              <a:rPr lang="en-US" altLang="zh-CN" sz="800" dirty="0" err="1">
                <a:solidFill>
                  <a:srgbClr val="000000"/>
                </a:solidFill>
                <a:highlight>
                  <a:srgbClr val="FFFFFF"/>
                </a:highlight>
                <a:latin typeface="+mn-lt"/>
                <a:ea typeface="新宋体" panose="02010609030101010101" pitchFamily="49" charset="-122"/>
              </a:rPr>
              <a:t>th_per_blk</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blk_ct</a:t>
            </a:r>
            <a:r>
              <a:rPr lang="en-US" altLang="zh-CN" sz="800" dirty="0">
                <a:solidFill>
                  <a:srgbClr val="000000"/>
                </a:solidFill>
                <a:highlight>
                  <a:srgbClr val="FFFFFF"/>
                </a:highlight>
                <a:latin typeface="+mn-lt"/>
                <a:ea typeface="新宋体" panose="02010609030101010101" pitchFamily="49" charset="-122"/>
              </a:rPr>
              <a:t> = ceil(n * 1.0 / </a:t>
            </a:r>
            <a:r>
              <a:rPr lang="en-US" altLang="zh-CN" sz="800" dirty="0" err="1">
                <a:solidFill>
                  <a:srgbClr val="000000"/>
                </a:solidFill>
                <a:highlight>
                  <a:srgbClr val="FFFFFF"/>
                </a:highlight>
                <a:latin typeface="+mn-lt"/>
                <a:ea typeface="新宋体" panose="02010609030101010101" pitchFamily="49" charset="-122"/>
              </a:rPr>
              <a:t>th_per_blk</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 a = -3, b = 3, x, * </a:t>
            </a:r>
            <a:r>
              <a:rPr lang="en-US" altLang="zh-CN" sz="800" dirty="0" err="1">
                <a:solidFill>
                  <a:srgbClr val="000000"/>
                </a:solidFill>
                <a:highlight>
                  <a:srgbClr val="FFFFFF"/>
                </a:highlight>
                <a:latin typeface="+mn-lt"/>
                <a:ea typeface="新宋体" panose="02010609030101010101" pitchFamily="49" charset="-122"/>
              </a:rPr>
              <a:t>trap_p</a:t>
            </a:r>
            <a:r>
              <a:rPr lang="en-US" altLang="zh-CN" sz="800" dirty="0">
                <a:solidFill>
                  <a:srgbClr val="000000"/>
                </a:solidFill>
                <a:highlight>
                  <a:srgbClr val="FFFFFF"/>
                </a:highlight>
                <a:latin typeface="+mn-lt"/>
                <a:ea typeface="新宋体" panose="02010609030101010101" pitchFamily="49" charset="-122"/>
              </a:rPr>
              <a:t>, trap;</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clock_t</a:t>
            </a:r>
            <a:r>
              <a:rPr lang="en-US" altLang="zh-CN" sz="800" dirty="0">
                <a:solidFill>
                  <a:srgbClr val="000000"/>
                </a:solidFill>
                <a:highlight>
                  <a:srgbClr val="FFFFFF"/>
                </a:highlight>
                <a:latin typeface="+mn-lt"/>
                <a:ea typeface="新宋体" panose="02010609030101010101" pitchFamily="49" charset="-122"/>
              </a:rPr>
              <a:t> start, finish;</a:t>
            </a:r>
          </a:p>
          <a:p>
            <a:r>
              <a:rPr lang="en-US" altLang="zh-CN" sz="800" dirty="0">
                <a:solidFill>
                  <a:srgbClr val="000000"/>
                </a:solidFill>
                <a:highlight>
                  <a:srgbClr val="FFFFFF"/>
                </a:highlight>
                <a:latin typeface="+mn-lt"/>
                <a:ea typeface="新宋体" panose="02010609030101010101" pitchFamily="49" charset="-122"/>
              </a:rPr>
              <a:t>    start = clock();</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cudaMallocManaged</a:t>
            </a:r>
            <a:r>
              <a:rPr lang="en-US" altLang="zh-CN" sz="800" dirty="0">
                <a:solidFill>
                  <a:srgbClr val="000000"/>
                </a:solidFill>
                <a:highlight>
                  <a:srgbClr val="FFFFFF"/>
                </a:highlight>
                <a:latin typeface="+mn-lt"/>
                <a:ea typeface="新宋体" panose="02010609030101010101" pitchFamily="49" charset="-122"/>
              </a:rPr>
              <a:t>(&amp;</a:t>
            </a:r>
            <a:r>
              <a:rPr lang="en-US" altLang="zh-CN" sz="800" dirty="0" err="1">
                <a:solidFill>
                  <a:srgbClr val="000000"/>
                </a:solidFill>
                <a:highlight>
                  <a:srgbClr val="FFFFFF"/>
                </a:highlight>
                <a:latin typeface="+mn-lt"/>
                <a:ea typeface="新宋体" panose="02010609030101010101" pitchFamily="49" charset="-122"/>
              </a:rPr>
              <a:t>trap_p</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FF"/>
                </a:solidFill>
                <a:highlight>
                  <a:srgbClr val="FFFFFF"/>
                </a:highlight>
                <a:latin typeface="+mn-lt"/>
                <a:ea typeface="新宋体" panose="02010609030101010101" pitchFamily="49" charset="-122"/>
              </a:rPr>
              <a:t>sizeof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0000FF"/>
                </a:solidFill>
                <a:highlight>
                  <a:srgbClr val="FFFFFF"/>
                </a:highlight>
                <a:latin typeface="+mn-lt"/>
                <a:ea typeface="新宋体" panose="02010609030101010101" pitchFamily="49" charset="-122"/>
              </a:rPr>
              <a:t>float</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trap_p</a:t>
            </a:r>
            <a:r>
              <a:rPr lang="en-US" altLang="zh-CN" sz="800" dirty="0">
                <a:solidFill>
                  <a:srgbClr val="000000"/>
                </a:solidFill>
                <a:highlight>
                  <a:srgbClr val="FFFFFF"/>
                </a:highlight>
                <a:latin typeface="+mn-lt"/>
                <a:ea typeface="新宋体" panose="02010609030101010101" pitchFamily="49" charset="-122"/>
              </a:rPr>
              <a:t> = 0.5 * (f(a) + f(b));</a:t>
            </a:r>
          </a:p>
          <a:p>
            <a:r>
              <a:rPr lang="pt-BR" altLang="zh-CN" sz="800" dirty="0">
                <a:solidFill>
                  <a:srgbClr val="000000"/>
                </a:solidFill>
                <a:highlight>
                  <a:srgbClr val="FFFFFF"/>
                </a:highlight>
                <a:latin typeface="+mn-lt"/>
                <a:ea typeface="新宋体" panose="02010609030101010101" pitchFamily="49" charset="-122"/>
              </a:rPr>
              <a:t>    </a:t>
            </a:r>
            <a:r>
              <a:rPr lang="pt-BR" altLang="zh-CN" sz="800" dirty="0">
                <a:solidFill>
                  <a:srgbClr val="0000FF"/>
                </a:solidFill>
                <a:highlight>
                  <a:srgbClr val="FFFFFF"/>
                </a:highlight>
                <a:latin typeface="+mn-lt"/>
                <a:ea typeface="新宋体" panose="02010609030101010101" pitchFamily="49" charset="-122"/>
              </a:rPr>
              <a:t>float</a:t>
            </a:r>
            <a:r>
              <a:rPr lang="pt-BR" altLang="zh-CN" sz="800" dirty="0">
                <a:solidFill>
                  <a:srgbClr val="000000"/>
                </a:solidFill>
                <a:highlight>
                  <a:srgbClr val="FFFFFF"/>
                </a:highlight>
                <a:latin typeface="+mn-lt"/>
                <a:ea typeface="新宋体" panose="02010609030101010101" pitchFamily="49" charset="-122"/>
              </a:rPr>
              <a:t> h = (b - a) / n;</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Dev_trap</a:t>
            </a:r>
            <a:r>
              <a:rPr lang="en-US" altLang="zh-CN" sz="800" dirty="0">
                <a:solidFill>
                  <a:srgbClr val="000000"/>
                </a:solidFill>
                <a:highlight>
                  <a:srgbClr val="FFFFFF"/>
                </a:highlight>
                <a:latin typeface="+mn-lt"/>
                <a:ea typeface="新宋体" panose="02010609030101010101" pitchFamily="49" charset="-122"/>
              </a:rPr>
              <a:t> &lt;&lt; &lt;</a:t>
            </a:r>
            <a:r>
              <a:rPr lang="en-US" altLang="zh-CN" sz="800" dirty="0" err="1">
                <a:solidFill>
                  <a:srgbClr val="000000"/>
                </a:solidFill>
                <a:highlight>
                  <a:srgbClr val="FFFFFF"/>
                </a:highlight>
                <a:latin typeface="+mn-lt"/>
                <a:ea typeface="新宋体" panose="02010609030101010101" pitchFamily="49" charset="-122"/>
              </a:rPr>
              <a:t>blk_ct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th_per_blk</a:t>
            </a:r>
            <a:r>
              <a:rPr lang="en-US" altLang="zh-CN" sz="800" dirty="0">
                <a:solidFill>
                  <a:srgbClr val="000000"/>
                </a:solidFill>
                <a:highlight>
                  <a:srgbClr val="FFFFFF"/>
                </a:highlight>
                <a:latin typeface="+mn-lt"/>
                <a:ea typeface="新宋体" panose="02010609030101010101" pitchFamily="49" charset="-122"/>
              </a:rPr>
              <a:t> &gt;&gt; &gt; (a, b, h, n, </a:t>
            </a:r>
            <a:r>
              <a:rPr lang="en-US" altLang="zh-CN" sz="800" dirty="0" err="1">
                <a:solidFill>
                  <a:srgbClr val="000000"/>
                </a:solidFill>
                <a:highlight>
                  <a:srgbClr val="FFFFFF"/>
                </a:highlight>
                <a:latin typeface="+mn-lt"/>
                <a:ea typeface="新宋体" panose="02010609030101010101" pitchFamily="49" charset="-122"/>
              </a:rPr>
              <a:t>trap_p</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cudaDeviceSynchronize</a:t>
            </a:r>
            <a:r>
              <a:rPr lang="en-US" altLang="zh-CN" sz="800" dirty="0">
                <a:solidFill>
                  <a:srgbClr val="000000"/>
                </a:solidFill>
                <a:highlight>
                  <a:srgbClr val="FFFFFF"/>
                </a:highlight>
                <a:latin typeface="+mn-lt"/>
                <a:ea typeface="新宋体" panose="02010609030101010101" pitchFamily="49" charset="-122"/>
              </a:rPr>
              <a:t>();</a:t>
            </a:r>
          </a:p>
          <a:p>
            <a:r>
              <a:rPr lang="pt-BR" altLang="zh-CN" sz="800" dirty="0">
                <a:solidFill>
                  <a:srgbClr val="000000"/>
                </a:solidFill>
                <a:highlight>
                  <a:srgbClr val="FFFFFF"/>
                </a:highlight>
                <a:latin typeface="+mn-lt"/>
                <a:ea typeface="新宋体" panose="02010609030101010101" pitchFamily="49" charset="-122"/>
              </a:rPr>
              <a:t>    *trap_p = h * (*trap_p);</a:t>
            </a:r>
          </a:p>
          <a:p>
            <a:r>
              <a:rPr lang="en-US" altLang="zh-CN" sz="800" dirty="0">
                <a:solidFill>
                  <a:srgbClr val="000000"/>
                </a:solidFill>
                <a:highlight>
                  <a:srgbClr val="FFFFFF"/>
                </a:highlight>
                <a:latin typeface="+mn-lt"/>
                <a:ea typeface="新宋体" panose="02010609030101010101" pitchFamily="49" charset="-122"/>
              </a:rPr>
              <a:t>    finish = clock();</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printf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A31515"/>
                </a:solidFill>
                <a:highlight>
                  <a:srgbClr val="FFFFFF"/>
                </a:highlight>
                <a:latin typeface="+mn-lt"/>
                <a:ea typeface="新宋体" panose="02010609030101010101" pitchFamily="49" charset="-122"/>
              </a:rPr>
              <a:t>"GPU</a:t>
            </a:r>
            <a:r>
              <a:rPr lang="zh-CN" altLang="en-US" sz="800" dirty="0">
                <a:solidFill>
                  <a:srgbClr val="A31515"/>
                </a:solidFill>
                <a:highlight>
                  <a:srgbClr val="FFFFFF"/>
                </a:highlight>
                <a:latin typeface="+mn-lt"/>
                <a:ea typeface="新宋体" panose="02010609030101010101" pitchFamily="49" charset="-122"/>
              </a:rPr>
              <a:t>执行时间</a:t>
            </a:r>
            <a:r>
              <a:rPr lang="en-US" altLang="zh-CN" sz="800" dirty="0">
                <a:solidFill>
                  <a:srgbClr val="A31515"/>
                </a:solidFill>
                <a:highlight>
                  <a:srgbClr val="FFFFFF"/>
                </a:highlight>
                <a:latin typeface="+mn-lt"/>
                <a:ea typeface="新宋体" panose="02010609030101010101" pitchFamily="49" charset="-122"/>
              </a:rPr>
              <a:t>: %f</a:t>
            </a:r>
            <a:r>
              <a:rPr lang="zh-CN" altLang="en-US" sz="800" dirty="0">
                <a:solidFill>
                  <a:srgbClr val="A31515"/>
                </a:solidFill>
                <a:highlight>
                  <a:srgbClr val="FFFFFF"/>
                </a:highlight>
                <a:latin typeface="+mn-lt"/>
                <a:ea typeface="新宋体" panose="02010609030101010101" pitchFamily="49" charset="-122"/>
              </a:rPr>
              <a:t>秒</a:t>
            </a:r>
            <a:r>
              <a:rPr lang="en-US" altLang="zh-CN" sz="800" dirty="0">
                <a:solidFill>
                  <a:srgbClr val="A31515"/>
                </a:solidFill>
                <a:highlight>
                  <a:srgbClr val="FFFFFF"/>
                </a:highlight>
                <a:latin typeface="+mn-lt"/>
                <a:ea typeface="新宋体" panose="02010609030101010101" pitchFamily="49" charset="-122"/>
              </a:rPr>
              <a:t>\n"</a:t>
            </a:r>
            <a:r>
              <a:rPr lang="en-US" altLang="zh-CN" sz="800" dirty="0">
                <a:solidFill>
                  <a:srgbClr val="000000"/>
                </a:solidFill>
                <a:highlight>
                  <a:srgbClr val="FFFFFF"/>
                </a:highlight>
                <a:latin typeface="+mn-lt"/>
                <a:ea typeface="新宋体" panose="02010609030101010101" pitchFamily="49" charset="-122"/>
              </a:rPr>
              <a:t>, (finish - start) * 1.0 / </a:t>
            </a:r>
            <a:r>
              <a:rPr lang="en-US" altLang="zh-CN" sz="800" dirty="0">
                <a:solidFill>
                  <a:srgbClr val="6F008A"/>
                </a:solidFill>
                <a:highlight>
                  <a:srgbClr val="FFFFFF"/>
                </a:highlight>
                <a:latin typeface="+mn-lt"/>
                <a:ea typeface="新宋体" panose="02010609030101010101" pitchFamily="49" charset="-122"/>
              </a:rPr>
              <a:t>CLOCKS_PER_SEC</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start = clock();</a:t>
            </a:r>
          </a:p>
          <a:p>
            <a:r>
              <a:rPr lang="en-US" altLang="zh-CN" sz="800" dirty="0">
                <a:solidFill>
                  <a:srgbClr val="000000"/>
                </a:solidFill>
                <a:highlight>
                  <a:srgbClr val="FFFFFF"/>
                </a:highlight>
                <a:latin typeface="+mn-lt"/>
                <a:ea typeface="新宋体" panose="02010609030101010101" pitchFamily="49" charset="-122"/>
              </a:rPr>
              <a:t>    trap = 0.5 * (f(a) + f(b));</a:t>
            </a:r>
          </a:p>
          <a:p>
            <a:r>
              <a:rPr lang="nn-NO" altLang="zh-CN" sz="800" dirty="0">
                <a:solidFill>
                  <a:srgbClr val="000000"/>
                </a:solidFill>
                <a:highlight>
                  <a:srgbClr val="FFFFFF"/>
                </a:highlight>
                <a:latin typeface="+mn-lt"/>
                <a:ea typeface="新宋体" panose="02010609030101010101" pitchFamily="49" charset="-122"/>
              </a:rPr>
              <a:t>    </a:t>
            </a:r>
            <a:r>
              <a:rPr lang="nn-NO" altLang="zh-CN" sz="800" dirty="0">
                <a:solidFill>
                  <a:srgbClr val="0000FF"/>
                </a:solidFill>
                <a:highlight>
                  <a:srgbClr val="FFFFFF"/>
                </a:highlight>
                <a:latin typeface="+mn-lt"/>
                <a:ea typeface="新宋体" panose="02010609030101010101" pitchFamily="49" charset="-122"/>
              </a:rPr>
              <a:t>for</a:t>
            </a:r>
            <a:r>
              <a:rPr lang="nn-NO" altLang="zh-CN" sz="800" dirty="0">
                <a:solidFill>
                  <a:srgbClr val="000000"/>
                </a:solidFill>
                <a:highlight>
                  <a:srgbClr val="FFFFFF"/>
                </a:highlight>
                <a:latin typeface="+mn-lt"/>
                <a:ea typeface="新宋体" panose="02010609030101010101" pitchFamily="49" charset="-122"/>
              </a:rPr>
              <a:t> (</a:t>
            </a:r>
            <a:r>
              <a:rPr lang="nn-NO" altLang="zh-CN" sz="800" dirty="0">
                <a:solidFill>
                  <a:srgbClr val="0000FF"/>
                </a:solidFill>
                <a:highlight>
                  <a:srgbClr val="FFFFFF"/>
                </a:highlight>
                <a:latin typeface="+mn-lt"/>
                <a:ea typeface="新宋体" panose="02010609030101010101" pitchFamily="49" charset="-122"/>
              </a:rPr>
              <a:t>int</a:t>
            </a:r>
            <a:r>
              <a:rPr lang="nn-NO" altLang="zh-CN" sz="800" dirty="0">
                <a:solidFill>
                  <a:srgbClr val="000000"/>
                </a:solidFill>
                <a:highlight>
                  <a:srgbClr val="FFFFFF"/>
                </a:highlight>
                <a:latin typeface="+mn-lt"/>
                <a:ea typeface="新宋体" panose="02010609030101010101" pitchFamily="49" charset="-122"/>
              </a:rPr>
              <a:t> i = 1; i &lt;= n - 1; i++)</a:t>
            </a:r>
          </a:p>
          <a:p>
            <a:r>
              <a:rPr lang="zh-CN" altLang="en-US" sz="800" dirty="0">
                <a:solidFill>
                  <a:srgbClr val="000000"/>
                </a:solidFill>
                <a:highlight>
                  <a:srgbClr val="FFFFFF"/>
                </a:highlight>
                <a:latin typeface="+mn-lt"/>
                <a:ea typeface="新宋体" panose="02010609030101010101" pitchFamily="49" charset="-122"/>
              </a:rPr>
              <a:t>    </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x = a + </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 h;</a:t>
            </a:r>
          </a:p>
          <a:p>
            <a:r>
              <a:rPr lang="en-US" altLang="zh-CN" sz="800" dirty="0">
                <a:solidFill>
                  <a:srgbClr val="000000"/>
                </a:solidFill>
                <a:highlight>
                  <a:srgbClr val="FFFFFF"/>
                </a:highlight>
                <a:latin typeface="+mn-lt"/>
                <a:ea typeface="新宋体" panose="02010609030101010101" pitchFamily="49" charset="-122"/>
              </a:rPr>
              <a:t>        trap += f(x);</a:t>
            </a:r>
          </a:p>
          <a:p>
            <a:r>
              <a:rPr lang="zh-CN" altLang="en-US" sz="800" dirty="0">
                <a:solidFill>
                  <a:srgbClr val="000000"/>
                </a:solidFill>
                <a:highlight>
                  <a:srgbClr val="FFFFFF"/>
                </a:highlight>
                <a:latin typeface="+mn-lt"/>
                <a:ea typeface="新宋体" panose="02010609030101010101" pitchFamily="49" charset="-122"/>
              </a:rPr>
              <a:t>    </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trap = trap * h;</a:t>
            </a:r>
          </a:p>
          <a:p>
            <a:r>
              <a:rPr lang="en-US" altLang="zh-CN" sz="800" dirty="0">
                <a:solidFill>
                  <a:srgbClr val="000000"/>
                </a:solidFill>
                <a:highlight>
                  <a:srgbClr val="FFFFFF"/>
                </a:highlight>
                <a:latin typeface="+mn-lt"/>
                <a:ea typeface="新宋体" panose="02010609030101010101" pitchFamily="49" charset="-122"/>
              </a:rPr>
              <a:t>    finish = clock();</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printf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A31515"/>
                </a:solidFill>
                <a:highlight>
                  <a:srgbClr val="FFFFFF"/>
                </a:highlight>
                <a:latin typeface="+mn-lt"/>
                <a:ea typeface="新宋体" panose="02010609030101010101" pitchFamily="49" charset="-122"/>
              </a:rPr>
              <a:t>"CPU</a:t>
            </a:r>
            <a:r>
              <a:rPr lang="zh-CN" altLang="en-US" sz="800" dirty="0">
                <a:solidFill>
                  <a:srgbClr val="A31515"/>
                </a:solidFill>
                <a:highlight>
                  <a:srgbClr val="FFFFFF"/>
                </a:highlight>
                <a:latin typeface="+mn-lt"/>
                <a:ea typeface="新宋体" panose="02010609030101010101" pitchFamily="49" charset="-122"/>
              </a:rPr>
              <a:t>执行时间</a:t>
            </a:r>
            <a:r>
              <a:rPr lang="en-US" altLang="zh-CN" sz="800" dirty="0">
                <a:solidFill>
                  <a:srgbClr val="A31515"/>
                </a:solidFill>
                <a:highlight>
                  <a:srgbClr val="FFFFFF"/>
                </a:highlight>
                <a:latin typeface="+mn-lt"/>
                <a:ea typeface="新宋体" panose="02010609030101010101" pitchFamily="49" charset="-122"/>
              </a:rPr>
              <a:t>: %f</a:t>
            </a:r>
            <a:r>
              <a:rPr lang="zh-CN" altLang="en-US" sz="800" dirty="0">
                <a:solidFill>
                  <a:srgbClr val="A31515"/>
                </a:solidFill>
                <a:highlight>
                  <a:srgbClr val="FFFFFF"/>
                </a:highlight>
                <a:latin typeface="+mn-lt"/>
                <a:ea typeface="新宋体" panose="02010609030101010101" pitchFamily="49" charset="-122"/>
              </a:rPr>
              <a:t>秒</a:t>
            </a:r>
            <a:r>
              <a:rPr lang="en-US" altLang="zh-CN" sz="800" dirty="0">
                <a:solidFill>
                  <a:srgbClr val="A31515"/>
                </a:solidFill>
                <a:highlight>
                  <a:srgbClr val="FFFFFF"/>
                </a:highlight>
                <a:latin typeface="+mn-lt"/>
                <a:ea typeface="新宋体" panose="02010609030101010101" pitchFamily="49" charset="-122"/>
              </a:rPr>
              <a:t>\n"</a:t>
            </a:r>
            <a:r>
              <a:rPr lang="en-US" altLang="zh-CN" sz="800" dirty="0">
                <a:solidFill>
                  <a:srgbClr val="000000"/>
                </a:solidFill>
                <a:highlight>
                  <a:srgbClr val="FFFFFF"/>
                </a:highlight>
                <a:latin typeface="+mn-lt"/>
                <a:ea typeface="新宋体" panose="02010609030101010101" pitchFamily="49" charset="-122"/>
              </a:rPr>
              <a:t>, (finish - start) * 1.0 / </a:t>
            </a:r>
            <a:r>
              <a:rPr lang="en-US" altLang="zh-CN" sz="800" dirty="0">
                <a:solidFill>
                  <a:srgbClr val="6F008A"/>
                </a:solidFill>
                <a:highlight>
                  <a:srgbClr val="FFFFFF"/>
                </a:highlight>
                <a:latin typeface="+mn-lt"/>
                <a:ea typeface="新宋体" panose="02010609030101010101" pitchFamily="49" charset="-122"/>
              </a:rPr>
              <a:t>CLOCKS_PER_SEC</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printf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A31515"/>
                </a:solidFill>
                <a:highlight>
                  <a:srgbClr val="FFFFFF"/>
                </a:highlight>
                <a:latin typeface="+mn-lt"/>
                <a:ea typeface="新宋体" panose="02010609030101010101" pitchFamily="49" charset="-122"/>
              </a:rPr>
              <a:t>"The area as computed by </a:t>
            </a:r>
            <a:r>
              <a:rPr lang="en-US" altLang="zh-CN" sz="800" dirty="0" err="1">
                <a:solidFill>
                  <a:srgbClr val="A31515"/>
                </a:solidFill>
                <a:highlight>
                  <a:srgbClr val="FFFFFF"/>
                </a:highlight>
                <a:latin typeface="+mn-lt"/>
                <a:ea typeface="新宋体" panose="02010609030101010101" pitchFamily="49" charset="-122"/>
              </a:rPr>
              <a:t>cuda</a:t>
            </a:r>
            <a:r>
              <a:rPr lang="en-US" altLang="zh-CN" sz="800" dirty="0">
                <a:solidFill>
                  <a:srgbClr val="A31515"/>
                </a:solidFill>
                <a:highlight>
                  <a:srgbClr val="FFFFFF"/>
                </a:highlight>
                <a:latin typeface="+mn-lt"/>
                <a:ea typeface="新宋体" panose="02010609030101010101" pitchFamily="49" charset="-122"/>
              </a:rPr>
              <a:t> is: %f\n"</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trap_p</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printf</a:t>
            </a:r>
            <a:r>
              <a:rPr lang="en-US" altLang="zh-CN" sz="800" dirty="0">
                <a:solidFill>
                  <a:srgbClr val="000000"/>
                </a:solidFill>
                <a:highlight>
                  <a:srgbClr val="FFFFFF"/>
                </a:highlight>
                <a:latin typeface="+mn-lt"/>
                <a:ea typeface="新宋体" panose="02010609030101010101" pitchFamily="49" charset="-122"/>
              </a:rPr>
              <a:t>(</a:t>
            </a:r>
            <a:r>
              <a:rPr lang="en-US" altLang="zh-CN" sz="800" dirty="0">
                <a:solidFill>
                  <a:srgbClr val="A31515"/>
                </a:solidFill>
                <a:highlight>
                  <a:srgbClr val="FFFFFF"/>
                </a:highlight>
                <a:latin typeface="+mn-lt"/>
                <a:ea typeface="新宋体" panose="02010609030101010101" pitchFamily="49" charset="-122"/>
              </a:rPr>
              <a:t>"The area as computed by </a:t>
            </a:r>
            <a:r>
              <a:rPr lang="en-US" altLang="zh-CN" sz="800" dirty="0" err="1">
                <a:solidFill>
                  <a:srgbClr val="A31515"/>
                </a:solidFill>
                <a:highlight>
                  <a:srgbClr val="FFFFFF"/>
                </a:highlight>
                <a:latin typeface="+mn-lt"/>
                <a:ea typeface="新宋体" panose="02010609030101010101" pitchFamily="49" charset="-122"/>
              </a:rPr>
              <a:t>cpu</a:t>
            </a:r>
            <a:r>
              <a:rPr lang="en-US" altLang="zh-CN" sz="800" dirty="0">
                <a:solidFill>
                  <a:srgbClr val="A31515"/>
                </a:solidFill>
                <a:highlight>
                  <a:srgbClr val="FFFFFF"/>
                </a:highlight>
                <a:latin typeface="+mn-lt"/>
                <a:ea typeface="新宋体" panose="02010609030101010101" pitchFamily="49" charset="-122"/>
              </a:rPr>
              <a:t> is: %f\n"</a:t>
            </a:r>
            <a:r>
              <a:rPr lang="en-US" altLang="zh-CN" sz="800" dirty="0">
                <a:solidFill>
                  <a:srgbClr val="000000"/>
                </a:solidFill>
                <a:highlight>
                  <a:srgbClr val="FFFFFF"/>
                </a:highlight>
                <a:latin typeface="+mn-lt"/>
                <a:ea typeface="新宋体" panose="02010609030101010101" pitchFamily="49" charset="-122"/>
              </a:rPr>
              <a:t>, trap);</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cudaFree</a:t>
            </a:r>
            <a:r>
              <a:rPr lang="en-US" altLang="zh-CN" sz="800" dirty="0">
                <a:solidFill>
                  <a:srgbClr val="000000"/>
                </a:solidFill>
                <a:highlight>
                  <a:srgbClr val="FFFFFF"/>
                </a:highlight>
                <a:latin typeface="+mn-lt"/>
                <a:ea typeface="新宋体" panose="02010609030101010101" pitchFamily="49" charset="-122"/>
              </a:rPr>
              <a:t>(</a:t>
            </a:r>
            <a:r>
              <a:rPr lang="en-US" altLang="zh-CN" sz="800" dirty="0" err="1">
                <a:solidFill>
                  <a:srgbClr val="000000"/>
                </a:solidFill>
                <a:highlight>
                  <a:srgbClr val="FFFFFF"/>
                </a:highlight>
                <a:latin typeface="+mn-lt"/>
                <a:ea typeface="新宋体" panose="02010609030101010101" pitchFamily="49" charset="-122"/>
              </a:rPr>
              <a:t>trap_p</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return</a:t>
            </a:r>
            <a:r>
              <a:rPr lang="en-US" altLang="zh-CN" sz="800" dirty="0">
                <a:solidFill>
                  <a:srgbClr val="000000"/>
                </a:solidFill>
                <a:highlight>
                  <a:srgbClr val="FFFFFF"/>
                </a:highlight>
                <a:latin typeface="+mn-lt"/>
                <a:ea typeface="新宋体" panose="02010609030101010101" pitchFamily="49" charset="-122"/>
              </a:rPr>
              <a:t> 0;</a:t>
            </a:r>
          </a:p>
          <a:p>
            <a:r>
              <a:rPr lang="en-US" altLang="zh-CN" sz="800" dirty="0">
                <a:solidFill>
                  <a:srgbClr val="000000"/>
                </a:solidFill>
                <a:highlight>
                  <a:srgbClr val="FFFFFF"/>
                </a:highlight>
                <a:latin typeface="+mn-lt"/>
                <a:ea typeface="新宋体" panose="02010609030101010101" pitchFamily="49" charset="-122"/>
              </a:rPr>
              <a:t>}</a:t>
            </a:r>
          </a:p>
        </p:txBody>
      </p:sp>
      <p:graphicFrame>
        <p:nvGraphicFramePr>
          <p:cNvPr id="10" name="对象 9">
            <a:extLst>
              <a:ext uri="{FF2B5EF4-FFF2-40B4-BE49-F238E27FC236}">
                <a16:creationId xmlns:a16="http://schemas.microsoft.com/office/drawing/2014/main" id="{FF90030D-D793-C475-B46A-74CB52066348}"/>
              </a:ext>
            </a:extLst>
          </p:cNvPr>
          <p:cNvGraphicFramePr>
            <a:graphicFrameLocks noChangeAspect="1"/>
          </p:cNvGraphicFramePr>
          <p:nvPr>
            <p:extLst>
              <p:ext uri="{D42A27DB-BD31-4B8C-83A1-F6EECF244321}">
                <p14:modId xmlns:p14="http://schemas.microsoft.com/office/powerpoint/2010/main" val="1778570563"/>
              </p:ext>
            </p:extLst>
          </p:nvPr>
        </p:nvGraphicFramePr>
        <p:xfrm>
          <a:off x="756086" y="4498149"/>
          <a:ext cx="7416824" cy="1883179"/>
        </p:xfrm>
        <a:graphic>
          <a:graphicData uri="http://schemas.openxmlformats.org/presentationml/2006/ole">
            <mc:AlternateContent xmlns:mc="http://schemas.openxmlformats.org/markup-compatibility/2006">
              <mc:Choice xmlns:v="urn:schemas-microsoft-com:vml" Requires="v">
                <p:oleObj r:id="rId3" imgW="13018102" imgH="3306036" progId="">
                  <p:embed/>
                </p:oleObj>
              </mc:Choice>
              <mc:Fallback>
                <p:oleObj r:id="rId3" imgW="13018102" imgH="3306036" progId="">
                  <p:embed/>
                  <p:pic>
                    <p:nvPicPr>
                      <p:cNvPr id="0" name=""/>
                      <p:cNvPicPr/>
                      <p:nvPr/>
                    </p:nvPicPr>
                    <p:blipFill>
                      <a:blip r:embed="rId4"/>
                      <a:stretch>
                        <a:fillRect/>
                      </a:stretch>
                    </p:blipFill>
                    <p:spPr>
                      <a:xfrm>
                        <a:off x="756086" y="4498149"/>
                        <a:ext cx="7416824" cy="1883179"/>
                      </a:xfrm>
                      <a:prstGeom prst="rect">
                        <a:avLst/>
                      </a:prstGeom>
                    </p:spPr>
                  </p:pic>
                </p:oleObj>
              </mc:Fallback>
            </mc:AlternateContent>
          </a:graphicData>
        </a:graphic>
      </p:graphicFrame>
    </p:spTree>
    <p:extLst>
      <p:ext uri="{BB962C8B-B14F-4D97-AF65-F5344CB8AC3E}">
        <p14:creationId xmlns:p14="http://schemas.microsoft.com/office/powerpoint/2010/main" val="7727486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D53D6B-B385-BB7E-3A84-55649E01EE36}"/>
              </a:ext>
            </a:extLst>
          </p:cNvPr>
          <p:cNvSpPr>
            <a:spLocks noGrp="1"/>
          </p:cNvSpPr>
          <p:nvPr>
            <p:ph type="title"/>
          </p:nvPr>
        </p:nvSpPr>
        <p:spPr>
          <a:xfrm>
            <a:off x="457200" y="152400"/>
            <a:ext cx="8229600" cy="990600"/>
          </a:xfrm>
        </p:spPr>
        <p:txBody>
          <a:bodyPr/>
          <a:lstStyle/>
          <a:p>
            <a:r>
              <a:rPr lang="en-US" altLang="zh-CN" dirty="0"/>
              <a:t>12 CUDA</a:t>
            </a:r>
            <a:r>
              <a:rPr lang="zh-CN" altLang="en-US" dirty="0"/>
              <a:t>梯形法则</a:t>
            </a:r>
            <a:r>
              <a:rPr lang="en-US" altLang="zh-CN" dirty="0"/>
              <a:t>II: </a:t>
            </a:r>
            <a:r>
              <a:rPr lang="zh-CN" altLang="en-US" dirty="0"/>
              <a:t>提升性能</a:t>
            </a:r>
          </a:p>
        </p:txBody>
      </p:sp>
      <p:sp>
        <p:nvSpPr>
          <p:cNvPr id="3" name="内容占位符 2">
            <a:extLst>
              <a:ext uri="{FF2B5EF4-FFF2-40B4-BE49-F238E27FC236}">
                <a16:creationId xmlns:a16="http://schemas.microsoft.com/office/drawing/2014/main" id="{8284BBF9-5FEC-6257-1E63-F263CB44EBE3}"/>
              </a:ext>
            </a:extLst>
          </p:cNvPr>
          <p:cNvSpPr>
            <a:spLocks noGrp="1"/>
          </p:cNvSpPr>
          <p:nvPr>
            <p:ph sz="quarter" idx="1"/>
          </p:nvPr>
        </p:nvSpPr>
        <p:spPr>
          <a:xfrm>
            <a:off x="457200" y="1219200"/>
            <a:ext cx="8229600" cy="4937760"/>
          </a:xfrm>
        </p:spPr>
        <p:txBody>
          <a:bodyPr/>
          <a:lstStyle/>
          <a:p>
            <a:r>
              <a:rPr lang="en-US" altLang="zh-CN" dirty="0" err="1"/>
              <a:t>atomicAdd</a:t>
            </a:r>
            <a:r>
              <a:rPr lang="zh-CN" altLang="en-US" dirty="0"/>
              <a:t>的调用会串行化线程</a:t>
            </a:r>
          </a:p>
        </p:txBody>
      </p:sp>
      <p:sp>
        <p:nvSpPr>
          <p:cNvPr id="4" name="灯片编号占位符 3">
            <a:extLst>
              <a:ext uri="{FF2B5EF4-FFF2-40B4-BE49-F238E27FC236}">
                <a16:creationId xmlns:a16="http://schemas.microsoft.com/office/drawing/2014/main" id="{AE7EF68E-4C9A-74A3-1C37-17084FB2DC4D}"/>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17</a:t>
            </a:fld>
            <a:endParaRPr lang="zh-CN" altLang="en-US"/>
          </a:p>
        </p:txBody>
      </p:sp>
      <p:graphicFrame>
        <p:nvGraphicFramePr>
          <p:cNvPr id="5" name="对象 4">
            <a:extLst>
              <a:ext uri="{FF2B5EF4-FFF2-40B4-BE49-F238E27FC236}">
                <a16:creationId xmlns:a16="http://schemas.microsoft.com/office/drawing/2014/main" id="{A6B608C7-1C53-4DB4-6998-45947EC77759}"/>
              </a:ext>
            </a:extLst>
          </p:cNvPr>
          <p:cNvGraphicFramePr>
            <a:graphicFrameLocks noChangeAspect="1"/>
          </p:cNvGraphicFramePr>
          <p:nvPr>
            <p:extLst>
              <p:ext uri="{D42A27DB-BD31-4B8C-83A1-F6EECF244321}">
                <p14:modId xmlns:p14="http://schemas.microsoft.com/office/powerpoint/2010/main" val="2160535840"/>
              </p:ext>
            </p:extLst>
          </p:nvPr>
        </p:nvGraphicFramePr>
        <p:xfrm>
          <a:off x="457200" y="2476358"/>
          <a:ext cx="5666314" cy="3879992"/>
        </p:xfrm>
        <a:graphic>
          <a:graphicData uri="http://schemas.openxmlformats.org/presentationml/2006/ole">
            <mc:AlternateContent xmlns:mc="http://schemas.openxmlformats.org/markup-compatibility/2006">
              <mc:Choice xmlns:v="urn:schemas-microsoft-com:vml" Requires="v">
                <p:oleObj r:id="rId2" imgW="8253699" imgH="5652016" progId="">
                  <p:embed/>
                </p:oleObj>
              </mc:Choice>
              <mc:Fallback>
                <p:oleObj r:id="rId2" imgW="8253699" imgH="5652016" progId="">
                  <p:embed/>
                  <p:pic>
                    <p:nvPicPr>
                      <p:cNvPr id="0" name=""/>
                      <p:cNvPicPr/>
                      <p:nvPr/>
                    </p:nvPicPr>
                    <p:blipFill>
                      <a:blip r:embed="rId3"/>
                      <a:stretch>
                        <a:fillRect/>
                      </a:stretch>
                    </p:blipFill>
                    <p:spPr>
                      <a:xfrm>
                        <a:off x="457200" y="2476358"/>
                        <a:ext cx="5666314" cy="3879992"/>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0FE9251E-59DA-5430-B113-C8A3CD981A44}"/>
              </a:ext>
            </a:extLst>
          </p:cNvPr>
          <p:cNvGraphicFramePr>
            <a:graphicFrameLocks noChangeAspect="1"/>
          </p:cNvGraphicFramePr>
          <p:nvPr>
            <p:extLst>
              <p:ext uri="{D42A27DB-BD31-4B8C-83A1-F6EECF244321}">
                <p14:modId xmlns:p14="http://schemas.microsoft.com/office/powerpoint/2010/main" val="724153952"/>
              </p:ext>
            </p:extLst>
          </p:nvPr>
        </p:nvGraphicFramePr>
        <p:xfrm>
          <a:off x="6228184" y="340952"/>
          <a:ext cx="2808312" cy="6176356"/>
        </p:xfrm>
        <a:graphic>
          <a:graphicData uri="http://schemas.openxmlformats.org/presentationml/2006/ole">
            <mc:AlternateContent xmlns:mc="http://schemas.openxmlformats.org/markup-compatibility/2006">
              <mc:Choice xmlns:v="urn:schemas-microsoft-com:vml" Requires="v">
                <p:oleObj r:id="rId4" imgW="4490180" imgH="9877270" progId="">
                  <p:embed/>
                </p:oleObj>
              </mc:Choice>
              <mc:Fallback>
                <p:oleObj r:id="rId4" imgW="4490180" imgH="9877270" progId="">
                  <p:embed/>
                  <p:pic>
                    <p:nvPicPr>
                      <p:cNvPr id="0" name=""/>
                      <p:cNvPicPr/>
                      <p:nvPr/>
                    </p:nvPicPr>
                    <p:blipFill>
                      <a:blip r:embed="rId5"/>
                      <a:stretch>
                        <a:fillRect/>
                      </a:stretch>
                    </p:blipFill>
                    <p:spPr>
                      <a:xfrm>
                        <a:off x="6228184" y="340952"/>
                        <a:ext cx="2808312" cy="6176356"/>
                      </a:xfrm>
                      <a:prstGeom prst="rect">
                        <a:avLst/>
                      </a:prstGeom>
                    </p:spPr>
                  </p:pic>
                </p:oleObj>
              </mc:Fallback>
            </mc:AlternateContent>
          </a:graphicData>
        </a:graphic>
      </p:graphicFrame>
    </p:spTree>
    <p:extLst>
      <p:ext uri="{BB962C8B-B14F-4D97-AF65-F5344CB8AC3E}">
        <p14:creationId xmlns:p14="http://schemas.microsoft.com/office/powerpoint/2010/main" val="2326145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FA40FB-D0ED-F05A-6262-C384E24F0048}"/>
              </a:ext>
            </a:extLst>
          </p:cNvPr>
          <p:cNvSpPr>
            <a:spLocks noGrp="1"/>
          </p:cNvSpPr>
          <p:nvPr>
            <p:ph type="title"/>
          </p:nvPr>
        </p:nvSpPr>
        <p:spPr>
          <a:xfrm>
            <a:off x="457200" y="152400"/>
            <a:ext cx="8229600" cy="990600"/>
          </a:xfrm>
        </p:spPr>
        <p:txBody>
          <a:bodyPr/>
          <a:lstStyle/>
          <a:p>
            <a:r>
              <a:rPr lang="en-US" altLang="zh-CN" dirty="0"/>
              <a:t>12 CUDA</a:t>
            </a:r>
            <a:r>
              <a:rPr lang="zh-CN" altLang="en-US" dirty="0"/>
              <a:t>梯形法则</a:t>
            </a:r>
            <a:r>
              <a:rPr lang="en-US" altLang="zh-CN" dirty="0"/>
              <a:t>II: </a:t>
            </a:r>
            <a:r>
              <a:rPr lang="zh-CN" altLang="en-US" dirty="0"/>
              <a:t>提升性能</a:t>
            </a:r>
          </a:p>
        </p:txBody>
      </p:sp>
      <p:sp>
        <p:nvSpPr>
          <p:cNvPr id="3" name="内容占位符 2">
            <a:extLst>
              <a:ext uri="{FF2B5EF4-FFF2-40B4-BE49-F238E27FC236}">
                <a16:creationId xmlns:a16="http://schemas.microsoft.com/office/drawing/2014/main" id="{5A994AFB-CBFF-8C95-5EF9-25521CB07EDA}"/>
              </a:ext>
            </a:extLst>
          </p:cNvPr>
          <p:cNvSpPr>
            <a:spLocks noGrp="1"/>
          </p:cNvSpPr>
          <p:nvPr>
            <p:ph sz="quarter" idx="1"/>
          </p:nvPr>
        </p:nvSpPr>
        <p:spPr>
          <a:xfrm>
            <a:off x="457200" y="1219200"/>
            <a:ext cx="4474840" cy="4937125"/>
          </a:xfrm>
        </p:spPr>
        <p:txBody>
          <a:bodyPr/>
          <a:lstStyle/>
          <a:p>
            <a:r>
              <a:rPr lang="zh-CN" altLang="en-US" dirty="0"/>
              <a:t>树形通信</a:t>
            </a:r>
            <a:endParaRPr lang="en-US" altLang="zh-CN" dirty="0"/>
          </a:p>
          <a:p>
            <a:pPr lvl="1"/>
            <a:r>
              <a:rPr lang="en-US" altLang="zh-CN" i="1" dirty="0"/>
              <a:t>t</a:t>
            </a:r>
            <a:r>
              <a:rPr lang="zh-CN" altLang="en-US" dirty="0"/>
              <a:t>个线程</a:t>
            </a:r>
            <a:endParaRPr lang="en-US" altLang="zh-CN" dirty="0"/>
          </a:p>
          <a:p>
            <a:pPr lvl="1"/>
            <a:r>
              <a:rPr lang="zh-CN" altLang="en-US" dirty="0"/>
              <a:t>要</a:t>
            </a:r>
            <a:r>
              <a:rPr lang="en-US" altLang="zh-CN" dirty="0"/>
              <a:t>[1og</a:t>
            </a:r>
            <a:r>
              <a:rPr lang="en-US" altLang="zh-CN" baseline="-25000" dirty="0"/>
              <a:t>2</a:t>
            </a:r>
            <a:r>
              <a:rPr lang="en-US" altLang="zh-CN" i="1" dirty="0"/>
              <a:t>t</a:t>
            </a:r>
            <a:r>
              <a:rPr lang="en-US" altLang="zh-CN" dirty="0"/>
              <a:t>]+1 </a:t>
            </a:r>
            <a:r>
              <a:rPr lang="zh-CN" altLang="en-US" dirty="0"/>
              <a:t>次加法</a:t>
            </a:r>
            <a:endParaRPr lang="en-US" altLang="zh-CN" dirty="0"/>
          </a:p>
          <a:p>
            <a:pPr lvl="1"/>
            <a:r>
              <a:rPr lang="en-US" altLang="zh-CN" i="1" dirty="0"/>
              <a:t>t</a:t>
            </a:r>
            <a:r>
              <a:rPr lang="en-US" altLang="zh-CN" dirty="0"/>
              <a:t>=1000000</a:t>
            </a:r>
            <a:r>
              <a:rPr lang="zh-CN" altLang="en-US" dirty="0"/>
              <a:t>时，加法数量将从</a:t>
            </a:r>
            <a:r>
              <a:rPr lang="en-US" altLang="zh-CN" dirty="0"/>
              <a:t>1000000</a:t>
            </a:r>
            <a:r>
              <a:rPr lang="zh-CN" altLang="en-US" dirty="0"/>
              <a:t>次减少为</a:t>
            </a:r>
            <a:r>
              <a:rPr lang="en-US" altLang="zh-CN" dirty="0"/>
              <a:t>21 </a:t>
            </a:r>
            <a:r>
              <a:rPr lang="zh-CN" altLang="en-US" dirty="0"/>
              <a:t>次</a:t>
            </a:r>
            <a:endParaRPr lang="en-US" altLang="zh-CN" dirty="0"/>
          </a:p>
          <a:p>
            <a:r>
              <a:rPr lang="zh-CN" altLang="en-US" dirty="0"/>
              <a:t>树结构求和的两种标准实现</a:t>
            </a:r>
            <a:endParaRPr lang="en-US" altLang="zh-CN" dirty="0"/>
          </a:p>
          <a:p>
            <a:pPr lvl="1"/>
            <a:r>
              <a:rPr lang="zh-CN" altLang="en-US" dirty="0"/>
              <a:t>共享内存</a:t>
            </a:r>
            <a:endParaRPr lang="en-US" altLang="zh-CN" dirty="0"/>
          </a:p>
          <a:p>
            <a:pPr lvl="2"/>
            <a:r>
              <a:rPr lang="zh-CN" altLang="en-US" dirty="0"/>
              <a:t>适用于计算能力</a:t>
            </a:r>
            <a:r>
              <a:rPr lang="en-US" altLang="zh-CN" dirty="0"/>
              <a:t>&lt;3</a:t>
            </a:r>
            <a:r>
              <a:rPr lang="zh-CN" altLang="en-US" dirty="0"/>
              <a:t>的设备</a:t>
            </a:r>
            <a:endParaRPr lang="en-US" altLang="zh-CN" dirty="0"/>
          </a:p>
          <a:p>
            <a:pPr lvl="1"/>
            <a:r>
              <a:rPr lang="zh-CN" altLang="en-US" dirty="0"/>
              <a:t>线程束洗牌函数</a:t>
            </a:r>
            <a:endParaRPr lang="en-US" altLang="zh-CN" dirty="0"/>
          </a:p>
          <a:p>
            <a:pPr lvl="2"/>
            <a:r>
              <a:rPr lang="zh-CN" altLang="en-US" dirty="0"/>
              <a:t>允许一个束中的一组线程读取该束中其他线程存储的变量</a:t>
            </a:r>
            <a:endParaRPr lang="en-US" altLang="zh-CN" dirty="0"/>
          </a:p>
          <a:p>
            <a:endParaRPr lang="zh-CN" altLang="en-US" dirty="0"/>
          </a:p>
        </p:txBody>
      </p:sp>
      <p:sp>
        <p:nvSpPr>
          <p:cNvPr id="4" name="灯片编号占位符 3">
            <a:extLst>
              <a:ext uri="{FF2B5EF4-FFF2-40B4-BE49-F238E27FC236}">
                <a16:creationId xmlns:a16="http://schemas.microsoft.com/office/drawing/2014/main" id="{7D7FA684-D655-FE03-ED57-BFA71AECDDF3}"/>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18</a:t>
            </a:fld>
            <a:endParaRPr lang="zh-CN" altLang="en-US"/>
          </a:p>
        </p:txBody>
      </p:sp>
      <p:graphicFrame>
        <p:nvGraphicFramePr>
          <p:cNvPr id="5" name="对象 4">
            <a:extLst>
              <a:ext uri="{FF2B5EF4-FFF2-40B4-BE49-F238E27FC236}">
                <a16:creationId xmlns:a16="http://schemas.microsoft.com/office/drawing/2014/main" id="{83D61CB6-7F91-7FC9-8E32-45244D99E5D2}"/>
              </a:ext>
            </a:extLst>
          </p:cNvPr>
          <p:cNvGraphicFramePr>
            <a:graphicFrameLocks noChangeAspect="1"/>
          </p:cNvGraphicFramePr>
          <p:nvPr>
            <p:extLst>
              <p:ext uri="{D42A27DB-BD31-4B8C-83A1-F6EECF244321}">
                <p14:modId xmlns:p14="http://schemas.microsoft.com/office/powerpoint/2010/main" val="28406727"/>
              </p:ext>
            </p:extLst>
          </p:nvPr>
        </p:nvGraphicFramePr>
        <p:xfrm>
          <a:off x="4741823" y="1143000"/>
          <a:ext cx="4402177" cy="4046025"/>
        </p:xfrm>
        <a:graphic>
          <a:graphicData uri="http://schemas.openxmlformats.org/presentationml/2006/ole">
            <mc:AlternateContent xmlns:mc="http://schemas.openxmlformats.org/markup-compatibility/2006">
              <mc:Choice xmlns:v="urn:schemas-microsoft-com:vml" Requires="v">
                <p:oleObj r:id="rId3" imgW="10632305" imgH="7456033" progId="">
                  <p:embed/>
                </p:oleObj>
              </mc:Choice>
              <mc:Fallback>
                <p:oleObj r:id="rId3" imgW="10632305" imgH="7456033" progId="">
                  <p:embed/>
                  <p:pic>
                    <p:nvPicPr>
                      <p:cNvPr id="0" name=""/>
                      <p:cNvPicPr/>
                      <p:nvPr/>
                    </p:nvPicPr>
                    <p:blipFill>
                      <a:blip r:embed="rId4"/>
                      <a:stretch>
                        <a:fillRect/>
                      </a:stretch>
                    </p:blipFill>
                    <p:spPr>
                      <a:xfrm>
                        <a:off x="4741823" y="1143000"/>
                        <a:ext cx="4402177" cy="4046025"/>
                      </a:xfrm>
                      <a:prstGeom prst="rect">
                        <a:avLst/>
                      </a:prstGeom>
                    </p:spPr>
                  </p:pic>
                </p:oleObj>
              </mc:Fallback>
            </mc:AlternateContent>
          </a:graphicData>
        </a:graphic>
      </p:graphicFrame>
    </p:spTree>
    <p:extLst>
      <p:ext uri="{BB962C8B-B14F-4D97-AF65-F5344CB8AC3E}">
        <p14:creationId xmlns:p14="http://schemas.microsoft.com/office/powerpoint/2010/main" val="33413456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203D9F-7CF9-EC8E-3D62-EC124831DEF8}"/>
              </a:ext>
            </a:extLst>
          </p:cNvPr>
          <p:cNvSpPr>
            <a:spLocks noGrp="1"/>
          </p:cNvSpPr>
          <p:nvPr>
            <p:ph type="title"/>
          </p:nvPr>
        </p:nvSpPr>
        <p:spPr>
          <a:xfrm>
            <a:off x="457200" y="152400"/>
            <a:ext cx="8229600" cy="990600"/>
          </a:xfrm>
        </p:spPr>
        <p:txBody>
          <a:bodyPr/>
          <a:lstStyle/>
          <a:p>
            <a:r>
              <a:rPr lang="en-US" altLang="zh-CN" dirty="0"/>
              <a:t>12 CUDA</a:t>
            </a:r>
            <a:r>
              <a:rPr lang="zh-CN" altLang="en-US" dirty="0"/>
              <a:t>梯形法则</a:t>
            </a:r>
            <a:r>
              <a:rPr lang="en-US" altLang="zh-CN" dirty="0"/>
              <a:t>II: </a:t>
            </a:r>
            <a:r>
              <a:rPr lang="zh-CN" altLang="en-US" dirty="0"/>
              <a:t>提升性能</a:t>
            </a:r>
          </a:p>
        </p:txBody>
      </p:sp>
      <p:sp>
        <p:nvSpPr>
          <p:cNvPr id="3" name="内容占位符 2">
            <a:extLst>
              <a:ext uri="{FF2B5EF4-FFF2-40B4-BE49-F238E27FC236}">
                <a16:creationId xmlns:a16="http://schemas.microsoft.com/office/drawing/2014/main" id="{0BEFC9C6-2644-57A6-CCCD-6BCDC09921E2}"/>
              </a:ext>
            </a:extLst>
          </p:cNvPr>
          <p:cNvSpPr>
            <a:spLocks noGrp="1"/>
          </p:cNvSpPr>
          <p:nvPr>
            <p:ph sz="quarter" idx="1"/>
          </p:nvPr>
        </p:nvSpPr>
        <p:spPr>
          <a:xfrm>
            <a:off x="457200" y="1219200"/>
            <a:ext cx="5194920" cy="3937991"/>
          </a:xfrm>
        </p:spPr>
        <p:txBody>
          <a:bodyPr/>
          <a:lstStyle/>
          <a:p>
            <a:r>
              <a:rPr lang="en-US" altLang="zh-CN" sz="2000" dirty="0"/>
              <a:t>GPU</a:t>
            </a:r>
            <a:r>
              <a:rPr lang="zh-CN" altLang="en-US" sz="2000" dirty="0"/>
              <a:t>内存层次结构</a:t>
            </a:r>
            <a:endParaRPr lang="en-US" altLang="zh-CN" sz="2000" dirty="0"/>
          </a:p>
          <a:p>
            <a:pPr lvl="1"/>
            <a:r>
              <a:rPr lang="zh-CN" altLang="en-US" sz="1800" dirty="0"/>
              <a:t>全局内存</a:t>
            </a:r>
            <a:endParaRPr lang="en-US" altLang="zh-CN" sz="1800" dirty="0"/>
          </a:p>
          <a:p>
            <a:pPr lvl="2"/>
            <a:r>
              <a:rPr lang="zh-CN" altLang="en-US" sz="1600" dirty="0"/>
              <a:t>在底部，最慢、最大</a:t>
            </a:r>
            <a:endParaRPr lang="en-US" altLang="zh-CN" sz="1600" dirty="0"/>
          </a:p>
          <a:p>
            <a:pPr lvl="2"/>
            <a:r>
              <a:rPr lang="zh-CN" altLang="en-US" sz="1600" dirty="0"/>
              <a:t>所有</a:t>
            </a:r>
            <a:r>
              <a:rPr lang="en-US" altLang="zh-CN" sz="1600" dirty="0"/>
              <a:t>SP</a:t>
            </a:r>
            <a:r>
              <a:rPr lang="zh-CN" altLang="en-US" sz="1600" dirty="0"/>
              <a:t>和所有线程都可以访问</a:t>
            </a:r>
            <a:endParaRPr lang="en-US" altLang="zh-CN" sz="1600" dirty="0"/>
          </a:p>
          <a:p>
            <a:pPr lvl="1"/>
            <a:r>
              <a:rPr lang="zh-CN" altLang="en-US" sz="1800" dirty="0"/>
              <a:t>共享内存</a:t>
            </a:r>
            <a:endParaRPr lang="en-US" altLang="zh-CN" sz="1800" dirty="0"/>
          </a:p>
          <a:p>
            <a:pPr lvl="2"/>
            <a:r>
              <a:rPr lang="zh-CN" altLang="en-US" sz="1600" dirty="0"/>
              <a:t>在中间，更快、更小</a:t>
            </a:r>
            <a:endParaRPr lang="en-US" altLang="zh-CN" sz="1600" dirty="0"/>
          </a:p>
          <a:p>
            <a:pPr lvl="2"/>
            <a:r>
              <a:rPr lang="zh-CN" altLang="en-US" sz="1600" dirty="0"/>
              <a:t>只能由属于该</a:t>
            </a:r>
            <a:r>
              <a:rPr lang="en-US" altLang="zh-CN" sz="1600" dirty="0"/>
              <a:t>SM</a:t>
            </a:r>
            <a:r>
              <a:rPr lang="zh-CN" altLang="en-US" sz="1600" dirty="0"/>
              <a:t>的</a:t>
            </a:r>
            <a:r>
              <a:rPr lang="en-US" altLang="zh-CN" sz="1600" dirty="0"/>
              <a:t>SP</a:t>
            </a:r>
            <a:r>
              <a:rPr lang="zh-CN" altLang="en-US" sz="1600" dirty="0"/>
              <a:t>访问</a:t>
            </a:r>
            <a:endParaRPr lang="en-US" altLang="zh-CN" sz="1600" dirty="0"/>
          </a:p>
          <a:p>
            <a:pPr lvl="1"/>
            <a:r>
              <a:rPr lang="zh-CN" altLang="en-US" sz="1800" dirty="0"/>
              <a:t>寄存器</a:t>
            </a:r>
            <a:endParaRPr lang="en-US" altLang="zh-CN" sz="1800" dirty="0"/>
          </a:p>
          <a:p>
            <a:pPr lvl="2"/>
            <a:r>
              <a:rPr lang="zh-CN" altLang="en-US" sz="1600" dirty="0"/>
              <a:t>在顶部，最快、最小</a:t>
            </a:r>
            <a:endParaRPr lang="en-US" altLang="zh-CN" sz="1600" dirty="0"/>
          </a:p>
          <a:p>
            <a:r>
              <a:rPr lang="zh-CN" altLang="en-US" sz="2000" dirty="0"/>
              <a:t>提高核函数的性能</a:t>
            </a:r>
            <a:endParaRPr lang="en-US" altLang="zh-CN" sz="2000" dirty="0"/>
          </a:p>
          <a:p>
            <a:pPr lvl="1"/>
            <a:r>
              <a:rPr lang="zh-CN" altLang="en-US" sz="1800" dirty="0"/>
              <a:t>增加对寄存器的使用</a:t>
            </a:r>
            <a:endParaRPr lang="en-US" altLang="zh-CN" sz="1800" dirty="0"/>
          </a:p>
          <a:p>
            <a:pPr lvl="1"/>
            <a:r>
              <a:rPr lang="zh-CN" altLang="en-US" sz="1800" dirty="0"/>
              <a:t>减少对共享和</a:t>
            </a:r>
            <a:r>
              <a:rPr lang="en-US" altLang="zh-CN" sz="1800" dirty="0"/>
              <a:t>/</a:t>
            </a:r>
            <a:r>
              <a:rPr lang="zh-CN" altLang="en-US" sz="1800" dirty="0"/>
              <a:t>或全局内存的使用</a:t>
            </a:r>
          </a:p>
        </p:txBody>
      </p:sp>
      <p:sp>
        <p:nvSpPr>
          <p:cNvPr id="4" name="灯片编号占位符 3">
            <a:extLst>
              <a:ext uri="{FF2B5EF4-FFF2-40B4-BE49-F238E27FC236}">
                <a16:creationId xmlns:a16="http://schemas.microsoft.com/office/drawing/2014/main" id="{3E84CCD8-D68F-06B2-D7D1-328778AA82EA}"/>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19</a:t>
            </a:fld>
            <a:endParaRPr lang="zh-CN" altLang="en-US"/>
          </a:p>
        </p:txBody>
      </p:sp>
      <p:graphicFrame>
        <p:nvGraphicFramePr>
          <p:cNvPr id="5" name="对象 4">
            <a:extLst>
              <a:ext uri="{FF2B5EF4-FFF2-40B4-BE49-F238E27FC236}">
                <a16:creationId xmlns:a16="http://schemas.microsoft.com/office/drawing/2014/main" id="{0AD83D08-F5EA-4013-F0E6-01B60664A6C7}"/>
              </a:ext>
            </a:extLst>
          </p:cNvPr>
          <p:cNvGraphicFramePr>
            <a:graphicFrameLocks noChangeAspect="1"/>
          </p:cNvGraphicFramePr>
          <p:nvPr>
            <p:extLst>
              <p:ext uri="{D42A27DB-BD31-4B8C-83A1-F6EECF244321}">
                <p14:modId xmlns:p14="http://schemas.microsoft.com/office/powerpoint/2010/main" val="610446853"/>
              </p:ext>
            </p:extLst>
          </p:nvPr>
        </p:nvGraphicFramePr>
        <p:xfrm>
          <a:off x="4860032" y="1143000"/>
          <a:ext cx="3928311" cy="3993833"/>
        </p:xfrm>
        <a:graphic>
          <a:graphicData uri="http://schemas.openxmlformats.org/presentationml/2006/ole">
            <mc:AlternateContent xmlns:mc="http://schemas.openxmlformats.org/markup-compatibility/2006">
              <mc:Choice xmlns:v="urn:schemas-microsoft-com:vml" Requires="v">
                <p:oleObj r:id="rId3" imgW="7245818" imgH="7366775" progId="">
                  <p:embed/>
                </p:oleObj>
              </mc:Choice>
              <mc:Fallback>
                <p:oleObj r:id="rId3" imgW="7245818" imgH="7366775" progId="">
                  <p:embed/>
                  <p:pic>
                    <p:nvPicPr>
                      <p:cNvPr id="8" name="对象 7">
                        <a:extLst>
                          <a:ext uri="{FF2B5EF4-FFF2-40B4-BE49-F238E27FC236}">
                            <a16:creationId xmlns:a16="http://schemas.microsoft.com/office/drawing/2014/main" id="{033F80BD-E9D3-021D-7101-AC31E799A977}"/>
                          </a:ext>
                        </a:extLst>
                      </p:cNvPr>
                      <p:cNvPicPr/>
                      <p:nvPr/>
                    </p:nvPicPr>
                    <p:blipFill>
                      <a:blip r:embed="rId4"/>
                      <a:stretch>
                        <a:fillRect/>
                      </a:stretch>
                    </p:blipFill>
                    <p:spPr>
                      <a:xfrm>
                        <a:off x="4860032" y="1143000"/>
                        <a:ext cx="3928311" cy="3993833"/>
                      </a:xfrm>
                      <a:prstGeom prst="rect">
                        <a:avLst/>
                      </a:prstGeom>
                    </p:spPr>
                  </p:pic>
                </p:oleObj>
              </mc:Fallback>
            </mc:AlternateContent>
          </a:graphicData>
        </a:graphic>
      </p:graphicFrame>
      <p:graphicFrame>
        <p:nvGraphicFramePr>
          <p:cNvPr id="9" name="对象 8">
            <a:extLst>
              <a:ext uri="{FF2B5EF4-FFF2-40B4-BE49-F238E27FC236}">
                <a16:creationId xmlns:a16="http://schemas.microsoft.com/office/drawing/2014/main" id="{2777AB02-2829-A6EB-F08A-04DD3C304E0A}"/>
              </a:ext>
            </a:extLst>
          </p:cNvPr>
          <p:cNvGraphicFramePr>
            <a:graphicFrameLocks noChangeAspect="1"/>
          </p:cNvGraphicFramePr>
          <p:nvPr>
            <p:extLst>
              <p:ext uri="{D42A27DB-BD31-4B8C-83A1-F6EECF244321}">
                <p14:modId xmlns:p14="http://schemas.microsoft.com/office/powerpoint/2010/main" val="275237422"/>
              </p:ext>
            </p:extLst>
          </p:nvPr>
        </p:nvGraphicFramePr>
        <p:xfrm>
          <a:off x="905006" y="5233391"/>
          <a:ext cx="7843458" cy="1517628"/>
        </p:xfrm>
        <a:graphic>
          <a:graphicData uri="http://schemas.openxmlformats.org/presentationml/2006/ole">
            <mc:AlternateContent xmlns:mc="http://schemas.openxmlformats.org/markup-compatibility/2006">
              <mc:Choice xmlns:v="urn:schemas-microsoft-com:vml" Requires="v">
                <p:oleObj r:id="rId5" imgW="13052307" imgH="2524107" progId="">
                  <p:embed/>
                </p:oleObj>
              </mc:Choice>
              <mc:Fallback>
                <p:oleObj r:id="rId5" imgW="13052307" imgH="2524107" progId="">
                  <p:embed/>
                  <p:pic>
                    <p:nvPicPr>
                      <p:cNvPr id="0" name=""/>
                      <p:cNvPicPr/>
                      <p:nvPr/>
                    </p:nvPicPr>
                    <p:blipFill>
                      <a:blip r:embed="rId6"/>
                      <a:stretch>
                        <a:fillRect/>
                      </a:stretch>
                    </p:blipFill>
                    <p:spPr>
                      <a:xfrm>
                        <a:off x="905006" y="5233391"/>
                        <a:ext cx="7843458" cy="1517628"/>
                      </a:xfrm>
                      <a:prstGeom prst="rect">
                        <a:avLst/>
                      </a:prstGeom>
                    </p:spPr>
                  </p:pic>
                </p:oleObj>
              </mc:Fallback>
            </mc:AlternateContent>
          </a:graphicData>
        </a:graphic>
      </p:graphicFrame>
    </p:spTree>
    <p:extLst>
      <p:ext uri="{BB962C8B-B14F-4D97-AF65-F5344CB8AC3E}">
        <p14:creationId xmlns:p14="http://schemas.microsoft.com/office/powerpoint/2010/main" val="770837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152400"/>
            <a:ext cx="8229600" cy="990600"/>
          </a:xfrm>
        </p:spPr>
        <p:txBody>
          <a:bodyPr/>
          <a:lstStyle/>
          <a:p>
            <a:r>
              <a:rPr lang="en-US" altLang="zh-CN" dirty="0"/>
              <a:t>1 GPU</a:t>
            </a:r>
            <a:r>
              <a:rPr lang="zh-CN" altLang="en-US" dirty="0"/>
              <a:t>和</a:t>
            </a:r>
            <a:r>
              <a:rPr lang="en-US" altLang="zh-CN" dirty="0"/>
              <a:t>GPGPU</a:t>
            </a:r>
            <a:endParaRPr lang="zh-CN" altLang="en-US" dirty="0"/>
          </a:p>
        </p:txBody>
      </p:sp>
      <p:sp>
        <p:nvSpPr>
          <p:cNvPr id="3" name="内容占位符 2"/>
          <p:cNvSpPr>
            <a:spLocks noGrp="1"/>
          </p:cNvSpPr>
          <p:nvPr>
            <p:ph sz="quarter" idx="1"/>
          </p:nvPr>
        </p:nvSpPr>
        <p:spPr>
          <a:xfrm>
            <a:off x="457200" y="1219200"/>
            <a:ext cx="8229600" cy="4937760"/>
          </a:xfrm>
        </p:spPr>
        <p:txBody>
          <a:bodyPr/>
          <a:lstStyle/>
          <a:p>
            <a:r>
              <a:rPr lang="zh-CN" altLang="en-US" sz="2400" dirty="0"/>
              <a:t>图形处理单元</a:t>
            </a:r>
            <a:r>
              <a:rPr lang="en-US" altLang="zh-CN" sz="2400" dirty="0"/>
              <a:t>(GPU)</a:t>
            </a:r>
          </a:p>
          <a:p>
            <a:pPr lvl="1"/>
            <a:r>
              <a:rPr lang="zh-CN" altLang="en-US" sz="2000" dirty="0"/>
              <a:t>视频游戏和视频动画</a:t>
            </a:r>
            <a:endParaRPr lang="en-US" altLang="zh-CN" sz="2000" dirty="0"/>
          </a:p>
          <a:p>
            <a:pPr lvl="1"/>
            <a:r>
              <a:rPr lang="zh-CN" altLang="en-US" sz="2000" dirty="0"/>
              <a:t>提高渲染性能</a:t>
            </a:r>
            <a:endParaRPr lang="en-US" altLang="zh-CN" sz="2000" dirty="0"/>
          </a:p>
          <a:p>
            <a:r>
              <a:rPr lang="zh-CN" altLang="en-US" sz="2400" dirty="0"/>
              <a:t>图形处理单元通用计算</a:t>
            </a:r>
            <a:r>
              <a:rPr lang="en-US" altLang="zh-CN" sz="2400" dirty="0"/>
              <a:t>(GPGPU)</a:t>
            </a:r>
          </a:p>
          <a:p>
            <a:pPr lvl="1"/>
            <a:r>
              <a:rPr lang="zh-CN" altLang="en-US" sz="2000" dirty="0"/>
              <a:t>用</a:t>
            </a:r>
            <a:r>
              <a:rPr lang="en-US" altLang="zh-CN" sz="2000" dirty="0"/>
              <a:t>GPU</a:t>
            </a:r>
            <a:r>
              <a:rPr lang="zh-CN" altLang="en-US" sz="2000" dirty="0"/>
              <a:t>解决一般的计算问题，如搜索和排序问题</a:t>
            </a:r>
            <a:endParaRPr lang="en-US" altLang="zh-CN" sz="2000" dirty="0"/>
          </a:p>
          <a:p>
            <a:pPr lvl="1"/>
            <a:r>
              <a:rPr lang="zh-CN" altLang="en-US" sz="2000" dirty="0"/>
              <a:t>早期只能使用计算机图形</a:t>
            </a:r>
            <a:r>
              <a:rPr lang="en-US" altLang="zh-CN" sz="2000" dirty="0"/>
              <a:t>API</a:t>
            </a:r>
            <a:r>
              <a:rPr lang="zh-CN" altLang="en-US" sz="2000" dirty="0"/>
              <a:t>进行编程，</a:t>
            </a:r>
            <a:r>
              <a:rPr lang="zh-CN" altLang="en-US" sz="2000"/>
              <a:t>如</a:t>
            </a:r>
            <a:r>
              <a:rPr lang="en-US" altLang="zh-CN" sz="2000"/>
              <a:t>Direct3D </a:t>
            </a:r>
            <a:r>
              <a:rPr lang="zh-CN" altLang="en-US" sz="2000"/>
              <a:t>、</a:t>
            </a:r>
            <a:r>
              <a:rPr lang="en-US" altLang="zh-CN" sz="2000" dirty="0"/>
              <a:t>OpenGL</a:t>
            </a:r>
            <a:r>
              <a:rPr lang="zh-CN" altLang="en-US" sz="2000" dirty="0"/>
              <a:t>等</a:t>
            </a:r>
            <a:endParaRPr lang="en-US" altLang="zh-CN" sz="2000" dirty="0"/>
          </a:p>
          <a:p>
            <a:pPr lvl="2"/>
            <a:r>
              <a:rPr lang="zh-CN" altLang="en-US" sz="1800" dirty="0"/>
              <a:t>程序开发非常复杂</a:t>
            </a:r>
            <a:endParaRPr lang="en-US" altLang="zh-CN" sz="1800" dirty="0"/>
          </a:p>
          <a:p>
            <a:r>
              <a:rPr lang="zh-CN" altLang="en-US" sz="2400" dirty="0"/>
              <a:t>在</a:t>
            </a:r>
            <a:r>
              <a:rPr lang="en-US" altLang="zh-CN" sz="2400" dirty="0"/>
              <a:t>GPU</a:t>
            </a:r>
            <a:r>
              <a:rPr lang="zh-CN" altLang="en-US" sz="2400" dirty="0"/>
              <a:t>上进行通用编程的</a:t>
            </a:r>
            <a:r>
              <a:rPr lang="en-US" altLang="zh-CN" sz="2400" dirty="0"/>
              <a:t>API</a:t>
            </a:r>
          </a:p>
          <a:p>
            <a:pPr lvl="1"/>
            <a:r>
              <a:rPr lang="zh-CN" altLang="en-US" sz="2000" dirty="0"/>
              <a:t>更接近于传统高级</a:t>
            </a:r>
            <a:r>
              <a:rPr lang="en-US" altLang="zh-CN" sz="2000" dirty="0"/>
              <a:t>CPU</a:t>
            </a:r>
            <a:r>
              <a:rPr lang="zh-CN" altLang="en-US" sz="2000" dirty="0"/>
              <a:t>语言</a:t>
            </a:r>
            <a:endParaRPr lang="en-US" altLang="zh-CN" sz="2000" dirty="0"/>
          </a:p>
          <a:p>
            <a:pPr lvl="1"/>
            <a:r>
              <a:rPr lang="en-US" altLang="zh-CN" sz="2000" dirty="0"/>
              <a:t>CUDA</a:t>
            </a:r>
          </a:p>
          <a:p>
            <a:pPr lvl="2"/>
            <a:r>
              <a:rPr lang="zh-CN" altLang="en-US" sz="1800" dirty="0"/>
              <a:t>适用于</a:t>
            </a:r>
            <a:r>
              <a:rPr lang="en-US" altLang="zh-CN" sz="1800" dirty="0"/>
              <a:t>NVIDIA</a:t>
            </a:r>
            <a:r>
              <a:rPr lang="zh-CN" altLang="en-US" sz="1800" dirty="0"/>
              <a:t>的</a:t>
            </a:r>
            <a:r>
              <a:rPr lang="en-US" altLang="zh-CN" sz="1800" dirty="0"/>
              <a:t>GPU</a:t>
            </a:r>
            <a:r>
              <a:rPr lang="zh-CN" altLang="en-US" sz="1800" dirty="0"/>
              <a:t>，设置相对较少</a:t>
            </a:r>
            <a:endParaRPr lang="en-US" altLang="zh-CN" sz="1800" dirty="0"/>
          </a:p>
          <a:p>
            <a:pPr lvl="1"/>
            <a:r>
              <a:rPr lang="en-US" altLang="zh-CN" sz="2000" dirty="0"/>
              <a:t>OpenCL</a:t>
            </a:r>
          </a:p>
          <a:p>
            <a:pPr lvl="2"/>
            <a:r>
              <a:rPr lang="zh-CN" altLang="en-US" sz="1800" dirty="0"/>
              <a:t>高度可移植，用于任意的</a:t>
            </a:r>
            <a:r>
              <a:rPr lang="en-US" altLang="zh-CN" sz="1800" dirty="0"/>
              <a:t>GPU</a:t>
            </a:r>
            <a:r>
              <a:rPr lang="zh-CN" altLang="en-US" sz="1800" dirty="0"/>
              <a:t>和其他处理器</a:t>
            </a:r>
            <a:r>
              <a:rPr lang="en-US" altLang="zh-CN" sz="1800" dirty="0"/>
              <a:t>FPGA</a:t>
            </a:r>
            <a:r>
              <a:rPr lang="zh-CN" altLang="en-US" sz="1800" dirty="0"/>
              <a:t>、</a:t>
            </a:r>
            <a:r>
              <a:rPr lang="en-US" altLang="zh-CN" sz="1800" dirty="0"/>
              <a:t>DSP</a:t>
            </a:r>
            <a:r>
              <a:rPr lang="zh-CN" altLang="en-US" sz="1800" dirty="0"/>
              <a:t>等</a:t>
            </a:r>
            <a:endParaRPr lang="en-US" altLang="zh-CN" sz="1800" dirty="0"/>
          </a:p>
        </p:txBody>
      </p:sp>
      <p:sp>
        <p:nvSpPr>
          <p:cNvPr id="4" name="灯片编号占位符 3"/>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2</a:t>
            </a:fld>
            <a:endParaRPr lang="zh-CN"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E175AF-7A99-9D4D-1EE7-DE57FDE48D76}"/>
              </a:ext>
            </a:extLst>
          </p:cNvPr>
          <p:cNvSpPr>
            <a:spLocks noGrp="1"/>
          </p:cNvSpPr>
          <p:nvPr>
            <p:ph type="title"/>
          </p:nvPr>
        </p:nvSpPr>
        <p:spPr>
          <a:xfrm>
            <a:off x="457200" y="152400"/>
            <a:ext cx="8229600" cy="990600"/>
          </a:xfrm>
        </p:spPr>
        <p:txBody>
          <a:bodyPr/>
          <a:lstStyle/>
          <a:p>
            <a:r>
              <a:rPr lang="en-US" altLang="zh-CN" dirty="0"/>
              <a:t>CUDA</a:t>
            </a:r>
            <a:r>
              <a:rPr lang="zh-CN" altLang="en-US" dirty="0"/>
              <a:t>梯形法则</a:t>
            </a:r>
            <a:r>
              <a:rPr lang="en-US" altLang="zh-CN" dirty="0"/>
              <a:t>II: </a:t>
            </a:r>
            <a:r>
              <a:rPr lang="zh-CN" altLang="en-US" dirty="0"/>
              <a:t>提升性能</a:t>
            </a:r>
          </a:p>
        </p:txBody>
      </p:sp>
      <p:sp>
        <p:nvSpPr>
          <p:cNvPr id="3" name="内容占位符 2">
            <a:extLst>
              <a:ext uri="{FF2B5EF4-FFF2-40B4-BE49-F238E27FC236}">
                <a16:creationId xmlns:a16="http://schemas.microsoft.com/office/drawing/2014/main" id="{BAAC6069-3C4C-8171-90AB-0A4466BFF017}"/>
              </a:ext>
            </a:extLst>
          </p:cNvPr>
          <p:cNvSpPr>
            <a:spLocks noGrp="1"/>
          </p:cNvSpPr>
          <p:nvPr>
            <p:ph sz="quarter" idx="1"/>
          </p:nvPr>
        </p:nvSpPr>
        <p:spPr>
          <a:xfrm>
            <a:off x="457200" y="1219200"/>
            <a:ext cx="5194920" cy="4937125"/>
          </a:xfrm>
        </p:spPr>
        <p:txBody>
          <a:bodyPr/>
          <a:lstStyle/>
          <a:p>
            <a:r>
              <a:rPr lang="zh-CN" altLang="en-US" sz="1800" dirty="0"/>
              <a:t>线程束</a:t>
            </a:r>
            <a:endParaRPr lang="en-US" altLang="zh-CN" sz="1800" dirty="0"/>
          </a:p>
          <a:p>
            <a:pPr lvl="1"/>
            <a:r>
              <a:rPr lang="zh-CN" altLang="en-US" sz="1600" dirty="0"/>
              <a:t>属于一个线程块的一组线程，具有连续序列号</a:t>
            </a:r>
            <a:endParaRPr lang="en-US" altLang="zh-CN" sz="1600" dirty="0"/>
          </a:p>
          <a:p>
            <a:pPr lvl="1"/>
            <a:r>
              <a:rPr lang="zh-CN" altLang="en-US" sz="1600" dirty="0"/>
              <a:t>大小是固定的，为 </a:t>
            </a:r>
            <a:r>
              <a:rPr lang="en-US" altLang="zh-CN" sz="1600" dirty="0"/>
              <a:t>32</a:t>
            </a:r>
            <a:r>
              <a:rPr lang="zh-CN" altLang="en-US" sz="1600" dirty="0"/>
              <a:t>个线程</a:t>
            </a:r>
            <a:endParaRPr lang="en-US" altLang="zh-CN" sz="1600" dirty="0"/>
          </a:p>
          <a:p>
            <a:pPr lvl="2"/>
            <a:r>
              <a:rPr lang="zh-CN" altLang="en-US" sz="1400" dirty="0"/>
              <a:t>存于系统变量</a:t>
            </a:r>
            <a:r>
              <a:rPr lang="en-US" altLang="zh-CN" sz="1400" dirty="0" err="1"/>
              <a:t>warpSize</a:t>
            </a:r>
            <a:r>
              <a:rPr lang="zh-CN" altLang="en-US" sz="1400" dirty="0"/>
              <a:t>中</a:t>
            </a:r>
            <a:endParaRPr lang="en-US" altLang="zh-CN" sz="1400" dirty="0"/>
          </a:p>
          <a:p>
            <a:pPr lvl="1"/>
            <a:r>
              <a:rPr lang="en-US" altLang="zh-CN" sz="1600" dirty="0"/>
              <a:t>GPU</a:t>
            </a:r>
            <a:r>
              <a:rPr lang="zh-CN" altLang="en-US" sz="1600" dirty="0"/>
              <a:t>调度和执行的基本单位</a:t>
            </a:r>
            <a:endParaRPr lang="en-US" altLang="zh-CN" sz="1600" dirty="0"/>
          </a:p>
          <a:p>
            <a:pPr lvl="1"/>
            <a:r>
              <a:rPr lang="zh-CN" altLang="en-US" sz="1600" dirty="0"/>
              <a:t>以</a:t>
            </a:r>
            <a:r>
              <a:rPr lang="en-US" altLang="zh-CN" sz="1600" dirty="0"/>
              <a:t>SIMD</a:t>
            </a:r>
            <a:r>
              <a:rPr lang="zh-CN" altLang="en-US" sz="1600" dirty="0"/>
              <a:t>方式运行，同一线程束内的线程会同时执行相同的指令</a:t>
            </a:r>
            <a:endParaRPr lang="en-US" altLang="zh-CN" sz="1600" dirty="0"/>
          </a:p>
          <a:p>
            <a:pPr lvl="1"/>
            <a:r>
              <a:rPr lang="zh-CN" altLang="en-US" sz="1600" dirty="0"/>
              <a:t>线程块的大小设置为</a:t>
            </a:r>
            <a:r>
              <a:rPr lang="en-US" altLang="zh-CN" sz="1600" dirty="0"/>
              <a:t>32</a:t>
            </a:r>
            <a:r>
              <a:rPr lang="zh-CN" altLang="en-US" sz="1600" dirty="0"/>
              <a:t>的倍数，以充分利用并行性</a:t>
            </a:r>
            <a:endParaRPr lang="en-US" altLang="zh-CN" sz="1600" dirty="0"/>
          </a:p>
          <a:p>
            <a:pPr lvl="1"/>
            <a:r>
              <a:rPr lang="zh-CN" altLang="en-US" sz="1600" dirty="0"/>
              <a:t>分歧</a:t>
            </a:r>
            <a:endParaRPr lang="en-US" altLang="zh-CN" sz="1600" dirty="0"/>
          </a:p>
          <a:p>
            <a:pPr lvl="2"/>
            <a:r>
              <a:rPr lang="zh-CN" altLang="en-US" sz="1400" dirty="0"/>
              <a:t>一个线程束中的线程试图执行不同的语句，例如在</a:t>
            </a:r>
            <a:r>
              <a:rPr lang="en-US" altLang="zh-CN" sz="1400" dirty="0"/>
              <a:t>if-else</a:t>
            </a:r>
            <a:r>
              <a:rPr lang="zh-CN" altLang="en-US" sz="1400" dirty="0"/>
              <a:t>语句中采用不同的分支</a:t>
            </a:r>
            <a:endParaRPr lang="en-US" altLang="zh-CN" sz="1400" dirty="0"/>
          </a:p>
          <a:p>
            <a:pPr lvl="1"/>
            <a:r>
              <a:rPr lang="zh-CN" altLang="en-US" sz="1600" dirty="0"/>
              <a:t>收敛</a:t>
            </a:r>
            <a:endParaRPr lang="en-US" altLang="zh-CN" sz="1600" dirty="0"/>
          </a:p>
          <a:p>
            <a:pPr lvl="2"/>
            <a:r>
              <a:rPr lang="zh-CN" altLang="en-US" sz="1400" dirty="0"/>
              <a:t>当分歧线程完成不同语句的执行，并开始执行相同的语句</a:t>
            </a:r>
          </a:p>
          <a:p>
            <a:r>
              <a:rPr lang="zh-CN" altLang="en-US" sz="1800" dirty="0"/>
              <a:t>通道</a:t>
            </a:r>
            <a:endParaRPr lang="en-US" altLang="zh-CN" sz="1800" dirty="0"/>
          </a:p>
          <a:p>
            <a:pPr lvl="1"/>
            <a:r>
              <a:rPr lang="zh-CN" altLang="en-US" sz="1600" dirty="0"/>
              <a:t>线程束中线程的序列号</a:t>
            </a:r>
            <a:endParaRPr lang="en-US" altLang="zh-CN" sz="1600" dirty="0"/>
          </a:p>
          <a:p>
            <a:pPr lvl="1"/>
            <a:r>
              <a:rPr lang="en-US" altLang="zh-CN" sz="1600" dirty="0"/>
              <a:t>lane = </a:t>
            </a:r>
            <a:r>
              <a:rPr lang="en-US" altLang="zh-CN" sz="1600" dirty="0" err="1"/>
              <a:t>threadldx.x</a:t>
            </a:r>
            <a:r>
              <a:rPr lang="en-US" altLang="zh-CN" sz="1600" dirty="0"/>
              <a:t> % </a:t>
            </a:r>
            <a:r>
              <a:rPr lang="en-US" altLang="zh-CN" sz="1600" dirty="0" err="1"/>
              <a:t>warpSize</a:t>
            </a:r>
            <a:endParaRPr lang="zh-CN" altLang="en-US" sz="1600" dirty="0"/>
          </a:p>
        </p:txBody>
      </p:sp>
      <p:sp>
        <p:nvSpPr>
          <p:cNvPr id="4" name="灯片编号占位符 3">
            <a:extLst>
              <a:ext uri="{FF2B5EF4-FFF2-40B4-BE49-F238E27FC236}">
                <a16:creationId xmlns:a16="http://schemas.microsoft.com/office/drawing/2014/main" id="{F78F835A-BE4B-C3F0-2811-F21F5B515752}"/>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20</a:t>
            </a:fld>
            <a:endParaRPr lang="zh-CN" altLang="en-US"/>
          </a:p>
        </p:txBody>
      </p:sp>
      <p:sp>
        <p:nvSpPr>
          <p:cNvPr id="14" name="文本框 13">
            <a:extLst>
              <a:ext uri="{FF2B5EF4-FFF2-40B4-BE49-F238E27FC236}">
                <a16:creationId xmlns:a16="http://schemas.microsoft.com/office/drawing/2014/main" id="{6ED725CE-F349-67A5-E896-694BE791542A}"/>
              </a:ext>
            </a:extLst>
          </p:cNvPr>
          <p:cNvSpPr txBox="1"/>
          <p:nvPr/>
        </p:nvSpPr>
        <p:spPr>
          <a:xfrm>
            <a:off x="4067944" y="5279132"/>
            <a:ext cx="1368152" cy="1077218"/>
          </a:xfrm>
          <a:prstGeom prst="rect">
            <a:avLst/>
          </a:prstGeom>
          <a:noFill/>
        </p:spPr>
        <p:txBody>
          <a:bodyPr wrap="square">
            <a:spAutoFit/>
          </a:bodyPr>
          <a:lstStyle/>
          <a:p>
            <a:r>
              <a:rPr lang="en-US" altLang="zh-CN" sz="1600" dirty="0">
                <a:solidFill>
                  <a:srgbClr val="0000FF"/>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if</a:t>
            </a:r>
            <a:r>
              <a:rPr lang="en-US" altLang="zh-CN" sz="1600"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(x[</a:t>
            </a:r>
            <a:r>
              <a:rPr lang="en-US" altLang="zh-CN" sz="1600" dirty="0" err="1">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i</a:t>
            </a:r>
            <a:r>
              <a:rPr lang="en-US" altLang="zh-CN" sz="1600"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&gt;= 0)</a:t>
            </a:r>
          </a:p>
          <a:p>
            <a:r>
              <a:rPr lang="en-US" altLang="zh-CN" sz="1600"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x[</a:t>
            </a:r>
            <a:r>
              <a:rPr lang="en-US" altLang="zh-CN" sz="1600" dirty="0" err="1">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i</a:t>
            </a:r>
            <a:r>
              <a:rPr lang="en-US" altLang="zh-CN" sz="1600"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 1;</a:t>
            </a:r>
          </a:p>
          <a:p>
            <a:r>
              <a:rPr lang="en-US" altLang="zh-CN" sz="1600" dirty="0">
                <a:solidFill>
                  <a:srgbClr val="0000FF"/>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else</a:t>
            </a:r>
          </a:p>
          <a:p>
            <a:r>
              <a:rPr lang="en-US" altLang="zh-CN" sz="1600"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x[</a:t>
            </a:r>
            <a:r>
              <a:rPr lang="en-US" altLang="zh-CN" sz="1600" dirty="0" err="1">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i</a:t>
            </a:r>
            <a:r>
              <a:rPr lang="en-US" altLang="zh-CN" sz="1600"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 2;</a:t>
            </a:r>
            <a:endParaRPr lang="zh-CN" altLang="en-US" sz="1600" dirty="0">
              <a:latin typeface="Times New Roman" panose="02020603050405020304" pitchFamily="18" charset="0"/>
              <a:cs typeface="Times New Roman" panose="02020603050405020304" pitchFamily="18" charset="0"/>
            </a:endParaRPr>
          </a:p>
        </p:txBody>
      </p:sp>
      <p:sp>
        <p:nvSpPr>
          <p:cNvPr id="5" name="文本框 4">
            <a:extLst>
              <a:ext uri="{FF2B5EF4-FFF2-40B4-BE49-F238E27FC236}">
                <a16:creationId xmlns:a16="http://schemas.microsoft.com/office/drawing/2014/main" id="{76379D14-D513-1BE2-AE6B-15201162F5A6}"/>
              </a:ext>
            </a:extLst>
          </p:cNvPr>
          <p:cNvSpPr txBox="1"/>
          <p:nvPr/>
        </p:nvSpPr>
        <p:spPr>
          <a:xfrm>
            <a:off x="5940152" y="152400"/>
            <a:ext cx="3167137" cy="6663363"/>
          </a:xfrm>
          <a:prstGeom prst="rect">
            <a:avLst/>
          </a:prstGeom>
          <a:noFill/>
        </p:spPr>
        <p:txBody>
          <a:bodyPr wrap="square">
            <a:spAutoFit/>
          </a:bodyPr>
          <a:lstStyle/>
          <a:p>
            <a:r>
              <a:rPr lang="en-US" altLang="zh-CN" sz="700" dirty="0">
                <a:solidFill>
                  <a:srgbClr val="808080"/>
                </a:solidFill>
                <a:highlight>
                  <a:srgbClr val="FFFFFF"/>
                </a:highlight>
                <a:latin typeface="+mn-lt"/>
                <a:ea typeface="新宋体" panose="02010609030101010101" pitchFamily="49" charset="-122"/>
              </a:rPr>
              <a:t>#include</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A31515"/>
                </a:solidFill>
                <a:highlight>
                  <a:srgbClr val="FFFFFF"/>
                </a:highlight>
                <a:latin typeface="+mn-lt"/>
                <a:ea typeface="新宋体" panose="02010609030101010101" pitchFamily="49" charset="-122"/>
              </a:rPr>
              <a:t>&lt;</a:t>
            </a:r>
            <a:r>
              <a:rPr lang="en-US" altLang="zh-CN" sz="700" dirty="0" err="1">
                <a:solidFill>
                  <a:srgbClr val="A31515"/>
                </a:solidFill>
                <a:highlight>
                  <a:srgbClr val="FFFFFF"/>
                </a:highlight>
                <a:latin typeface="+mn-lt"/>
                <a:ea typeface="新宋体" panose="02010609030101010101" pitchFamily="49" charset="-122"/>
              </a:rPr>
              <a:t>stdio.h</a:t>
            </a:r>
            <a:r>
              <a:rPr lang="en-US" altLang="zh-CN" sz="700" dirty="0">
                <a:solidFill>
                  <a:srgbClr val="A31515"/>
                </a:solidFill>
                <a:highlight>
                  <a:srgbClr val="FFFFFF"/>
                </a:highlight>
                <a:latin typeface="+mn-lt"/>
                <a:ea typeface="新宋体" panose="02010609030101010101" pitchFamily="49" charset="-122"/>
              </a:rPr>
              <a:t>&gt;</a:t>
            </a:r>
            <a:endParaRPr lang="en-US" altLang="zh-CN" sz="700" dirty="0">
              <a:solidFill>
                <a:srgbClr val="000000"/>
              </a:solidFill>
              <a:highlight>
                <a:srgbClr val="FFFFFF"/>
              </a:highlight>
              <a:latin typeface="+mn-lt"/>
              <a:ea typeface="新宋体" panose="02010609030101010101" pitchFamily="49" charset="-122"/>
            </a:endParaRPr>
          </a:p>
          <a:p>
            <a:r>
              <a:rPr lang="en-US" altLang="zh-CN" sz="700" dirty="0">
                <a:solidFill>
                  <a:srgbClr val="808080"/>
                </a:solidFill>
                <a:highlight>
                  <a:srgbClr val="FFFFFF"/>
                </a:highlight>
                <a:latin typeface="+mn-lt"/>
                <a:ea typeface="新宋体" panose="02010609030101010101" pitchFamily="49" charset="-122"/>
              </a:rPr>
              <a:t>#include</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A31515"/>
                </a:solidFill>
                <a:highlight>
                  <a:srgbClr val="FFFFFF"/>
                </a:highlight>
                <a:latin typeface="+mn-lt"/>
                <a:ea typeface="新宋体" panose="02010609030101010101" pitchFamily="49" charset="-122"/>
              </a:rPr>
              <a:t>&lt;</a:t>
            </a:r>
            <a:r>
              <a:rPr lang="en-US" altLang="zh-CN" sz="700" dirty="0" err="1">
                <a:solidFill>
                  <a:srgbClr val="A31515"/>
                </a:solidFill>
                <a:highlight>
                  <a:srgbClr val="FFFFFF"/>
                </a:highlight>
                <a:latin typeface="+mn-lt"/>
                <a:ea typeface="新宋体" panose="02010609030101010101" pitchFamily="49" charset="-122"/>
              </a:rPr>
              <a:t>cuda.h</a:t>
            </a:r>
            <a:r>
              <a:rPr lang="en-US" altLang="zh-CN" sz="700" dirty="0">
                <a:solidFill>
                  <a:srgbClr val="A31515"/>
                </a:solidFill>
                <a:highlight>
                  <a:srgbClr val="FFFFFF"/>
                </a:highlight>
                <a:latin typeface="+mn-lt"/>
                <a:ea typeface="新宋体" panose="02010609030101010101" pitchFamily="49" charset="-122"/>
              </a:rPr>
              <a:t>&gt;</a:t>
            </a:r>
            <a:endParaRPr lang="en-US" altLang="zh-CN" sz="700" dirty="0">
              <a:solidFill>
                <a:srgbClr val="000000"/>
              </a:solidFill>
              <a:highlight>
                <a:srgbClr val="FFFFFF"/>
              </a:highlight>
              <a:latin typeface="+mn-lt"/>
              <a:ea typeface="新宋体" panose="02010609030101010101" pitchFamily="49" charset="-122"/>
            </a:endParaRPr>
          </a:p>
          <a:p>
            <a:r>
              <a:rPr lang="en-US" altLang="zh-CN" sz="700" dirty="0">
                <a:solidFill>
                  <a:srgbClr val="808080"/>
                </a:solidFill>
                <a:highlight>
                  <a:srgbClr val="FFFFFF"/>
                </a:highlight>
                <a:latin typeface="+mn-lt"/>
                <a:ea typeface="新宋体" panose="02010609030101010101" pitchFamily="49" charset="-122"/>
              </a:rPr>
              <a:t>#include</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A31515"/>
                </a:solidFill>
                <a:highlight>
                  <a:srgbClr val="FFFFFF"/>
                </a:highlight>
                <a:latin typeface="+mn-lt"/>
                <a:ea typeface="新宋体" panose="02010609030101010101" pitchFamily="49" charset="-122"/>
              </a:rPr>
              <a:t>&lt;</a:t>
            </a:r>
            <a:r>
              <a:rPr lang="en-US" altLang="zh-CN" sz="700" dirty="0" err="1">
                <a:solidFill>
                  <a:srgbClr val="A31515"/>
                </a:solidFill>
                <a:highlight>
                  <a:srgbClr val="FFFFFF"/>
                </a:highlight>
                <a:latin typeface="+mn-lt"/>
                <a:ea typeface="新宋体" panose="02010609030101010101" pitchFamily="49" charset="-122"/>
              </a:rPr>
              <a:t>time.h</a:t>
            </a:r>
            <a:r>
              <a:rPr lang="en-US" altLang="zh-CN" sz="700" dirty="0">
                <a:solidFill>
                  <a:srgbClr val="A31515"/>
                </a:solidFill>
                <a:highlight>
                  <a:srgbClr val="FFFFFF"/>
                </a:highlight>
                <a:latin typeface="+mn-lt"/>
                <a:ea typeface="新宋体" panose="02010609030101010101" pitchFamily="49" charset="-122"/>
              </a:rPr>
              <a:t>&gt;</a:t>
            </a:r>
            <a:endParaRPr lang="en-US" altLang="zh-CN" sz="700" dirty="0">
              <a:solidFill>
                <a:srgbClr val="000000"/>
              </a:solidFill>
              <a:highlight>
                <a:srgbClr val="FFFFFF"/>
              </a:highlight>
              <a:latin typeface="+mn-lt"/>
              <a:ea typeface="新宋体" panose="02010609030101010101" pitchFamily="49" charset="-122"/>
            </a:endParaRPr>
          </a:p>
          <a:p>
            <a:r>
              <a:rPr lang="en-US" altLang="zh-CN" sz="700" dirty="0">
                <a:solidFill>
                  <a:srgbClr val="000000"/>
                </a:solidFill>
                <a:highlight>
                  <a:srgbClr val="FFFFFF"/>
                </a:highlight>
                <a:latin typeface="+mn-lt"/>
                <a:ea typeface="新宋体" panose="02010609030101010101" pitchFamily="49" charset="-122"/>
              </a:rPr>
              <a:t>__global__ </a:t>
            </a:r>
            <a:r>
              <a:rPr lang="en-US" altLang="zh-CN" sz="700" dirty="0">
                <a:solidFill>
                  <a:srgbClr val="0000FF"/>
                </a:solidFill>
                <a:highlight>
                  <a:srgbClr val="FFFFFF"/>
                </a:highlight>
                <a:latin typeface="+mn-lt"/>
                <a:ea typeface="新宋体" panose="02010609030101010101" pitchFamily="49" charset="-122"/>
              </a:rPr>
              <a:t>void</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Vec_add</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const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x[], </a:t>
            </a:r>
            <a:r>
              <a:rPr lang="en-US" altLang="zh-CN" sz="700" dirty="0">
                <a:solidFill>
                  <a:srgbClr val="0000FF"/>
                </a:solidFill>
                <a:highlight>
                  <a:srgbClr val="FFFFFF"/>
                </a:highlight>
                <a:latin typeface="+mn-lt"/>
                <a:ea typeface="新宋体" panose="02010609030101010101" pitchFamily="49" charset="-122"/>
              </a:rPr>
              <a:t>const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y[],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z[], </a:t>
            </a:r>
            <a:r>
              <a:rPr lang="en-US" altLang="zh-CN" sz="700" dirty="0">
                <a:solidFill>
                  <a:srgbClr val="0000FF"/>
                </a:solidFill>
                <a:highlight>
                  <a:srgbClr val="FFFFFF"/>
                </a:highlight>
                <a:latin typeface="+mn-lt"/>
                <a:ea typeface="新宋体" panose="02010609030101010101" pitchFamily="49" charset="-122"/>
              </a:rPr>
              <a:t>const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a:solidFill>
                  <a:srgbClr val="0000FF"/>
                </a:solidFill>
                <a:highlight>
                  <a:srgbClr val="FFFFFF"/>
                </a:highlight>
                <a:latin typeface="+mn-lt"/>
                <a:ea typeface="新宋体" panose="02010609030101010101" pitchFamily="49" charset="-122"/>
              </a:rPr>
              <a:t>int</a:t>
            </a:r>
            <a:r>
              <a:rPr lang="en-US" altLang="zh-CN" sz="700" dirty="0">
                <a:solidFill>
                  <a:srgbClr val="000000"/>
                </a:solidFill>
                <a:highlight>
                  <a:srgbClr val="FFFFFF"/>
                </a:highlight>
                <a:latin typeface="+mn-lt"/>
                <a:ea typeface="新宋体" panose="02010609030101010101" pitchFamily="49" charset="-122"/>
              </a:rPr>
              <a:t> n)</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int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my_elt</a:t>
            </a:r>
            <a:r>
              <a:rPr lang="en-US" altLang="zh-CN" sz="700" dirty="0">
                <a:solidFill>
                  <a:srgbClr val="000000"/>
                </a:solidFill>
                <a:highlight>
                  <a:srgbClr val="FFFFFF"/>
                </a:highlight>
                <a:latin typeface="+mn-lt"/>
                <a:ea typeface="新宋体" panose="02010609030101010101" pitchFamily="49" charset="-122"/>
              </a:rPr>
              <a:t> = </a:t>
            </a:r>
            <a:r>
              <a:rPr lang="en-US" altLang="zh-CN" sz="700" dirty="0" err="1">
                <a:solidFill>
                  <a:srgbClr val="000000"/>
                </a:solidFill>
                <a:highlight>
                  <a:srgbClr val="FFFFFF"/>
                </a:highlight>
                <a:latin typeface="+mn-lt"/>
                <a:ea typeface="新宋体" panose="02010609030101010101" pitchFamily="49" charset="-122"/>
              </a:rPr>
              <a:t>blockDim.x</a:t>
            </a:r>
            <a:r>
              <a:rPr lang="en-US" altLang="zh-CN" sz="700" dirty="0">
                <a:solidFill>
                  <a:srgbClr val="000000"/>
                </a:solidFill>
                <a:highlight>
                  <a:srgbClr val="FFFFFF"/>
                </a:highlight>
                <a:latin typeface="+mn-lt"/>
                <a:ea typeface="新宋体" panose="02010609030101010101" pitchFamily="49" charset="-122"/>
              </a:rPr>
              <a:t> * </a:t>
            </a:r>
            <a:r>
              <a:rPr lang="en-US" altLang="zh-CN" sz="700" dirty="0" err="1">
                <a:solidFill>
                  <a:srgbClr val="000000"/>
                </a:solidFill>
                <a:highlight>
                  <a:srgbClr val="FFFFFF"/>
                </a:highlight>
                <a:latin typeface="+mn-lt"/>
                <a:ea typeface="新宋体" panose="02010609030101010101" pitchFamily="49" charset="-122"/>
              </a:rPr>
              <a:t>blockIdx.x</a:t>
            </a:r>
            <a:r>
              <a:rPr lang="en-US" altLang="zh-CN" sz="700" dirty="0">
                <a:solidFill>
                  <a:srgbClr val="000000"/>
                </a:solidFill>
                <a:highlight>
                  <a:srgbClr val="FFFFFF"/>
                </a:highlight>
                <a:latin typeface="+mn-lt"/>
                <a:ea typeface="新宋体" panose="02010609030101010101" pitchFamily="49" charset="-122"/>
              </a:rPr>
              <a:t> + </a:t>
            </a:r>
            <a:r>
              <a:rPr lang="en-US" altLang="zh-CN" sz="700" dirty="0" err="1">
                <a:solidFill>
                  <a:srgbClr val="000000"/>
                </a:solidFill>
                <a:highlight>
                  <a:srgbClr val="FFFFFF"/>
                </a:highlight>
                <a:latin typeface="+mn-lt"/>
                <a:ea typeface="新宋体" panose="02010609030101010101" pitchFamily="49" charset="-122"/>
              </a:rPr>
              <a:t>threadIdx.x</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if</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my_elt</a:t>
            </a:r>
            <a:r>
              <a:rPr lang="en-US" altLang="zh-CN" sz="700" dirty="0">
                <a:solidFill>
                  <a:srgbClr val="000000"/>
                </a:solidFill>
                <a:highlight>
                  <a:srgbClr val="FFFFFF"/>
                </a:highlight>
                <a:latin typeface="+mn-lt"/>
                <a:ea typeface="新宋体" panose="02010609030101010101" pitchFamily="49" charset="-122"/>
              </a:rPr>
              <a:t> &lt; n)</a:t>
            </a:r>
          </a:p>
          <a:p>
            <a:r>
              <a:rPr lang="en-US" altLang="zh-CN" sz="700" dirty="0">
                <a:solidFill>
                  <a:srgbClr val="000000"/>
                </a:solidFill>
                <a:highlight>
                  <a:srgbClr val="FFFFFF"/>
                </a:highlight>
                <a:latin typeface="+mn-lt"/>
                <a:ea typeface="新宋体" panose="02010609030101010101" pitchFamily="49" charset="-122"/>
              </a:rPr>
              <a:t>z[</a:t>
            </a:r>
            <a:r>
              <a:rPr lang="en-US" altLang="zh-CN" sz="700" dirty="0" err="1">
                <a:solidFill>
                  <a:srgbClr val="000000"/>
                </a:solidFill>
                <a:highlight>
                  <a:srgbClr val="FFFFFF"/>
                </a:highlight>
                <a:latin typeface="+mn-lt"/>
                <a:ea typeface="新宋体" panose="02010609030101010101" pitchFamily="49" charset="-122"/>
              </a:rPr>
              <a:t>my_elt</a:t>
            </a:r>
            <a:r>
              <a:rPr lang="en-US" altLang="zh-CN" sz="700" dirty="0">
                <a:solidFill>
                  <a:srgbClr val="000000"/>
                </a:solidFill>
                <a:highlight>
                  <a:srgbClr val="FFFFFF"/>
                </a:highlight>
                <a:latin typeface="+mn-lt"/>
                <a:ea typeface="新宋体" panose="02010609030101010101" pitchFamily="49" charset="-122"/>
              </a:rPr>
              <a:t>] = x[</a:t>
            </a:r>
            <a:r>
              <a:rPr lang="en-US" altLang="zh-CN" sz="700" dirty="0" err="1">
                <a:solidFill>
                  <a:srgbClr val="000000"/>
                </a:solidFill>
                <a:highlight>
                  <a:srgbClr val="FFFFFF"/>
                </a:highlight>
                <a:latin typeface="+mn-lt"/>
                <a:ea typeface="新宋体" panose="02010609030101010101" pitchFamily="49" charset="-122"/>
              </a:rPr>
              <a:t>my_elt</a:t>
            </a:r>
            <a:r>
              <a:rPr lang="en-US" altLang="zh-CN" sz="700" dirty="0">
                <a:solidFill>
                  <a:srgbClr val="000000"/>
                </a:solidFill>
                <a:highlight>
                  <a:srgbClr val="FFFFFF"/>
                </a:highlight>
                <a:latin typeface="+mn-lt"/>
                <a:ea typeface="新宋体" panose="02010609030101010101" pitchFamily="49" charset="-122"/>
              </a:rPr>
              <a:t>] + y[</a:t>
            </a:r>
            <a:r>
              <a:rPr lang="en-US" altLang="zh-CN" sz="700" dirty="0" err="1">
                <a:solidFill>
                  <a:srgbClr val="000000"/>
                </a:solidFill>
                <a:highlight>
                  <a:srgbClr val="FFFFFF"/>
                </a:highlight>
                <a:latin typeface="+mn-lt"/>
                <a:ea typeface="新宋体" panose="02010609030101010101" pitchFamily="49" charset="-122"/>
              </a:rPr>
              <a:t>my_elt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int</a:t>
            </a:r>
            <a:r>
              <a:rPr lang="en-US" altLang="zh-CN" sz="700" dirty="0">
                <a:solidFill>
                  <a:srgbClr val="000000"/>
                </a:solidFill>
                <a:highlight>
                  <a:srgbClr val="FFFFFF"/>
                </a:highlight>
                <a:latin typeface="+mn-lt"/>
                <a:ea typeface="新宋体" panose="02010609030101010101" pitchFamily="49" charset="-122"/>
              </a:rPr>
              <a:t> main(</a:t>
            </a:r>
            <a:r>
              <a:rPr lang="en-US" altLang="zh-CN" sz="700" dirty="0">
                <a:solidFill>
                  <a:srgbClr val="0000FF"/>
                </a:solidFill>
                <a:highlight>
                  <a:srgbClr val="FFFFFF"/>
                </a:highlight>
                <a:latin typeface="+mn-lt"/>
                <a:ea typeface="新宋体" panose="02010609030101010101" pitchFamily="49" charset="-122"/>
              </a:rPr>
              <a:t>void</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int</a:t>
            </a:r>
            <a:r>
              <a:rPr lang="en-US" altLang="zh-CN" sz="700" dirty="0">
                <a:solidFill>
                  <a:srgbClr val="000000"/>
                </a:solidFill>
                <a:highlight>
                  <a:srgbClr val="FFFFFF"/>
                </a:highlight>
                <a:latin typeface="+mn-lt"/>
                <a:ea typeface="新宋体" panose="02010609030101010101" pitchFamily="49" charset="-122"/>
              </a:rPr>
              <a:t> n = 1e8, </a:t>
            </a:r>
            <a:r>
              <a:rPr lang="en-US" altLang="zh-CN" sz="700" dirty="0" err="1">
                <a:solidFill>
                  <a:srgbClr val="000000"/>
                </a:solidFill>
                <a:highlight>
                  <a:srgbClr val="FFFFFF"/>
                </a:highlight>
                <a:latin typeface="+mn-lt"/>
                <a:ea typeface="新宋体" panose="02010609030101010101" pitchFamily="49" charset="-122"/>
              </a:rPr>
              <a:t>th_per_blk</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blk_ct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scanf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A31515"/>
                </a:solidFill>
                <a:highlight>
                  <a:srgbClr val="FFFFFF"/>
                </a:highlight>
                <a:latin typeface="+mn-lt"/>
                <a:ea typeface="新宋体" panose="02010609030101010101" pitchFamily="49" charset="-122"/>
              </a:rPr>
              <a:t>"%d"</a:t>
            </a:r>
            <a:r>
              <a:rPr lang="en-US" altLang="zh-CN" sz="700" dirty="0">
                <a:solidFill>
                  <a:srgbClr val="000000"/>
                </a:solidFill>
                <a:highlight>
                  <a:srgbClr val="FFFFFF"/>
                </a:highlight>
                <a:latin typeface="+mn-lt"/>
                <a:ea typeface="新宋体" panose="02010609030101010101" pitchFamily="49" charset="-122"/>
              </a:rPr>
              <a:t>, &amp;</a:t>
            </a:r>
            <a:r>
              <a:rPr lang="en-US" altLang="zh-CN" sz="700" dirty="0" err="1">
                <a:solidFill>
                  <a:srgbClr val="000000"/>
                </a:solidFill>
                <a:highlight>
                  <a:srgbClr val="FFFFFF"/>
                </a:highlight>
                <a:latin typeface="+mn-lt"/>
                <a:ea typeface="新宋体" panose="02010609030101010101" pitchFamily="49" charset="-122"/>
              </a:rPr>
              <a:t>th_per_blk</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blk_ct</a:t>
            </a:r>
            <a:r>
              <a:rPr lang="en-US" altLang="zh-CN" sz="700" dirty="0">
                <a:solidFill>
                  <a:srgbClr val="000000"/>
                </a:solidFill>
                <a:highlight>
                  <a:srgbClr val="FFFFFF"/>
                </a:highlight>
                <a:latin typeface="+mn-lt"/>
                <a:ea typeface="新宋体" panose="02010609030101010101" pitchFamily="49" charset="-122"/>
              </a:rPr>
              <a:t> = ceil(n * 1.0 / </a:t>
            </a:r>
            <a:r>
              <a:rPr lang="en-US" altLang="zh-CN" sz="700" dirty="0" err="1">
                <a:solidFill>
                  <a:srgbClr val="000000"/>
                </a:solidFill>
                <a:highlight>
                  <a:srgbClr val="FFFFFF"/>
                </a:highlight>
                <a:latin typeface="+mn-lt"/>
                <a:ea typeface="新宋体" panose="02010609030101010101" pitchFamily="49" charset="-122"/>
              </a:rPr>
              <a:t>th_per_blk</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clock_t</a:t>
            </a:r>
            <a:r>
              <a:rPr lang="en-US" altLang="zh-CN" sz="700" dirty="0">
                <a:solidFill>
                  <a:srgbClr val="000000"/>
                </a:solidFill>
                <a:highlight>
                  <a:srgbClr val="FFFFFF"/>
                </a:highlight>
                <a:latin typeface="+mn-lt"/>
                <a:ea typeface="新宋体" panose="02010609030101010101" pitchFamily="49" charset="-122"/>
              </a:rPr>
              <a:t> start, finish;</a:t>
            </a:r>
          </a:p>
          <a:p>
            <a:r>
              <a:rPr lang="pl-PL" altLang="zh-CN" sz="700" dirty="0">
                <a:solidFill>
                  <a:srgbClr val="0000FF"/>
                </a:solidFill>
                <a:highlight>
                  <a:srgbClr val="FFFFFF"/>
                </a:highlight>
                <a:latin typeface="+mn-lt"/>
                <a:ea typeface="新宋体" panose="02010609030101010101" pitchFamily="49" charset="-122"/>
              </a:rPr>
              <a:t>float</a:t>
            </a:r>
            <a:r>
              <a:rPr lang="pl-PL" altLang="zh-CN" sz="700" dirty="0">
                <a:solidFill>
                  <a:srgbClr val="000000"/>
                </a:solidFill>
                <a:highlight>
                  <a:srgbClr val="FFFFFF"/>
                </a:highlight>
                <a:latin typeface="+mn-lt"/>
                <a:ea typeface="新宋体" panose="02010609030101010101" pitchFamily="49" charset="-122"/>
              </a:rPr>
              <a:t>* x, * y, * z, * cz;</a:t>
            </a:r>
          </a:p>
          <a:p>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dx, * </a:t>
            </a:r>
            <a:r>
              <a:rPr lang="en-US" altLang="zh-CN" sz="700" dirty="0" err="1">
                <a:solidFill>
                  <a:srgbClr val="000000"/>
                </a:solidFill>
                <a:highlight>
                  <a:srgbClr val="FFFFFF"/>
                </a:highlight>
                <a:latin typeface="+mn-lt"/>
                <a:ea typeface="新宋体" panose="02010609030101010101" pitchFamily="49" charset="-122"/>
              </a:rPr>
              <a:t>dy</a:t>
            </a:r>
            <a:r>
              <a:rPr lang="en-US" altLang="zh-CN" sz="700" dirty="0">
                <a:solidFill>
                  <a:srgbClr val="000000"/>
                </a:solidFill>
                <a:highlight>
                  <a:srgbClr val="FFFFFF"/>
                </a:highlight>
                <a:latin typeface="+mn-lt"/>
                <a:ea typeface="新宋体" panose="02010609030101010101" pitchFamily="49" charset="-122"/>
              </a:rPr>
              <a:t>, * </a:t>
            </a:r>
            <a:r>
              <a:rPr lang="en-US" altLang="zh-CN" sz="700" dirty="0" err="1">
                <a:solidFill>
                  <a:srgbClr val="000000"/>
                </a:solidFill>
                <a:highlight>
                  <a:srgbClr val="FFFFFF"/>
                </a:highlight>
                <a:latin typeface="+mn-lt"/>
                <a:ea typeface="新宋体" panose="02010609030101010101" pitchFamily="49" charset="-122"/>
              </a:rPr>
              <a:t>dz</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x =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*)malloc(n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y =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*)malloc(n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z =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*)malloc(n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cz</a:t>
            </a:r>
            <a:r>
              <a:rPr lang="en-US" altLang="zh-CN" sz="700" dirty="0">
                <a:solidFill>
                  <a:srgbClr val="000000"/>
                </a:solidFill>
                <a:highlight>
                  <a:srgbClr val="FFFFFF"/>
                </a:highlight>
                <a:latin typeface="+mn-lt"/>
                <a:ea typeface="新宋体" panose="02010609030101010101" pitchFamily="49" charset="-122"/>
              </a:rPr>
              <a:t> = (</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*)malloc(n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cudaMalloc</a:t>
            </a:r>
            <a:r>
              <a:rPr lang="en-US" altLang="zh-CN" sz="700" dirty="0">
                <a:solidFill>
                  <a:srgbClr val="000000"/>
                </a:solidFill>
                <a:highlight>
                  <a:srgbClr val="FFFFFF"/>
                </a:highlight>
                <a:latin typeface="+mn-lt"/>
                <a:ea typeface="新宋体" panose="02010609030101010101" pitchFamily="49" charset="-122"/>
              </a:rPr>
              <a:t>(&amp;dx,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cudaMalloc</a:t>
            </a:r>
            <a:r>
              <a:rPr lang="en-US" altLang="zh-CN" sz="700" dirty="0">
                <a:solidFill>
                  <a:srgbClr val="000000"/>
                </a:solidFill>
                <a:highlight>
                  <a:srgbClr val="FFFFFF"/>
                </a:highlight>
                <a:latin typeface="+mn-lt"/>
                <a:ea typeface="新宋体" panose="02010609030101010101" pitchFamily="49" charset="-122"/>
              </a:rPr>
              <a:t>(&amp;</a:t>
            </a:r>
            <a:r>
              <a:rPr lang="en-US" altLang="zh-CN" sz="700" dirty="0" err="1">
                <a:solidFill>
                  <a:srgbClr val="000000"/>
                </a:solidFill>
                <a:highlight>
                  <a:srgbClr val="FFFFFF"/>
                </a:highlight>
                <a:latin typeface="+mn-lt"/>
                <a:ea typeface="新宋体" panose="02010609030101010101" pitchFamily="49" charset="-122"/>
              </a:rPr>
              <a:t>dy</a:t>
            </a:r>
            <a:r>
              <a:rPr lang="en-US" altLang="zh-CN" sz="700" dirty="0">
                <a:solidFill>
                  <a:srgbClr val="000000"/>
                </a:solidFill>
                <a:highlight>
                  <a:srgbClr val="FFFFFF"/>
                </a:highlight>
                <a:latin typeface="+mn-lt"/>
                <a:ea typeface="新宋体" panose="02010609030101010101" pitchFamily="49" charset="-122"/>
              </a:rPr>
              <a:t>,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cudaMalloc</a:t>
            </a:r>
            <a:r>
              <a:rPr lang="en-US" altLang="zh-CN" sz="700" dirty="0">
                <a:solidFill>
                  <a:srgbClr val="000000"/>
                </a:solidFill>
                <a:highlight>
                  <a:srgbClr val="FFFFFF"/>
                </a:highlight>
                <a:latin typeface="+mn-lt"/>
                <a:ea typeface="新宋体" panose="02010609030101010101" pitchFamily="49" charset="-122"/>
              </a:rPr>
              <a:t>(&amp;</a:t>
            </a:r>
            <a:r>
              <a:rPr lang="en-US" altLang="zh-CN" sz="700" dirty="0" err="1">
                <a:solidFill>
                  <a:srgbClr val="000000"/>
                </a:solidFill>
                <a:highlight>
                  <a:srgbClr val="FFFFFF"/>
                </a:highlight>
                <a:latin typeface="+mn-lt"/>
                <a:ea typeface="新宋体" panose="02010609030101010101" pitchFamily="49" charset="-122"/>
              </a:rPr>
              <a:t>dz</a:t>
            </a:r>
            <a:r>
              <a:rPr lang="en-US" altLang="zh-CN" sz="700" dirty="0">
                <a:solidFill>
                  <a:srgbClr val="000000"/>
                </a:solidFill>
                <a:highlight>
                  <a:srgbClr val="FFFFFF"/>
                </a:highlight>
                <a:latin typeface="+mn-lt"/>
                <a:ea typeface="新宋体" panose="02010609030101010101" pitchFamily="49" charset="-122"/>
              </a:rPr>
              <a:t>,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a:t>
            </a:r>
          </a:p>
          <a:p>
            <a:r>
              <a:rPr lang="nn-NO" altLang="zh-CN" sz="700" dirty="0">
                <a:solidFill>
                  <a:srgbClr val="0000FF"/>
                </a:solidFill>
                <a:highlight>
                  <a:srgbClr val="FFFFFF"/>
                </a:highlight>
                <a:latin typeface="+mn-lt"/>
                <a:ea typeface="新宋体" panose="02010609030101010101" pitchFamily="49" charset="-122"/>
              </a:rPr>
              <a:t>for</a:t>
            </a:r>
            <a:r>
              <a:rPr lang="nn-NO" altLang="zh-CN" sz="700" dirty="0">
                <a:solidFill>
                  <a:srgbClr val="000000"/>
                </a:solidFill>
                <a:highlight>
                  <a:srgbClr val="FFFFFF"/>
                </a:highlight>
                <a:latin typeface="+mn-lt"/>
                <a:ea typeface="新宋体" panose="02010609030101010101" pitchFamily="49" charset="-122"/>
              </a:rPr>
              <a:t> (</a:t>
            </a:r>
            <a:r>
              <a:rPr lang="nn-NO" altLang="zh-CN" sz="700" dirty="0">
                <a:solidFill>
                  <a:srgbClr val="0000FF"/>
                </a:solidFill>
                <a:highlight>
                  <a:srgbClr val="FFFFFF"/>
                </a:highlight>
                <a:latin typeface="+mn-lt"/>
                <a:ea typeface="新宋体" panose="02010609030101010101" pitchFamily="49" charset="-122"/>
              </a:rPr>
              <a:t>int</a:t>
            </a:r>
            <a:r>
              <a:rPr lang="nn-NO" altLang="zh-CN" sz="700" dirty="0">
                <a:solidFill>
                  <a:srgbClr val="000000"/>
                </a:solidFill>
                <a:highlight>
                  <a:srgbClr val="FFFFFF"/>
                </a:highlight>
                <a:latin typeface="+mn-lt"/>
                <a:ea typeface="新宋体" panose="02010609030101010101" pitchFamily="49" charset="-122"/>
              </a:rPr>
              <a:t> i = 0; i &lt; n; i++)</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x[</a:t>
            </a:r>
            <a:r>
              <a:rPr lang="en-US" altLang="zh-CN" sz="700" dirty="0" err="1">
                <a:solidFill>
                  <a:srgbClr val="000000"/>
                </a:solidFill>
                <a:highlight>
                  <a:srgbClr val="FFFFFF"/>
                </a:highlight>
                <a:latin typeface="+mn-lt"/>
                <a:ea typeface="新宋体" panose="02010609030101010101" pitchFamily="49" charset="-122"/>
              </a:rPr>
              <a:t>i</a:t>
            </a:r>
            <a:r>
              <a:rPr lang="en-US" altLang="zh-CN" sz="700" dirty="0">
                <a:solidFill>
                  <a:srgbClr val="000000"/>
                </a:solidFill>
                <a:highlight>
                  <a:srgbClr val="FFFFFF"/>
                </a:highlight>
                <a:latin typeface="+mn-lt"/>
                <a:ea typeface="新宋体" panose="02010609030101010101" pitchFamily="49" charset="-122"/>
              </a:rPr>
              <a:t>] = rand() * 1.0 / </a:t>
            </a:r>
            <a:r>
              <a:rPr lang="en-US" altLang="zh-CN" sz="700" dirty="0">
                <a:solidFill>
                  <a:srgbClr val="6F008A"/>
                </a:solidFill>
                <a:highlight>
                  <a:srgbClr val="FFFFFF"/>
                </a:highlight>
                <a:latin typeface="+mn-lt"/>
                <a:ea typeface="新宋体" panose="02010609030101010101" pitchFamily="49" charset="-122"/>
              </a:rPr>
              <a:t>RAND_MAX</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y[</a:t>
            </a:r>
            <a:r>
              <a:rPr lang="en-US" altLang="zh-CN" sz="700" dirty="0" err="1">
                <a:solidFill>
                  <a:srgbClr val="000000"/>
                </a:solidFill>
                <a:highlight>
                  <a:srgbClr val="FFFFFF"/>
                </a:highlight>
                <a:latin typeface="+mn-lt"/>
                <a:ea typeface="新宋体" panose="02010609030101010101" pitchFamily="49" charset="-122"/>
              </a:rPr>
              <a:t>i</a:t>
            </a:r>
            <a:r>
              <a:rPr lang="en-US" altLang="zh-CN" sz="700" dirty="0">
                <a:solidFill>
                  <a:srgbClr val="000000"/>
                </a:solidFill>
                <a:highlight>
                  <a:srgbClr val="FFFFFF"/>
                </a:highlight>
                <a:latin typeface="+mn-lt"/>
                <a:ea typeface="新宋体" panose="02010609030101010101" pitchFamily="49" charset="-122"/>
              </a:rPr>
              <a:t>] = rand() * 1.0 / </a:t>
            </a:r>
            <a:r>
              <a:rPr lang="en-US" altLang="zh-CN" sz="700" dirty="0">
                <a:solidFill>
                  <a:srgbClr val="6F008A"/>
                </a:solidFill>
                <a:highlight>
                  <a:srgbClr val="FFFFFF"/>
                </a:highlight>
                <a:latin typeface="+mn-lt"/>
                <a:ea typeface="新宋体" panose="02010609030101010101" pitchFamily="49" charset="-122"/>
              </a:rPr>
              <a:t>RAND_MAX</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cudaMemcpy</a:t>
            </a:r>
            <a:r>
              <a:rPr lang="en-US" altLang="zh-CN" sz="700" dirty="0">
                <a:solidFill>
                  <a:srgbClr val="000000"/>
                </a:solidFill>
                <a:highlight>
                  <a:srgbClr val="FFFFFF"/>
                </a:highlight>
                <a:latin typeface="+mn-lt"/>
                <a:ea typeface="新宋体" panose="02010609030101010101" pitchFamily="49" charset="-122"/>
              </a:rPr>
              <a:t>(dx, x,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cudaMemcpyHostToDevice</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cudaMemcpy</a:t>
            </a:r>
            <a:r>
              <a:rPr lang="en-US" altLang="zh-CN" sz="700" dirty="0">
                <a:solidFill>
                  <a:srgbClr val="000000"/>
                </a:solidFill>
                <a:highlight>
                  <a:srgbClr val="FFFFFF"/>
                </a:highlight>
                <a:latin typeface="+mn-lt"/>
                <a:ea typeface="新宋体" panose="02010609030101010101" pitchFamily="49" charset="-122"/>
              </a:rPr>
              <a:t>(</a:t>
            </a:r>
            <a:r>
              <a:rPr lang="en-US" altLang="zh-CN" sz="700" dirty="0" err="1">
                <a:solidFill>
                  <a:srgbClr val="000000"/>
                </a:solidFill>
                <a:highlight>
                  <a:srgbClr val="FFFFFF"/>
                </a:highlight>
                <a:latin typeface="+mn-lt"/>
                <a:ea typeface="新宋体" panose="02010609030101010101" pitchFamily="49" charset="-122"/>
              </a:rPr>
              <a:t>dy</a:t>
            </a:r>
            <a:r>
              <a:rPr lang="en-US" altLang="zh-CN" sz="700" dirty="0">
                <a:solidFill>
                  <a:srgbClr val="000000"/>
                </a:solidFill>
                <a:highlight>
                  <a:srgbClr val="FFFFFF"/>
                </a:highlight>
                <a:latin typeface="+mn-lt"/>
                <a:ea typeface="新宋体" panose="02010609030101010101" pitchFamily="49" charset="-122"/>
              </a:rPr>
              <a:t>, y,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cudaMemcpyHostToDevice</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start = clock();</a:t>
            </a:r>
          </a:p>
          <a:p>
            <a:r>
              <a:rPr lang="en-US" altLang="zh-CN" sz="700" dirty="0" err="1">
                <a:solidFill>
                  <a:srgbClr val="000000"/>
                </a:solidFill>
                <a:highlight>
                  <a:srgbClr val="FFFFFF"/>
                </a:highlight>
                <a:latin typeface="+mn-lt"/>
                <a:ea typeface="新宋体" panose="02010609030101010101" pitchFamily="49" charset="-122"/>
              </a:rPr>
              <a:t>Vec_add</a:t>
            </a:r>
            <a:r>
              <a:rPr lang="en-US" altLang="zh-CN" sz="700" dirty="0">
                <a:solidFill>
                  <a:srgbClr val="000000"/>
                </a:solidFill>
                <a:highlight>
                  <a:srgbClr val="FFFFFF"/>
                </a:highlight>
                <a:latin typeface="+mn-lt"/>
                <a:ea typeface="新宋体" panose="02010609030101010101" pitchFamily="49" charset="-122"/>
              </a:rPr>
              <a:t> &lt;&lt; &lt;</a:t>
            </a:r>
            <a:r>
              <a:rPr lang="en-US" altLang="zh-CN" sz="700" dirty="0" err="1">
                <a:solidFill>
                  <a:srgbClr val="000000"/>
                </a:solidFill>
                <a:highlight>
                  <a:srgbClr val="FFFFFF"/>
                </a:highlight>
                <a:latin typeface="+mn-lt"/>
                <a:ea typeface="新宋体" panose="02010609030101010101" pitchFamily="49" charset="-122"/>
              </a:rPr>
              <a:t>blk_ct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th_per_blk</a:t>
            </a:r>
            <a:r>
              <a:rPr lang="en-US" altLang="zh-CN" sz="700" dirty="0">
                <a:solidFill>
                  <a:srgbClr val="000000"/>
                </a:solidFill>
                <a:highlight>
                  <a:srgbClr val="FFFFFF"/>
                </a:highlight>
                <a:latin typeface="+mn-lt"/>
                <a:ea typeface="新宋体" panose="02010609030101010101" pitchFamily="49" charset="-122"/>
              </a:rPr>
              <a:t> &gt;&gt; &gt; (dx, </a:t>
            </a:r>
            <a:r>
              <a:rPr lang="en-US" altLang="zh-CN" sz="700" dirty="0" err="1">
                <a:solidFill>
                  <a:srgbClr val="000000"/>
                </a:solidFill>
                <a:highlight>
                  <a:srgbClr val="FFFFFF"/>
                </a:highlight>
                <a:latin typeface="+mn-lt"/>
                <a:ea typeface="新宋体" panose="02010609030101010101" pitchFamily="49" charset="-122"/>
              </a:rPr>
              <a:t>dy</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dz</a:t>
            </a:r>
            <a:r>
              <a:rPr lang="en-US" altLang="zh-CN" sz="700" dirty="0">
                <a:solidFill>
                  <a:srgbClr val="000000"/>
                </a:solidFill>
                <a:highlight>
                  <a:srgbClr val="FFFFFF"/>
                </a:highlight>
                <a:latin typeface="+mn-lt"/>
                <a:ea typeface="新宋体" panose="02010609030101010101" pitchFamily="49" charset="-122"/>
              </a:rPr>
              <a:t>, n);</a:t>
            </a:r>
          </a:p>
          <a:p>
            <a:r>
              <a:rPr lang="en-US" altLang="zh-CN" sz="700" dirty="0" err="1">
                <a:solidFill>
                  <a:srgbClr val="000000"/>
                </a:solidFill>
                <a:highlight>
                  <a:srgbClr val="FFFFFF"/>
                </a:highlight>
                <a:latin typeface="+mn-lt"/>
                <a:ea typeface="新宋体" panose="02010609030101010101" pitchFamily="49" charset="-122"/>
              </a:rPr>
              <a:t>cudaDeviceSynchronize</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finish = clock();</a:t>
            </a:r>
          </a:p>
          <a:p>
            <a:r>
              <a:rPr lang="en-US" altLang="zh-CN" sz="700" dirty="0" err="1">
                <a:solidFill>
                  <a:srgbClr val="000000"/>
                </a:solidFill>
                <a:highlight>
                  <a:srgbClr val="FFFFFF"/>
                </a:highlight>
                <a:latin typeface="+mn-lt"/>
                <a:ea typeface="新宋体" panose="02010609030101010101" pitchFamily="49" charset="-122"/>
              </a:rPr>
              <a:t>cudaMemcpy</a:t>
            </a:r>
            <a:r>
              <a:rPr lang="en-US" altLang="zh-CN" sz="700" dirty="0">
                <a:solidFill>
                  <a:srgbClr val="000000"/>
                </a:solidFill>
                <a:highlight>
                  <a:srgbClr val="FFFFFF"/>
                </a:highlight>
                <a:latin typeface="+mn-lt"/>
                <a:ea typeface="新宋体" panose="02010609030101010101" pitchFamily="49" charset="-122"/>
              </a:rPr>
              <a:t>(z, </a:t>
            </a:r>
            <a:r>
              <a:rPr lang="en-US" altLang="zh-CN" sz="700" dirty="0" err="1">
                <a:solidFill>
                  <a:srgbClr val="000000"/>
                </a:solidFill>
                <a:highlight>
                  <a:srgbClr val="FFFFFF"/>
                </a:highlight>
                <a:latin typeface="+mn-lt"/>
                <a:ea typeface="新宋体" panose="02010609030101010101" pitchFamily="49" charset="-122"/>
              </a:rPr>
              <a:t>dz</a:t>
            </a:r>
            <a:r>
              <a:rPr lang="en-US" altLang="zh-CN" sz="700" dirty="0">
                <a:solidFill>
                  <a:srgbClr val="000000"/>
                </a:solidFill>
                <a:highlight>
                  <a:srgbClr val="FFFFFF"/>
                </a:highlight>
                <a:latin typeface="+mn-lt"/>
                <a:ea typeface="新宋体" panose="02010609030101010101" pitchFamily="49" charset="-122"/>
              </a:rPr>
              <a:t>, n * </a:t>
            </a:r>
            <a:r>
              <a:rPr lang="en-US" altLang="zh-CN" sz="700" dirty="0" err="1">
                <a:solidFill>
                  <a:srgbClr val="0000FF"/>
                </a:solidFill>
                <a:highlight>
                  <a:srgbClr val="FFFFFF"/>
                </a:highlight>
                <a:latin typeface="+mn-lt"/>
                <a:ea typeface="新宋体" panose="02010609030101010101" pitchFamily="49" charset="-122"/>
              </a:rPr>
              <a:t>sizeof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0000FF"/>
                </a:solidFill>
                <a:highlight>
                  <a:srgbClr val="FFFFFF"/>
                </a:highlight>
                <a:latin typeface="+mn-lt"/>
                <a:ea typeface="新宋体" panose="02010609030101010101" pitchFamily="49" charset="-122"/>
              </a:rPr>
              <a:t>float</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cudaMemcpyDeviceToHost</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printf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A31515"/>
                </a:solidFill>
                <a:highlight>
                  <a:srgbClr val="FFFFFF"/>
                </a:highlight>
                <a:latin typeface="+mn-lt"/>
                <a:ea typeface="新宋体" panose="02010609030101010101" pitchFamily="49" charset="-122"/>
              </a:rPr>
              <a:t>"GPU</a:t>
            </a:r>
            <a:r>
              <a:rPr lang="zh-CN" altLang="en-US" sz="700" dirty="0">
                <a:solidFill>
                  <a:srgbClr val="A31515"/>
                </a:solidFill>
                <a:highlight>
                  <a:srgbClr val="FFFFFF"/>
                </a:highlight>
                <a:latin typeface="+mn-lt"/>
                <a:ea typeface="新宋体" panose="02010609030101010101" pitchFamily="49" charset="-122"/>
              </a:rPr>
              <a:t>执行时间</a:t>
            </a:r>
            <a:r>
              <a:rPr lang="en-US" altLang="zh-CN" sz="700" dirty="0">
                <a:solidFill>
                  <a:srgbClr val="A31515"/>
                </a:solidFill>
                <a:highlight>
                  <a:srgbClr val="FFFFFF"/>
                </a:highlight>
                <a:latin typeface="+mn-lt"/>
                <a:ea typeface="新宋体" panose="02010609030101010101" pitchFamily="49" charset="-122"/>
              </a:rPr>
              <a:t>: %f</a:t>
            </a:r>
            <a:r>
              <a:rPr lang="zh-CN" altLang="en-US" sz="700" dirty="0">
                <a:solidFill>
                  <a:srgbClr val="A31515"/>
                </a:solidFill>
                <a:highlight>
                  <a:srgbClr val="FFFFFF"/>
                </a:highlight>
                <a:latin typeface="+mn-lt"/>
                <a:ea typeface="新宋体" panose="02010609030101010101" pitchFamily="49" charset="-122"/>
              </a:rPr>
              <a:t>秒</a:t>
            </a:r>
            <a:r>
              <a:rPr lang="en-US" altLang="zh-CN" sz="700" dirty="0">
                <a:solidFill>
                  <a:srgbClr val="A31515"/>
                </a:solidFill>
                <a:highlight>
                  <a:srgbClr val="FFFFFF"/>
                </a:highlight>
                <a:latin typeface="+mn-lt"/>
                <a:ea typeface="新宋体" panose="02010609030101010101" pitchFamily="49" charset="-122"/>
              </a:rPr>
              <a:t>\n"</a:t>
            </a:r>
            <a:r>
              <a:rPr lang="en-US" altLang="zh-CN" sz="700" dirty="0">
                <a:solidFill>
                  <a:srgbClr val="000000"/>
                </a:solidFill>
                <a:highlight>
                  <a:srgbClr val="FFFFFF"/>
                </a:highlight>
                <a:latin typeface="+mn-lt"/>
                <a:ea typeface="新宋体" panose="02010609030101010101" pitchFamily="49" charset="-122"/>
              </a:rPr>
              <a:t>, (finish - start) * 1.0 / </a:t>
            </a:r>
            <a:r>
              <a:rPr lang="en-US" altLang="zh-CN" sz="700" dirty="0">
                <a:solidFill>
                  <a:srgbClr val="6F008A"/>
                </a:solidFill>
                <a:highlight>
                  <a:srgbClr val="FFFFFF"/>
                </a:highlight>
                <a:latin typeface="+mn-lt"/>
                <a:ea typeface="新宋体" panose="02010609030101010101" pitchFamily="49" charset="-122"/>
              </a:rPr>
              <a:t>CLOCKS_PER_SEC</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start = clock();</a:t>
            </a:r>
          </a:p>
          <a:p>
            <a:r>
              <a:rPr lang="nn-NO" altLang="zh-CN" sz="700" dirty="0">
                <a:solidFill>
                  <a:srgbClr val="0000FF"/>
                </a:solidFill>
                <a:highlight>
                  <a:srgbClr val="FFFFFF"/>
                </a:highlight>
                <a:latin typeface="+mn-lt"/>
                <a:ea typeface="新宋体" panose="02010609030101010101" pitchFamily="49" charset="-122"/>
              </a:rPr>
              <a:t>for</a:t>
            </a:r>
            <a:r>
              <a:rPr lang="nn-NO" altLang="zh-CN" sz="700" dirty="0">
                <a:solidFill>
                  <a:srgbClr val="000000"/>
                </a:solidFill>
                <a:highlight>
                  <a:srgbClr val="FFFFFF"/>
                </a:highlight>
                <a:latin typeface="+mn-lt"/>
                <a:ea typeface="新宋体" panose="02010609030101010101" pitchFamily="49" charset="-122"/>
              </a:rPr>
              <a:t> (</a:t>
            </a:r>
            <a:r>
              <a:rPr lang="nn-NO" altLang="zh-CN" sz="700" dirty="0">
                <a:solidFill>
                  <a:srgbClr val="0000FF"/>
                </a:solidFill>
                <a:highlight>
                  <a:srgbClr val="FFFFFF"/>
                </a:highlight>
                <a:latin typeface="+mn-lt"/>
                <a:ea typeface="新宋体" panose="02010609030101010101" pitchFamily="49" charset="-122"/>
              </a:rPr>
              <a:t>int</a:t>
            </a:r>
            <a:r>
              <a:rPr lang="nn-NO" altLang="zh-CN" sz="700" dirty="0">
                <a:solidFill>
                  <a:srgbClr val="000000"/>
                </a:solidFill>
                <a:highlight>
                  <a:srgbClr val="FFFFFF"/>
                </a:highlight>
                <a:latin typeface="+mn-lt"/>
                <a:ea typeface="新宋体" panose="02010609030101010101" pitchFamily="49" charset="-122"/>
              </a:rPr>
              <a:t> i = 0; i &lt; n; i++)</a:t>
            </a:r>
          </a:p>
          <a:p>
            <a:r>
              <a:rPr lang="en-US" altLang="zh-CN" sz="700" dirty="0" err="1">
                <a:solidFill>
                  <a:srgbClr val="000000"/>
                </a:solidFill>
                <a:highlight>
                  <a:srgbClr val="FFFFFF"/>
                </a:highlight>
                <a:latin typeface="+mn-lt"/>
                <a:ea typeface="新宋体" panose="02010609030101010101" pitchFamily="49" charset="-122"/>
              </a:rPr>
              <a:t>cz</a:t>
            </a:r>
            <a:r>
              <a:rPr lang="en-US" altLang="zh-CN" sz="700" dirty="0">
                <a:solidFill>
                  <a:srgbClr val="000000"/>
                </a:solidFill>
                <a:highlight>
                  <a:srgbClr val="FFFFFF"/>
                </a:highlight>
                <a:latin typeface="+mn-lt"/>
                <a:ea typeface="新宋体" panose="02010609030101010101" pitchFamily="49" charset="-122"/>
              </a:rPr>
              <a:t>[</a:t>
            </a:r>
            <a:r>
              <a:rPr lang="en-US" altLang="zh-CN" sz="700" dirty="0" err="1">
                <a:solidFill>
                  <a:srgbClr val="000000"/>
                </a:solidFill>
                <a:highlight>
                  <a:srgbClr val="FFFFFF"/>
                </a:highlight>
                <a:latin typeface="+mn-lt"/>
                <a:ea typeface="新宋体" panose="02010609030101010101" pitchFamily="49" charset="-122"/>
              </a:rPr>
              <a:t>i</a:t>
            </a:r>
            <a:r>
              <a:rPr lang="en-US" altLang="zh-CN" sz="700" dirty="0">
                <a:solidFill>
                  <a:srgbClr val="000000"/>
                </a:solidFill>
                <a:highlight>
                  <a:srgbClr val="FFFFFF"/>
                </a:highlight>
                <a:latin typeface="+mn-lt"/>
                <a:ea typeface="新宋体" panose="02010609030101010101" pitchFamily="49" charset="-122"/>
              </a:rPr>
              <a:t>] = x[</a:t>
            </a:r>
            <a:r>
              <a:rPr lang="en-US" altLang="zh-CN" sz="700" dirty="0" err="1">
                <a:solidFill>
                  <a:srgbClr val="000000"/>
                </a:solidFill>
                <a:highlight>
                  <a:srgbClr val="FFFFFF"/>
                </a:highlight>
                <a:latin typeface="+mn-lt"/>
                <a:ea typeface="新宋体" panose="02010609030101010101" pitchFamily="49" charset="-122"/>
              </a:rPr>
              <a:t>i</a:t>
            </a:r>
            <a:r>
              <a:rPr lang="en-US" altLang="zh-CN" sz="700" dirty="0">
                <a:solidFill>
                  <a:srgbClr val="000000"/>
                </a:solidFill>
                <a:highlight>
                  <a:srgbClr val="FFFFFF"/>
                </a:highlight>
                <a:latin typeface="+mn-lt"/>
                <a:ea typeface="新宋体" panose="02010609030101010101" pitchFamily="49" charset="-122"/>
              </a:rPr>
              <a:t>] + y[</a:t>
            </a:r>
            <a:r>
              <a:rPr lang="en-US" altLang="zh-CN" sz="700" dirty="0" err="1">
                <a:solidFill>
                  <a:srgbClr val="000000"/>
                </a:solidFill>
                <a:highlight>
                  <a:srgbClr val="FFFFFF"/>
                </a:highlight>
                <a:latin typeface="+mn-lt"/>
                <a:ea typeface="新宋体" panose="02010609030101010101" pitchFamily="49" charset="-122"/>
              </a:rPr>
              <a:t>i</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finish = clock();</a:t>
            </a:r>
          </a:p>
          <a:p>
            <a:r>
              <a:rPr lang="en-US" altLang="zh-CN" sz="700" dirty="0" err="1">
                <a:solidFill>
                  <a:srgbClr val="000000"/>
                </a:solidFill>
                <a:highlight>
                  <a:srgbClr val="FFFFFF"/>
                </a:highlight>
                <a:latin typeface="+mn-lt"/>
                <a:ea typeface="新宋体" panose="02010609030101010101" pitchFamily="49" charset="-122"/>
              </a:rPr>
              <a:t>printf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A31515"/>
                </a:solidFill>
                <a:highlight>
                  <a:srgbClr val="FFFFFF"/>
                </a:highlight>
                <a:latin typeface="+mn-lt"/>
                <a:ea typeface="新宋体" panose="02010609030101010101" pitchFamily="49" charset="-122"/>
              </a:rPr>
              <a:t>"CPU</a:t>
            </a:r>
            <a:r>
              <a:rPr lang="zh-CN" altLang="en-US" sz="700" dirty="0">
                <a:solidFill>
                  <a:srgbClr val="A31515"/>
                </a:solidFill>
                <a:highlight>
                  <a:srgbClr val="FFFFFF"/>
                </a:highlight>
                <a:latin typeface="+mn-lt"/>
                <a:ea typeface="新宋体" panose="02010609030101010101" pitchFamily="49" charset="-122"/>
              </a:rPr>
              <a:t>执行时间</a:t>
            </a:r>
            <a:r>
              <a:rPr lang="en-US" altLang="zh-CN" sz="700" dirty="0">
                <a:solidFill>
                  <a:srgbClr val="A31515"/>
                </a:solidFill>
                <a:highlight>
                  <a:srgbClr val="FFFFFF"/>
                </a:highlight>
                <a:latin typeface="+mn-lt"/>
                <a:ea typeface="新宋体" panose="02010609030101010101" pitchFamily="49" charset="-122"/>
              </a:rPr>
              <a:t>: %f</a:t>
            </a:r>
            <a:r>
              <a:rPr lang="zh-CN" altLang="en-US" sz="700" dirty="0">
                <a:solidFill>
                  <a:srgbClr val="A31515"/>
                </a:solidFill>
                <a:highlight>
                  <a:srgbClr val="FFFFFF"/>
                </a:highlight>
                <a:latin typeface="+mn-lt"/>
                <a:ea typeface="新宋体" panose="02010609030101010101" pitchFamily="49" charset="-122"/>
              </a:rPr>
              <a:t>秒</a:t>
            </a:r>
            <a:r>
              <a:rPr lang="en-US" altLang="zh-CN" sz="700" dirty="0">
                <a:solidFill>
                  <a:srgbClr val="A31515"/>
                </a:solidFill>
                <a:highlight>
                  <a:srgbClr val="FFFFFF"/>
                </a:highlight>
                <a:latin typeface="+mn-lt"/>
                <a:ea typeface="新宋体" panose="02010609030101010101" pitchFamily="49" charset="-122"/>
              </a:rPr>
              <a:t>\n"</a:t>
            </a:r>
            <a:r>
              <a:rPr lang="en-US" altLang="zh-CN" sz="700" dirty="0">
                <a:solidFill>
                  <a:srgbClr val="000000"/>
                </a:solidFill>
                <a:highlight>
                  <a:srgbClr val="FFFFFF"/>
                </a:highlight>
                <a:latin typeface="+mn-lt"/>
                <a:ea typeface="新宋体" panose="02010609030101010101" pitchFamily="49" charset="-122"/>
              </a:rPr>
              <a:t>, (finish - start) * 1.0 / </a:t>
            </a:r>
            <a:r>
              <a:rPr lang="en-US" altLang="zh-CN" sz="700" dirty="0">
                <a:solidFill>
                  <a:srgbClr val="6F008A"/>
                </a:solidFill>
                <a:highlight>
                  <a:srgbClr val="FFFFFF"/>
                </a:highlight>
                <a:latin typeface="+mn-lt"/>
                <a:ea typeface="新宋体" panose="02010609030101010101" pitchFamily="49" charset="-122"/>
              </a:rPr>
              <a:t>CLOCKS_PER_SEC</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double</a:t>
            </a:r>
            <a:r>
              <a:rPr lang="en-US" altLang="zh-CN" sz="700" dirty="0">
                <a:solidFill>
                  <a:srgbClr val="000000"/>
                </a:solidFill>
                <a:highlight>
                  <a:srgbClr val="FFFFFF"/>
                </a:highlight>
                <a:latin typeface="+mn-lt"/>
                <a:ea typeface="新宋体" panose="02010609030101010101" pitchFamily="49" charset="-122"/>
              </a:rPr>
              <a:t> sum = 0;</a:t>
            </a:r>
          </a:p>
          <a:p>
            <a:r>
              <a:rPr lang="nn-NO" altLang="zh-CN" sz="700" dirty="0">
                <a:solidFill>
                  <a:srgbClr val="0000FF"/>
                </a:solidFill>
                <a:highlight>
                  <a:srgbClr val="FFFFFF"/>
                </a:highlight>
                <a:latin typeface="+mn-lt"/>
                <a:ea typeface="新宋体" panose="02010609030101010101" pitchFamily="49" charset="-122"/>
              </a:rPr>
              <a:t>for</a:t>
            </a:r>
            <a:r>
              <a:rPr lang="nn-NO" altLang="zh-CN" sz="700" dirty="0">
                <a:solidFill>
                  <a:srgbClr val="000000"/>
                </a:solidFill>
                <a:highlight>
                  <a:srgbClr val="FFFFFF"/>
                </a:highlight>
                <a:latin typeface="+mn-lt"/>
                <a:ea typeface="新宋体" panose="02010609030101010101" pitchFamily="49" charset="-122"/>
              </a:rPr>
              <a:t> (</a:t>
            </a:r>
            <a:r>
              <a:rPr lang="nn-NO" altLang="zh-CN" sz="700" dirty="0">
                <a:solidFill>
                  <a:srgbClr val="0000FF"/>
                </a:solidFill>
                <a:highlight>
                  <a:srgbClr val="FFFFFF"/>
                </a:highlight>
                <a:latin typeface="+mn-lt"/>
                <a:ea typeface="新宋体" panose="02010609030101010101" pitchFamily="49" charset="-122"/>
              </a:rPr>
              <a:t>int</a:t>
            </a:r>
            <a:r>
              <a:rPr lang="nn-NO" altLang="zh-CN" sz="700" dirty="0">
                <a:solidFill>
                  <a:srgbClr val="000000"/>
                </a:solidFill>
                <a:highlight>
                  <a:srgbClr val="FFFFFF"/>
                </a:highlight>
                <a:latin typeface="+mn-lt"/>
                <a:ea typeface="新宋体" panose="02010609030101010101" pitchFamily="49" charset="-122"/>
              </a:rPr>
              <a:t> i = 0; i &lt; n; i++)</a:t>
            </a:r>
          </a:p>
          <a:p>
            <a:r>
              <a:rPr lang="en-US" altLang="zh-CN" sz="700" dirty="0">
                <a:solidFill>
                  <a:srgbClr val="000000"/>
                </a:solidFill>
                <a:highlight>
                  <a:srgbClr val="FFFFFF"/>
                </a:highlight>
                <a:latin typeface="+mn-lt"/>
                <a:ea typeface="新宋体" panose="02010609030101010101" pitchFamily="49" charset="-122"/>
              </a:rPr>
              <a:t>{</a:t>
            </a:r>
          </a:p>
          <a:p>
            <a:r>
              <a:rPr lang="pl-PL" altLang="zh-CN" sz="700" dirty="0">
                <a:solidFill>
                  <a:srgbClr val="0000FF"/>
                </a:solidFill>
                <a:highlight>
                  <a:srgbClr val="FFFFFF"/>
                </a:highlight>
                <a:latin typeface="+mn-lt"/>
                <a:ea typeface="新宋体" panose="02010609030101010101" pitchFamily="49" charset="-122"/>
              </a:rPr>
              <a:t>double</a:t>
            </a:r>
            <a:r>
              <a:rPr lang="pl-PL" altLang="zh-CN" sz="700" dirty="0">
                <a:solidFill>
                  <a:srgbClr val="000000"/>
                </a:solidFill>
                <a:highlight>
                  <a:srgbClr val="FFFFFF"/>
                </a:highlight>
                <a:latin typeface="+mn-lt"/>
                <a:ea typeface="新宋体" panose="02010609030101010101" pitchFamily="49" charset="-122"/>
              </a:rPr>
              <a:t> diff = z[i] - cz[i];</a:t>
            </a:r>
          </a:p>
          <a:p>
            <a:r>
              <a:rPr lang="en-US" altLang="zh-CN" sz="700" dirty="0">
                <a:solidFill>
                  <a:srgbClr val="000000"/>
                </a:solidFill>
                <a:highlight>
                  <a:srgbClr val="FFFFFF"/>
                </a:highlight>
                <a:latin typeface="+mn-lt"/>
                <a:ea typeface="新宋体" panose="02010609030101010101" pitchFamily="49" charset="-122"/>
              </a:rPr>
              <a:t>sum += diff * diff;</a:t>
            </a:r>
          </a:p>
          <a:p>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double</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diff_norm</a:t>
            </a:r>
            <a:r>
              <a:rPr lang="en-US" altLang="zh-CN" sz="700" dirty="0">
                <a:solidFill>
                  <a:srgbClr val="000000"/>
                </a:solidFill>
                <a:highlight>
                  <a:srgbClr val="FFFFFF"/>
                </a:highlight>
                <a:latin typeface="+mn-lt"/>
                <a:ea typeface="新宋体" panose="02010609030101010101" pitchFamily="49" charset="-122"/>
              </a:rPr>
              <a:t> = sqrt(sum);</a:t>
            </a:r>
          </a:p>
          <a:p>
            <a:r>
              <a:rPr lang="en-US" altLang="zh-CN" sz="700" dirty="0" err="1">
                <a:solidFill>
                  <a:srgbClr val="000000"/>
                </a:solidFill>
                <a:highlight>
                  <a:srgbClr val="FFFFFF"/>
                </a:highlight>
                <a:latin typeface="+mn-lt"/>
                <a:ea typeface="新宋体" panose="02010609030101010101" pitchFamily="49" charset="-122"/>
              </a:rPr>
              <a:t>printf</a:t>
            </a:r>
            <a:r>
              <a:rPr lang="en-US" altLang="zh-CN" sz="700" dirty="0">
                <a:solidFill>
                  <a:srgbClr val="000000"/>
                </a:solidFill>
                <a:highlight>
                  <a:srgbClr val="FFFFFF"/>
                </a:highlight>
                <a:latin typeface="+mn-lt"/>
                <a:ea typeface="新宋体" panose="02010609030101010101" pitchFamily="49" charset="-122"/>
              </a:rPr>
              <a:t>(</a:t>
            </a:r>
            <a:r>
              <a:rPr lang="en-US" altLang="zh-CN" sz="700" dirty="0">
                <a:solidFill>
                  <a:srgbClr val="A31515"/>
                </a:solidFill>
                <a:highlight>
                  <a:srgbClr val="FFFFFF"/>
                </a:highlight>
                <a:latin typeface="+mn-lt"/>
                <a:ea typeface="新宋体" panose="02010609030101010101" pitchFamily="49" charset="-122"/>
              </a:rPr>
              <a:t>"Two-norm of difference between host and device = %e\n"</a:t>
            </a:r>
            <a:r>
              <a:rPr lang="en-US" altLang="zh-CN" sz="700" dirty="0">
                <a:solidFill>
                  <a:srgbClr val="000000"/>
                </a:solidFill>
                <a:highlight>
                  <a:srgbClr val="FFFFFF"/>
                </a:highlight>
                <a:latin typeface="+mn-lt"/>
                <a:ea typeface="新宋体" panose="02010609030101010101" pitchFamily="49" charset="-122"/>
              </a:rPr>
              <a:t>, </a:t>
            </a:r>
            <a:r>
              <a:rPr lang="en-US" altLang="zh-CN" sz="700" dirty="0" err="1">
                <a:solidFill>
                  <a:srgbClr val="000000"/>
                </a:solidFill>
                <a:highlight>
                  <a:srgbClr val="FFFFFF"/>
                </a:highlight>
                <a:latin typeface="+mn-lt"/>
                <a:ea typeface="新宋体" panose="02010609030101010101" pitchFamily="49" charset="-122"/>
              </a:rPr>
              <a:t>diff_norm</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00"/>
                </a:solidFill>
                <a:highlight>
                  <a:srgbClr val="FFFFFF"/>
                </a:highlight>
                <a:latin typeface="+mn-lt"/>
                <a:ea typeface="新宋体" panose="02010609030101010101" pitchFamily="49" charset="-122"/>
              </a:rPr>
              <a:t>free(x);</a:t>
            </a:r>
          </a:p>
          <a:p>
            <a:r>
              <a:rPr lang="en-US" altLang="zh-CN" sz="700" dirty="0">
                <a:solidFill>
                  <a:srgbClr val="000000"/>
                </a:solidFill>
                <a:highlight>
                  <a:srgbClr val="FFFFFF"/>
                </a:highlight>
                <a:latin typeface="+mn-lt"/>
                <a:ea typeface="新宋体" panose="02010609030101010101" pitchFamily="49" charset="-122"/>
              </a:rPr>
              <a:t>free(y);</a:t>
            </a:r>
          </a:p>
          <a:p>
            <a:r>
              <a:rPr lang="en-US" altLang="zh-CN" sz="700" dirty="0">
                <a:solidFill>
                  <a:srgbClr val="000000"/>
                </a:solidFill>
                <a:highlight>
                  <a:srgbClr val="FFFFFF"/>
                </a:highlight>
                <a:latin typeface="+mn-lt"/>
                <a:ea typeface="新宋体" panose="02010609030101010101" pitchFamily="49" charset="-122"/>
              </a:rPr>
              <a:t>free(z);</a:t>
            </a:r>
          </a:p>
          <a:p>
            <a:r>
              <a:rPr lang="en-US" altLang="zh-CN" sz="700" dirty="0">
                <a:solidFill>
                  <a:srgbClr val="000000"/>
                </a:solidFill>
                <a:highlight>
                  <a:srgbClr val="FFFFFF"/>
                </a:highlight>
                <a:latin typeface="+mn-lt"/>
                <a:ea typeface="新宋体" panose="02010609030101010101" pitchFamily="49" charset="-122"/>
              </a:rPr>
              <a:t>free(</a:t>
            </a:r>
            <a:r>
              <a:rPr lang="en-US" altLang="zh-CN" sz="700" dirty="0" err="1">
                <a:solidFill>
                  <a:srgbClr val="000000"/>
                </a:solidFill>
                <a:highlight>
                  <a:srgbClr val="FFFFFF"/>
                </a:highlight>
                <a:latin typeface="+mn-lt"/>
                <a:ea typeface="新宋体" panose="02010609030101010101" pitchFamily="49" charset="-122"/>
              </a:rPr>
              <a:t>cz</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cudaFree</a:t>
            </a:r>
            <a:r>
              <a:rPr lang="en-US" altLang="zh-CN" sz="700" dirty="0">
                <a:solidFill>
                  <a:srgbClr val="000000"/>
                </a:solidFill>
                <a:highlight>
                  <a:srgbClr val="FFFFFF"/>
                </a:highlight>
                <a:latin typeface="+mn-lt"/>
                <a:ea typeface="新宋体" panose="02010609030101010101" pitchFamily="49" charset="-122"/>
              </a:rPr>
              <a:t>(dx);</a:t>
            </a:r>
          </a:p>
          <a:p>
            <a:r>
              <a:rPr lang="en-US" altLang="zh-CN" sz="700" dirty="0" err="1">
                <a:solidFill>
                  <a:srgbClr val="000000"/>
                </a:solidFill>
                <a:highlight>
                  <a:srgbClr val="FFFFFF"/>
                </a:highlight>
                <a:latin typeface="+mn-lt"/>
                <a:ea typeface="新宋体" panose="02010609030101010101" pitchFamily="49" charset="-122"/>
              </a:rPr>
              <a:t>cudaFree</a:t>
            </a:r>
            <a:r>
              <a:rPr lang="en-US" altLang="zh-CN" sz="700" dirty="0">
                <a:solidFill>
                  <a:srgbClr val="000000"/>
                </a:solidFill>
                <a:highlight>
                  <a:srgbClr val="FFFFFF"/>
                </a:highlight>
                <a:latin typeface="+mn-lt"/>
                <a:ea typeface="新宋体" panose="02010609030101010101" pitchFamily="49" charset="-122"/>
              </a:rPr>
              <a:t>(</a:t>
            </a:r>
            <a:r>
              <a:rPr lang="en-US" altLang="zh-CN" sz="700" dirty="0" err="1">
                <a:solidFill>
                  <a:srgbClr val="000000"/>
                </a:solidFill>
                <a:highlight>
                  <a:srgbClr val="FFFFFF"/>
                </a:highlight>
                <a:latin typeface="+mn-lt"/>
                <a:ea typeface="新宋体" panose="02010609030101010101" pitchFamily="49" charset="-122"/>
              </a:rPr>
              <a:t>dy</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err="1">
                <a:solidFill>
                  <a:srgbClr val="000000"/>
                </a:solidFill>
                <a:highlight>
                  <a:srgbClr val="FFFFFF"/>
                </a:highlight>
                <a:latin typeface="+mn-lt"/>
                <a:ea typeface="新宋体" panose="02010609030101010101" pitchFamily="49" charset="-122"/>
              </a:rPr>
              <a:t>cudaFree</a:t>
            </a:r>
            <a:r>
              <a:rPr lang="en-US" altLang="zh-CN" sz="700" dirty="0">
                <a:solidFill>
                  <a:srgbClr val="000000"/>
                </a:solidFill>
                <a:highlight>
                  <a:srgbClr val="FFFFFF"/>
                </a:highlight>
                <a:latin typeface="+mn-lt"/>
                <a:ea typeface="新宋体" panose="02010609030101010101" pitchFamily="49" charset="-122"/>
              </a:rPr>
              <a:t>(</a:t>
            </a:r>
            <a:r>
              <a:rPr lang="en-US" altLang="zh-CN" sz="700" dirty="0" err="1">
                <a:solidFill>
                  <a:srgbClr val="000000"/>
                </a:solidFill>
                <a:highlight>
                  <a:srgbClr val="FFFFFF"/>
                </a:highlight>
                <a:latin typeface="+mn-lt"/>
                <a:ea typeface="新宋体" panose="02010609030101010101" pitchFamily="49" charset="-122"/>
              </a:rPr>
              <a:t>dz</a:t>
            </a:r>
            <a:r>
              <a:rPr lang="en-US" altLang="zh-CN" sz="700" dirty="0">
                <a:solidFill>
                  <a:srgbClr val="000000"/>
                </a:solidFill>
                <a:highlight>
                  <a:srgbClr val="FFFFFF"/>
                </a:highlight>
                <a:latin typeface="+mn-lt"/>
                <a:ea typeface="新宋体" panose="02010609030101010101" pitchFamily="49" charset="-122"/>
              </a:rPr>
              <a:t>);</a:t>
            </a:r>
          </a:p>
          <a:p>
            <a:r>
              <a:rPr lang="en-US" altLang="zh-CN" sz="700" dirty="0">
                <a:solidFill>
                  <a:srgbClr val="0000FF"/>
                </a:solidFill>
                <a:highlight>
                  <a:srgbClr val="FFFFFF"/>
                </a:highlight>
                <a:latin typeface="+mn-lt"/>
                <a:ea typeface="新宋体" panose="02010609030101010101" pitchFamily="49" charset="-122"/>
              </a:rPr>
              <a:t>return</a:t>
            </a:r>
            <a:r>
              <a:rPr lang="en-US" altLang="zh-CN" sz="700" dirty="0">
                <a:solidFill>
                  <a:srgbClr val="000000"/>
                </a:solidFill>
                <a:highlight>
                  <a:srgbClr val="FFFFFF"/>
                </a:highlight>
                <a:latin typeface="+mn-lt"/>
                <a:ea typeface="新宋体" panose="02010609030101010101" pitchFamily="49" charset="-122"/>
              </a:rPr>
              <a:t> 0;</a:t>
            </a:r>
          </a:p>
          <a:p>
            <a:r>
              <a:rPr lang="en-US" altLang="zh-CN" sz="700" dirty="0">
                <a:solidFill>
                  <a:srgbClr val="000000"/>
                </a:solidFill>
                <a:highlight>
                  <a:srgbClr val="FFFFFF"/>
                </a:highlight>
                <a:latin typeface="+mn-lt"/>
                <a:ea typeface="新宋体" panose="02010609030101010101" pitchFamily="49" charset="-122"/>
              </a:rPr>
              <a:t>}</a:t>
            </a:r>
          </a:p>
        </p:txBody>
      </p:sp>
    </p:spTree>
    <p:extLst>
      <p:ext uri="{BB962C8B-B14F-4D97-AF65-F5344CB8AC3E}">
        <p14:creationId xmlns:p14="http://schemas.microsoft.com/office/powerpoint/2010/main" val="6790020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4B326F-AF51-3F26-B51A-44479B76F80B}"/>
              </a:ext>
            </a:extLst>
          </p:cNvPr>
          <p:cNvSpPr>
            <a:spLocks noGrp="1"/>
          </p:cNvSpPr>
          <p:nvPr>
            <p:ph type="title"/>
          </p:nvPr>
        </p:nvSpPr>
        <p:spPr>
          <a:xfrm>
            <a:off x="457200" y="152400"/>
            <a:ext cx="8229600" cy="990600"/>
          </a:xfrm>
        </p:spPr>
        <p:txBody>
          <a:bodyPr/>
          <a:lstStyle/>
          <a:p>
            <a:r>
              <a:rPr lang="en-US" altLang="zh-CN" dirty="0"/>
              <a:t>12 CUDA</a:t>
            </a:r>
            <a:r>
              <a:rPr lang="zh-CN" altLang="en-US" dirty="0"/>
              <a:t>梯形法则</a:t>
            </a:r>
            <a:r>
              <a:rPr lang="en-US" altLang="zh-CN" dirty="0"/>
              <a:t>II: </a:t>
            </a:r>
            <a:r>
              <a:rPr lang="zh-CN" altLang="en-US" dirty="0"/>
              <a:t>提升性能</a:t>
            </a:r>
          </a:p>
        </p:txBody>
      </p:sp>
      <p:sp>
        <p:nvSpPr>
          <p:cNvPr id="3" name="内容占位符 2">
            <a:extLst>
              <a:ext uri="{FF2B5EF4-FFF2-40B4-BE49-F238E27FC236}">
                <a16:creationId xmlns:a16="http://schemas.microsoft.com/office/drawing/2014/main" id="{7166BF1E-D52F-7D9F-78F7-D26A29936854}"/>
              </a:ext>
            </a:extLst>
          </p:cNvPr>
          <p:cNvSpPr>
            <a:spLocks noGrp="1"/>
          </p:cNvSpPr>
          <p:nvPr>
            <p:ph sz="quarter" idx="1"/>
          </p:nvPr>
        </p:nvSpPr>
        <p:spPr>
          <a:xfrm>
            <a:off x="457200" y="1219200"/>
            <a:ext cx="5482952" cy="4937125"/>
          </a:xfrm>
        </p:spPr>
        <p:txBody>
          <a:bodyPr/>
          <a:lstStyle/>
          <a:p>
            <a:r>
              <a:rPr lang="zh-CN" altLang="en-US" sz="2000" dirty="0"/>
              <a:t>线程束洗牌函数</a:t>
            </a:r>
          </a:p>
          <a:p>
            <a:pPr lvl="1"/>
            <a:r>
              <a:rPr lang="en-US" altLang="zh-CN" sz="1800" dirty="0">
                <a:solidFill>
                  <a:srgbClr val="6F008A"/>
                </a:solidFill>
                <a:highlight>
                  <a:srgbClr val="FFFFFF"/>
                </a:highlight>
                <a:ea typeface="新宋体" panose="02010609030101010101" pitchFamily="49" charset="-122"/>
              </a:rPr>
              <a:t>__device__</a:t>
            </a:r>
            <a:r>
              <a:rPr lang="en-US" altLang="zh-CN" sz="1800" dirty="0">
                <a:solidFill>
                  <a:srgbClr val="000000"/>
                </a:solidFill>
                <a:highlight>
                  <a:srgbClr val="FFFFFF"/>
                </a:highlight>
                <a:ea typeface="新宋体" panose="02010609030101010101" pitchFamily="49" charset="-122"/>
              </a:rPr>
              <a:t>  </a:t>
            </a:r>
            <a:r>
              <a:rPr lang="en-US" altLang="zh-CN" sz="1800" dirty="0">
                <a:solidFill>
                  <a:srgbClr val="0000FF"/>
                </a:solidFill>
                <a:highlight>
                  <a:srgbClr val="FFFFFF"/>
                </a:highlight>
                <a:ea typeface="新宋体" panose="02010609030101010101" pitchFamily="49" charset="-122"/>
              </a:rPr>
              <a:t>float</a:t>
            </a:r>
            <a:r>
              <a:rPr lang="en-US" altLang="zh-CN" sz="1800" dirty="0">
                <a:solidFill>
                  <a:srgbClr val="000000"/>
                </a:solidFill>
                <a:highlight>
                  <a:srgbClr val="FFFFFF"/>
                </a:highlight>
                <a:ea typeface="新宋体" panose="02010609030101010101" pitchFamily="49" charset="-122"/>
              </a:rPr>
              <a:t> __</a:t>
            </a:r>
            <a:r>
              <a:rPr lang="en-US" altLang="zh-CN" sz="1800" dirty="0" err="1">
                <a:solidFill>
                  <a:srgbClr val="000000"/>
                </a:solidFill>
                <a:highlight>
                  <a:srgbClr val="FFFFFF"/>
                </a:highlight>
                <a:ea typeface="新宋体" panose="02010609030101010101" pitchFamily="49" charset="-122"/>
              </a:rPr>
              <a:t>shfl_down_sync</a:t>
            </a:r>
            <a:r>
              <a:rPr lang="en-US" altLang="zh-CN" sz="1800" dirty="0">
                <a:solidFill>
                  <a:srgbClr val="000000"/>
                </a:solidFill>
                <a:highlight>
                  <a:srgbClr val="FFFFFF"/>
                </a:highlight>
                <a:ea typeface="新宋体" panose="02010609030101010101" pitchFamily="49" charset="-122"/>
              </a:rPr>
              <a:t>(</a:t>
            </a:r>
            <a:r>
              <a:rPr lang="en-US" altLang="zh-CN" sz="1800" dirty="0">
                <a:solidFill>
                  <a:srgbClr val="0000FF"/>
                </a:solidFill>
                <a:highlight>
                  <a:srgbClr val="FFFFFF"/>
                </a:highlight>
                <a:ea typeface="新宋体" panose="02010609030101010101" pitchFamily="49" charset="-122"/>
              </a:rPr>
              <a:t>unsigned</a:t>
            </a:r>
            <a:r>
              <a:rPr lang="en-US" altLang="zh-CN" sz="1800" dirty="0">
                <a:solidFill>
                  <a:srgbClr val="000000"/>
                </a:solidFill>
                <a:highlight>
                  <a:srgbClr val="FFFFFF"/>
                </a:highlight>
                <a:ea typeface="新宋体" panose="02010609030101010101" pitchFamily="49" charset="-122"/>
              </a:rPr>
              <a:t> </a:t>
            </a:r>
            <a:r>
              <a:rPr lang="en-US" altLang="zh-CN" sz="1800" dirty="0">
                <a:solidFill>
                  <a:srgbClr val="808080"/>
                </a:solidFill>
                <a:highlight>
                  <a:srgbClr val="FFFFFF"/>
                </a:highlight>
                <a:ea typeface="新宋体" panose="02010609030101010101" pitchFamily="49" charset="-122"/>
              </a:rPr>
              <a:t>mask</a:t>
            </a:r>
            <a:r>
              <a:rPr lang="en-US" altLang="zh-CN" sz="1800" dirty="0">
                <a:solidFill>
                  <a:srgbClr val="000000"/>
                </a:solidFill>
                <a:highlight>
                  <a:srgbClr val="FFFFFF"/>
                </a:highlight>
                <a:ea typeface="新宋体" panose="02010609030101010101" pitchFamily="49" charset="-122"/>
              </a:rPr>
              <a:t>, </a:t>
            </a:r>
            <a:r>
              <a:rPr lang="en-US" altLang="zh-CN" sz="1800" dirty="0">
                <a:solidFill>
                  <a:srgbClr val="0000FF"/>
                </a:solidFill>
                <a:highlight>
                  <a:srgbClr val="FFFFFF"/>
                </a:highlight>
                <a:ea typeface="新宋体" panose="02010609030101010101" pitchFamily="49" charset="-122"/>
              </a:rPr>
              <a:t>float</a:t>
            </a:r>
            <a:r>
              <a:rPr lang="en-US" altLang="zh-CN" sz="1800" dirty="0">
                <a:solidFill>
                  <a:srgbClr val="000000"/>
                </a:solidFill>
                <a:highlight>
                  <a:srgbClr val="FFFFFF"/>
                </a:highlight>
                <a:ea typeface="新宋体" panose="02010609030101010101" pitchFamily="49" charset="-122"/>
              </a:rPr>
              <a:t> </a:t>
            </a:r>
            <a:r>
              <a:rPr lang="en-US" altLang="zh-CN" sz="1800" dirty="0">
                <a:solidFill>
                  <a:srgbClr val="808080"/>
                </a:solidFill>
                <a:highlight>
                  <a:srgbClr val="FFFFFF"/>
                </a:highlight>
                <a:ea typeface="新宋体" panose="02010609030101010101" pitchFamily="49" charset="-122"/>
              </a:rPr>
              <a:t>var</a:t>
            </a:r>
            <a:r>
              <a:rPr lang="en-US" altLang="zh-CN" sz="1800" dirty="0">
                <a:solidFill>
                  <a:srgbClr val="000000"/>
                </a:solidFill>
                <a:highlight>
                  <a:srgbClr val="FFFFFF"/>
                </a:highlight>
                <a:ea typeface="新宋体" panose="02010609030101010101" pitchFamily="49" charset="-122"/>
              </a:rPr>
              <a:t>, </a:t>
            </a:r>
            <a:r>
              <a:rPr lang="en-US" altLang="zh-CN" sz="1800" dirty="0">
                <a:solidFill>
                  <a:srgbClr val="0000FF"/>
                </a:solidFill>
                <a:highlight>
                  <a:srgbClr val="FFFFFF"/>
                </a:highlight>
                <a:ea typeface="新宋体" panose="02010609030101010101" pitchFamily="49" charset="-122"/>
              </a:rPr>
              <a:t>unsigned</a:t>
            </a:r>
            <a:r>
              <a:rPr lang="en-US" altLang="zh-CN" sz="1800" dirty="0">
                <a:solidFill>
                  <a:srgbClr val="000000"/>
                </a:solidFill>
                <a:highlight>
                  <a:srgbClr val="FFFFFF"/>
                </a:highlight>
                <a:ea typeface="新宋体" panose="02010609030101010101" pitchFamily="49" charset="-122"/>
              </a:rPr>
              <a:t> </a:t>
            </a:r>
            <a:r>
              <a:rPr lang="en-US" altLang="zh-CN" sz="1800" dirty="0">
                <a:solidFill>
                  <a:srgbClr val="808080"/>
                </a:solidFill>
                <a:highlight>
                  <a:srgbClr val="FFFFFF"/>
                </a:highlight>
                <a:ea typeface="新宋体" panose="02010609030101010101" pitchFamily="49" charset="-122"/>
              </a:rPr>
              <a:t>diff</a:t>
            </a:r>
            <a:r>
              <a:rPr lang="en-US" altLang="zh-CN" sz="1800" dirty="0">
                <a:solidFill>
                  <a:srgbClr val="000000"/>
                </a:solidFill>
                <a:highlight>
                  <a:srgbClr val="FFFFFF"/>
                </a:highlight>
                <a:ea typeface="新宋体" panose="02010609030101010101" pitchFamily="49" charset="-122"/>
              </a:rPr>
              <a:t>, </a:t>
            </a:r>
            <a:r>
              <a:rPr lang="en-US" altLang="zh-CN" sz="1800" dirty="0">
                <a:solidFill>
                  <a:srgbClr val="0000FF"/>
                </a:solidFill>
                <a:highlight>
                  <a:srgbClr val="FFFFFF"/>
                </a:highlight>
                <a:ea typeface="新宋体" panose="02010609030101010101" pitchFamily="49" charset="-122"/>
              </a:rPr>
              <a:t>int</a:t>
            </a:r>
            <a:r>
              <a:rPr lang="en-US" altLang="zh-CN" sz="1800" dirty="0">
                <a:solidFill>
                  <a:srgbClr val="000000"/>
                </a:solidFill>
                <a:highlight>
                  <a:srgbClr val="FFFFFF"/>
                </a:highlight>
                <a:ea typeface="新宋体" panose="02010609030101010101" pitchFamily="49" charset="-122"/>
              </a:rPr>
              <a:t> </a:t>
            </a:r>
            <a:r>
              <a:rPr lang="en-US" altLang="zh-CN" sz="1800" dirty="0">
                <a:solidFill>
                  <a:srgbClr val="808080"/>
                </a:solidFill>
                <a:highlight>
                  <a:srgbClr val="FFFFFF"/>
                </a:highlight>
                <a:ea typeface="新宋体" panose="02010609030101010101" pitchFamily="49" charset="-122"/>
              </a:rPr>
              <a:t>width </a:t>
            </a:r>
            <a:r>
              <a:rPr lang="en-US" altLang="zh-CN" sz="1800" dirty="0">
                <a:solidFill>
                  <a:srgbClr val="000000"/>
                </a:solidFill>
                <a:highlight>
                  <a:srgbClr val="FFFFFF"/>
                </a:highlight>
                <a:ea typeface="新宋体" panose="02010609030101010101" pitchFamily="49" charset="-122"/>
              </a:rPr>
              <a:t>= </a:t>
            </a:r>
            <a:r>
              <a:rPr lang="en-US" altLang="zh-CN" sz="1800" dirty="0" err="1">
                <a:solidFill>
                  <a:srgbClr val="000000"/>
                </a:solidFill>
                <a:highlight>
                  <a:srgbClr val="FFFFFF"/>
                </a:highlight>
                <a:ea typeface="新宋体" panose="02010609030101010101" pitchFamily="49" charset="-122"/>
              </a:rPr>
              <a:t>warpSize</a:t>
            </a:r>
            <a:r>
              <a:rPr lang="en-US" altLang="zh-CN" sz="1800" dirty="0">
                <a:solidFill>
                  <a:srgbClr val="000000"/>
                </a:solidFill>
                <a:highlight>
                  <a:srgbClr val="FFFFFF"/>
                </a:highlight>
                <a:ea typeface="新宋体" panose="02010609030101010101" pitchFamily="49" charset="-122"/>
              </a:rPr>
              <a:t>)</a:t>
            </a:r>
            <a:endParaRPr lang="en-US" altLang="zh-CN" sz="1800" dirty="0"/>
          </a:p>
          <a:p>
            <a:pPr lvl="1"/>
            <a:r>
              <a:rPr lang="zh-CN" altLang="en-US" sz="1800" dirty="0"/>
              <a:t>掩码</a:t>
            </a:r>
            <a:r>
              <a:rPr lang="en-US" altLang="zh-CN" sz="1800" dirty="0"/>
              <a:t>(mask) </a:t>
            </a:r>
            <a:r>
              <a:rPr lang="zh-CN" altLang="en-US" sz="1800" dirty="0"/>
              <a:t>参数指示哪些线程正在参与调用</a:t>
            </a:r>
            <a:endParaRPr lang="en-US" altLang="zh-CN" sz="1800" dirty="0"/>
          </a:p>
          <a:p>
            <a:pPr lvl="2"/>
            <a:r>
              <a:rPr lang="en-US" altLang="zh-CN" sz="1600" dirty="0"/>
              <a:t>mask</a:t>
            </a:r>
            <a:r>
              <a:rPr lang="zh-CN" altLang="en-US" sz="1600" dirty="0"/>
              <a:t>的第</a:t>
            </a:r>
            <a:r>
              <a:rPr lang="en-US" altLang="zh-CN" sz="1600" i="1" dirty="0" err="1"/>
              <a:t>i</a:t>
            </a:r>
            <a:r>
              <a:rPr lang="zh-CN" altLang="en-US" sz="1600" dirty="0"/>
              <a:t>位指示通道号为</a:t>
            </a:r>
            <a:r>
              <a:rPr lang="en-US" altLang="zh-CN" sz="1600" i="1" dirty="0" err="1"/>
              <a:t>i</a:t>
            </a:r>
            <a:r>
              <a:rPr lang="zh-CN" altLang="en-US" sz="1600" dirty="0"/>
              <a:t>的线程是否参与</a:t>
            </a:r>
            <a:endParaRPr lang="en-US" altLang="zh-CN" sz="1600" dirty="0"/>
          </a:p>
          <a:p>
            <a:pPr lvl="2"/>
            <a:r>
              <a:rPr lang="zh-CN" altLang="en-US" sz="1600" dirty="0"/>
              <a:t>通常会使用线程束中的所有线程，即</a:t>
            </a:r>
            <a:r>
              <a:rPr lang="en-US" altLang="zh-CN" sz="1600" dirty="0"/>
              <a:t>mask = 0xffffffff</a:t>
            </a:r>
          </a:p>
          <a:p>
            <a:pPr lvl="1"/>
            <a:r>
              <a:rPr lang="zh-CN" altLang="en-US" sz="1800" dirty="0"/>
              <a:t>如果通道号为</a:t>
            </a:r>
            <a:r>
              <a:rPr lang="en-US" altLang="zh-CN" sz="1800" i="1" dirty="0"/>
              <a:t>l </a:t>
            </a:r>
            <a:r>
              <a:rPr lang="zh-CN" altLang="en-US" sz="1800" dirty="0"/>
              <a:t>的线程调用</a:t>
            </a:r>
            <a:r>
              <a:rPr lang="en-US" altLang="zh-CN" sz="1800" dirty="0"/>
              <a:t>__</a:t>
            </a:r>
            <a:r>
              <a:rPr lang="en-US" altLang="zh-CN" sz="1800" dirty="0" err="1"/>
              <a:t>shfl_down_sync</a:t>
            </a:r>
            <a:r>
              <a:rPr lang="en-US" altLang="zh-CN" sz="1800" dirty="0"/>
              <a:t>, </a:t>
            </a:r>
            <a:r>
              <a:rPr lang="zh-CN" altLang="en-US" sz="1800" dirty="0"/>
              <a:t>那么通道号为</a:t>
            </a:r>
            <a:r>
              <a:rPr lang="en-US" altLang="zh-CN" sz="1800" i="1" dirty="0" err="1"/>
              <a:t>l</a:t>
            </a:r>
            <a:r>
              <a:rPr lang="en-US" altLang="zh-CN" sz="1800" dirty="0" err="1"/>
              <a:t>+diff</a:t>
            </a:r>
            <a:r>
              <a:rPr lang="zh-CN" altLang="en-US" sz="1800" dirty="0"/>
              <a:t>的线程上存储在</a:t>
            </a:r>
            <a:r>
              <a:rPr lang="en-US" altLang="zh-CN" sz="1800" dirty="0"/>
              <a:t>var</a:t>
            </a:r>
            <a:r>
              <a:rPr lang="zh-CN" altLang="en-US" sz="1800" dirty="0"/>
              <a:t>中的值被返回给它</a:t>
            </a:r>
            <a:endParaRPr lang="en-US" altLang="zh-CN" sz="1800" i="1" dirty="0"/>
          </a:p>
          <a:p>
            <a:pPr lvl="1"/>
            <a:r>
              <a:rPr lang="zh-CN" altLang="en-US" sz="1800" dirty="0"/>
              <a:t>向下洗牌</a:t>
            </a:r>
            <a:endParaRPr lang="en-US" altLang="zh-CN" sz="1800" dirty="0"/>
          </a:p>
          <a:p>
            <a:pPr lvl="2"/>
            <a:r>
              <a:rPr lang="en-US" altLang="zh-CN" sz="1600" dirty="0"/>
              <a:t>diff </a:t>
            </a:r>
            <a:r>
              <a:rPr lang="zh-CN" altLang="en-US" sz="1600" dirty="0"/>
              <a:t>的类型是无符号，返回的值来自更高序列号的线程</a:t>
            </a:r>
            <a:endParaRPr lang="en-US" altLang="zh-CN" sz="1600" dirty="0"/>
          </a:p>
          <a:p>
            <a:pPr lvl="1"/>
            <a:r>
              <a:rPr lang="zh-CN" altLang="en-US" sz="1800" dirty="0"/>
              <a:t>为了避免不明确的结果</a:t>
            </a:r>
            <a:endParaRPr lang="en-US" altLang="zh-CN" sz="1800" dirty="0"/>
          </a:p>
          <a:p>
            <a:pPr lvl="2"/>
            <a:r>
              <a:rPr lang="zh-CN" altLang="en-US" sz="1600" dirty="0"/>
              <a:t>线程束中的所有线程调用</a:t>
            </a:r>
            <a:r>
              <a:rPr lang="en-US" altLang="zh-CN" sz="1600" dirty="0"/>
              <a:t>__</a:t>
            </a:r>
            <a:r>
              <a:rPr lang="en-US" altLang="zh-CN" sz="1600" dirty="0" err="1"/>
              <a:t>shfl_down_sync</a:t>
            </a:r>
            <a:endParaRPr lang="en-US" altLang="zh-CN" sz="1600" dirty="0"/>
          </a:p>
          <a:p>
            <a:pPr lvl="2"/>
            <a:r>
              <a:rPr lang="zh-CN" altLang="en-US" sz="1600" dirty="0"/>
              <a:t>所有的线程束都有</a:t>
            </a:r>
            <a:r>
              <a:rPr lang="en-US" altLang="zh-CN" sz="1600" dirty="0" err="1"/>
              <a:t>warpSize</a:t>
            </a:r>
            <a:r>
              <a:rPr lang="zh-CN" altLang="en-US" sz="1600" dirty="0"/>
              <a:t>个线程，即线程块大小是</a:t>
            </a:r>
            <a:r>
              <a:rPr lang="en-US" altLang="zh-CN" sz="1600" dirty="0" err="1"/>
              <a:t>warpSize</a:t>
            </a:r>
            <a:r>
              <a:rPr lang="zh-CN" altLang="en-US" sz="1600" dirty="0"/>
              <a:t>的倍数</a:t>
            </a:r>
            <a:endParaRPr lang="en-US" altLang="zh-CN" sz="1600" dirty="0"/>
          </a:p>
        </p:txBody>
      </p:sp>
      <p:sp>
        <p:nvSpPr>
          <p:cNvPr id="4" name="灯片编号占位符 3">
            <a:extLst>
              <a:ext uri="{FF2B5EF4-FFF2-40B4-BE49-F238E27FC236}">
                <a16:creationId xmlns:a16="http://schemas.microsoft.com/office/drawing/2014/main" id="{E6D59770-EE52-6898-F2DA-67B76E53F9EE}"/>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21</a:t>
            </a:fld>
            <a:endParaRPr lang="zh-CN" altLang="en-US"/>
          </a:p>
        </p:txBody>
      </p:sp>
      <p:sp>
        <p:nvSpPr>
          <p:cNvPr id="15" name="文本框 14">
            <a:extLst>
              <a:ext uri="{FF2B5EF4-FFF2-40B4-BE49-F238E27FC236}">
                <a16:creationId xmlns:a16="http://schemas.microsoft.com/office/drawing/2014/main" id="{0A7CC235-88D1-0EB8-78CB-33ED2D20041D}"/>
              </a:ext>
            </a:extLst>
          </p:cNvPr>
          <p:cNvSpPr txBox="1"/>
          <p:nvPr/>
        </p:nvSpPr>
        <p:spPr>
          <a:xfrm>
            <a:off x="6012160" y="1191518"/>
            <a:ext cx="3096344" cy="5693866"/>
          </a:xfrm>
          <a:prstGeom prst="rect">
            <a:avLst/>
          </a:prstGeom>
          <a:noFill/>
        </p:spPr>
        <p:txBody>
          <a:bodyPr wrap="square">
            <a:spAutoFit/>
          </a:bodyPr>
          <a:lstStyle/>
          <a:p>
            <a:r>
              <a:rPr lang="en-US" altLang="zh-CN" sz="1400" dirty="0">
                <a:solidFill>
                  <a:srgbClr val="808080"/>
                </a:solidFill>
                <a:highlight>
                  <a:srgbClr val="FFFFFF"/>
                </a:highlight>
                <a:latin typeface="+mn-lt"/>
                <a:ea typeface="新宋体" panose="02010609030101010101" pitchFamily="49" charset="-122"/>
              </a:rPr>
              <a:t>#include</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A31515"/>
                </a:solidFill>
                <a:highlight>
                  <a:srgbClr val="FFFFFF"/>
                </a:highlight>
                <a:latin typeface="+mn-lt"/>
                <a:ea typeface="新宋体" panose="02010609030101010101" pitchFamily="49" charset="-122"/>
              </a:rPr>
              <a:t>&lt;</a:t>
            </a:r>
            <a:r>
              <a:rPr lang="en-US" altLang="zh-CN" sz="1400" dirty="0" err="1">
                <a:solidFill>
                  <a:srgbClr val="A31515"/>
                </a:solidFill>
                <a:highlight>
                  <a:srgbClr val="FFFFFF"/>
                </a:highlight>
                <a:latin typeface="+mn-lt"/>
                <a:ea typeface="新宋体" panose="02010609030101010101" pitchFamily="49" charset="-122"/>
              </a:rPr>
              <a:t>stdio.h</a:t>
            </a:r>
            <a:r>
              <a:rPr lang="en-US" altLang="zh-CN" sz="1400" dirty="0">
                <a:solidFill>
                  <a:srgbClr val="A31515"/>
                </a:solidFill>
                <a:highlight>
                  <a:srgbClr val="FFFFFF"/>
                </a:highlight>
                <a:latin typeface="+mn-lt"/>
                <a:ea typeface="新宋体" panose="02010609030101010101" pitchFamily="49" charset="-122"/>
              </a:rPr>
              <a:t>&gt;</a:t>
            </a:r>
            <a:endParaRPr lang="en-US" altLang="zh-CN" sz="1400" dirty="0">
              <a:solidFill>
                <a:srgbClr val="000000"/>
              </a:solidFill>
              <a:highlight>
                <a:srgbClr val="FFFFFF"/>
              </a:highlight>
              <a:latin typeface="+mn-lt"/>
              <a:ea typeface="新宋体" panose="02010609030101010101" pitchFamily="49" charset="-122"/>
            </a:endParaRPr>
          </a:p>
          <a:p>
            <a:r>
              <a:rPr lang="en-US" altLang="zh-CN" sz="1400" dirty="0">
                <a:solidFill>
                  <a:srgbClr val="808080"/>
                </a:solidFill>
                <a:highlight>
                  <a:srgbClr val="FFFFFF"/>
                </a:highlight>
                <a:latin typeface="+mn-lt"/>
                <a:ea typeface="新宋体" panose="02010609030101010101" pitchFamily="49" charset="-122"/>
              </a:rPr>
              <a:t>#include</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A31515"/>
                </a:solidFill>
                <a:highlight>
                  <a:srgbClr val="FFFFFF"/>
                </a:highlight>
                <a:latin typeface="+mn-lt"/>
                <a:ea typeface="新宋体" panose="02010609030101010101" pitchFamily="49" charset="-122"/>
              </a:rPr>
              <a:t>&lt;</a:t>
            </a:r>
            <a:r>
              <a:rPr lang="en-US" altLang="zh-CN" sz="1400" dirty="0" err="1">
                <a:solidFill>
                  <a:srgbClr val="A31515"/>
                </a:solidFill>
                <a:highlight>
                  <a:srgbClr val="FFFFFF"/>
                </a:highlight>
                <a:latin typeface="+mn-lt"/>
                <a:ea typeface="新宋体" panose="02010609030101010101" pitchFamily="49" charset="-122"/>
              </a:rPr>
              <a:t>stdlib.h</a:t>
            </a:r>
            <a:r>
              <a:rPr lang="en-US" altLang="zh-CN" sz="1400" dirty="0">
                <a:solidFill>
                  <a:srgbClr val="A31515"/>
                </a:solidFill>
                <a:highlight>
                  <a:srgbClr val="FFFFFF"/>
                </a:highlight>
                <a:latin typeface="+mn-lt"/>
                <a:ea typeface="新宋体" panose="02010609030101010101" pitchFamily="49" charset="-122"/>
              </a:rPr>
              <a:t>&gt;</a:t>
            </a:r>
            <a:endParaRPr lang="en-US" altLang="zh-CN" sz="1400" dirty="0">
              <a:solidFill>
                <a:srgbClr val="000000"/>
              </a:solidFill>
              <a:highlight>
                <a:srgbClr val="FFFFFF"/>
              </a:highlight>
              <a:latin typeface="+mn-lt"/>
              <a:ea typeface="新宋体" panose="02010609030101010101" pitchFamily="49" charset="-122"/>
            </a:endParaRPr>
          </a:p>
          <a:p>
            <a:r>
              <a:rPr lang="en-US" altLang="zh-CN" sz="1400" dirty="0">
                <a:solidFill>
                  <a:srgbClr val="808080"/>
                </a:solidFill>
                <a:highlight>
                  <a:srgbClr val="FFFFFF"/>
                </a:highlight>
                <a:latin typeface="+mn-lt"/>
                <a:ea typeface="新宋体" panose="02010609030101010101" pitchFamily="49" charset="-122"/>
              </a:rPr>
              <a:t>#include</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A31515"/>
                </a:solidFill>
                <a:highlight>
                  <a:srgbClr val="FFFFFF"/>
                </a:highlight>
                <a:latin typeface="+mn-lt"/>
                <a:ea typeface="新宋体" panose="02010609030101010101" pitchFamily="49" charset="-122"/>
              </a:rPr>
              <a:t>&lt;</a:t>
            </a:r>
            <a:r>
              <a:rPr lang="en-US" altLang="zh-CN" sz="1400" dirty="0" err="1">
                <a:solidFill>
                  <a:srgbClr val="A31515"/>
                </a:solidFill>
                <a:highlight>
                  <a:srgbClr val="FFFFFF"/>
                </a:highlight>
                <a:latin typeface="+mn-lt"/>
                <a:ea typeface="新宋体" panose="02010609030101010101" pitchFamily="49" charset="-122"/>
              </a:rPr>
              <a:t>cuda_runtime.h</a:t>
            </a:r>
            <a:r>
              <a:rPr lang="en-US" altLang="zh-CN" sz="1400" dirty="0">
                <a:solidFill>
                  <a:srgbClr val="A31515"/>
                </a:solidFill>
                <a:highlight>
                  <a:srgbClr val="FFFFFF"/>
                </a:highlight>
                <a:latin typeface="+mn-lt"/>
                <a:ea typeface="新宋体" panose="02010609030101010101" pitchFamily="49" charset="-122"/>
              </a:rPr>
              <a:t>&gt;</a:t>
            </a:r>
            <a:endParaRPr lang="en-US" altLang="zh-CN" sz="1400" dirty="0">
              <a:solidFill>
                <a:srgbClr val="000000"/>
              </a:solidFill>
              <a:highlight>
                <a:srgbClr val="FFFFFF"/>
              </a:highlight>
              <a:latin typeface="+mn-lt"/>
              <a:ea typeface="新宋体" panose="02010609030101010101" pitchFamily="49" charset="-122"/>
            </a:endParaRPr>
          </a:p>
          <a:p>
            <a:r>
              <a:rPr lang="en-US" altLang="zh-CN" sz="1400" dirty="0">
                <a:solidFill>
                  <a:srgbClr val="808080"/>
                </a:solidFill>
                <a:highlight>
                  <a:srgbClr val="FFFFFF"/>
                </a:highlight>
                <a:latin typeface="+mn-lt"/>
                <a:ea typeface="新宋体" panose="02010609030101010101" pitchFamily="49" charset="-122"/>
              </a:rPr>
              <a:t>#include</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A31515"/>
                </a:solidFill>
                <a:highlight>
                  <a:srgbClr val="FFFFFF"/>
                </a:highlight>
                <a:latin typeface="+mn-lt"/>
                <a:ea typeface="新宋体" panose="02010609030101010101" pitchFamily="49" charset="-122"/>
              </a:rPr>
              <a:t>&lt;</a:t>
            </a:r>
            <a:r>
              <a:rPr lang="en-US" altLang="zh-CN" sz="1400" dirty="0" err="1">
                <a:solidFill>
                  <a:srgbClr val="A31515"/>
                </a:solidFill>
                <a:highlight>
                  <a:srgbClr val="FFFFFF"/>
                </a:highlight>
                <a:latin typeface="+mn-lt"/>
                <a:ea typeface="新宋体" panose="02010609030101010101" pitchFamily="49" charset="-122"/>
              </a:rPr>
              <a:t>device_launch_parameters.h</a:t>
            </a:r>
            <a:r>
              <a:rPr lang="en-US" altLang="zh-CN" sz="1400" dirty="0">
                <a:solidFill>
                  <a:srgbClr val="A31515"/>
                </a:solidFill>
                <a:highlight>
                  <a:srgbClr val="FFFFFF"/>
                </a:highlight>
                <a:latin typeface="+mn-lt"/>
                <a:ea typeface="新宋体" panose="02010609030101010101" pitchFamily="49" charset="-122"/>
              </a:rPr>
              <a:t>&gt;</a:t>
            </a:r>
            <a:endParaRPr lang="en-US" altLang="zh-CN" sz="1400" dirty="0">
              <a:solidFill>
                <a:srgbClr val="000000"/>
              </a:solidFill>
              <a:highlight>
                <a:srgbClr val="FFFFFF"/>
              </a:highlight>
              <a:latin typeface="+mn-lt"/>
              <a:ea typeface="新宋体" panose="02010609030101010101" pitchFamily="49" charset="-122"/>
            </a:endParaRPr>
          </a:p>
          <a:p>
            <a:r>
              <a:rPr lang="en-US" altLang="zh-CN" sz="1400" dirty="0">
                <a:solidFill>
                  <a:srgbClr val="6F008A"/>
                </a:solidFill>
                <a:highlight>
                  <a:srgbClr val="FFFFFF"/>
                </a:highlight>
                <a:latin typeface="+mn-lt"/>
                <a:ea typeface="新宋体" panose="02010609030101010101" pitchFamily="49" charset="-122"/>
              </a:rPr>
              <a:t>__global__</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0000FF"/>
                </a:solidFill>
                <a:highlight>
                  <a:srgbClr val="FFFFFF"/>
                </a:highlight>
                <a:latin typeface="+mn-lt"/>
                <a:ea typeface="新宋体" panose="02010609030101010101" pitchFamily="49" charset="-122"/>
              </a:rPr>
              <a:t>void</a:t>
            </a:r>
            <a:r>
              <a:rPr lang="en-US" altLang="zh-CN" sz="1400" dirty="0">
                <a:solidFill>
                  <a:srgbClr val="000000"/>
                </a:solidFill>
                <a:highlight>
                  <a:srgbClr val="FFFFFF"/>
                </a:highlight>
                <a:latin typeface="+mn-lt"/>
                <a:ea typeface="新宋体" panose="02010609030101010101" pitchFamily="49" charset="-122"/>
              </a:rPr>
              <a:t> Shuffle(</a:t>
            </a:r>
            <a:r>
              <a:rPr lang="en-US" altLang="zh-CN" sz="1400" dirty="0">
                <a:solidFill>
                  <a:srgbClr val="0000FF"/>
                </a:solidFill>
                <a:highlight>
                  <a:srgbClr val="FFFFFF"/>
                </a:highlight>
                <a:latin typeface="+mn-lt"/>
                <a:ea typeface="新宋体" panose="02010609030101010101" pitchFamily="49" charset="-122"/>
              </a:rPr>
              <a:t>int</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808080"/>
                </a:solidFill>
                <a:highlight>
                  <a:srgbClr val="FFFFFF"/>
                </a:highlight>
                <a:latin typeface="+mn-lt"/>
                <a:ea typeface="新宋体" panose="02010609030101010101" pitchFamily="49" charset="-122"/>
              </a:rPr>
              <a:t>x</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FF"/>
                </a:solidFill>
                <a:highlight>
                  <a:srgbClr val="FFFFFF"/>
                </a:highlight>
                <a:latin typeface="+mn-lt"/>
                <a:ea typeface="新宋体" panose="02010609030101010101" pitchFamily="49" charset="-122"/>
              </a:rPr>
              <a:t>int</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my_elt</a:t>
            </a:r>
            <a:r>
              <a:rPr lang="en-US" altLang="zh-CN" sz="1400" dirty="0">
                <a:solidFill>
                  <a:srgbClr val="000000"/>
                </a:solidFill>
                <a:highlight>
                  <a:srgbClr val="FFFFFF"/>
                </a:highlight>
                <a:latin typeface="+mn-lt"/>
                <a:ea typeface="新宋体" panose="02010609030101010101" pitchFamily="49" charset="-122"/>
              </a:rPr>
              <a:t> = </a:t>
            </a:r>
            <a:r>
              <a:rPr lang="en-US" altLang="zh-CN" sz="1400" dirty="0" err="1">
                <a:solidFill>
                  <a:srgbClr val="000000"/>
                </a:solidFill>
                <a:highlight>
                  <a:srgbClr val="FFFFFF"/>
                </a:highlight>
                <a:latin typeface="+mn-lt"/>
                <a:ea typeface="新宋体" panose="02010609030101010101" pitchFamily="49" charset="-122"/>
              </a:rPr>
              <a:t>threadIdx.x</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808080"/>
                </a:solidFill>
                <a:highlight>
                  <a:srgbClr val="FFFFFF"/>
                </a:highlight>
                <a:latin typeface="+mn-lt"/>
                <a:ea typeface="新宋体" panose="02010609030101010101" pitchFamily="49" charset="-122"/>
              </a:rPr>
              <a:t>x</a:t>
            </a:r>
            <a:r>
              <a:rPr lang="en-US" altLang="zh-CN" sz="1400" dirty="0">
                <a:solidFill>
                  <a:srgbClr val="000000"/>
                </a:solidFill>
                <a:highlight>
                  <a:srgbClr val="FFFFFF"/>
                </a:highlight>
                <a:latin typeface="+mn-lt"/>
                <a:ea typeface="新宋体" panose="02010609030101010101" pitchFamily="49" charset="-122"/>
              </a:rPr>
              <a:t>[</a:t>
            </a:r>
            <a:r>
              <a:rPr lang="en-US" altLang="zh-CN" sz="1400" dirty="0" err="1">
                <a:solidFill>
                  <a:srgbClr val="000000"/>
                </a:solidFill>
                <a:highlight>
                  <a:srgbClr val="FFFFFF"/>
                </a:highlight>
                <a:latin typeface="+mn-lt"/>
                <a:ea typeface="新宋体" panose="02010609030101010101" pitchFamily="49" charset="-122"/>
              </a:rPr>
              <a:t>my_elt</a:t>
            </a:r>
            <a:r>
              <a:rPr lang="en-US" altLang="zh-CN" sz="1400" dirty="0">
                <a:solidFill>
                  <a:srgbClr val="000000"/>
                </a:solidFill>
                <a:highlight>
                  <a:srgbClr val="FFFFFF"/>
                </a:highlight>
                <a:latin typeface="+mn-lt"/>
                <a:ea typeface="新宋体" panose="02010609030101010101" pitchFamily="49" charset="-122"/>
              </a:rPr>
              <a:t>] = </a:t>
            </a:r>
            <a:r>
              <a:rPr lang="en-US" altLang="zh-CN" sz="1400" dirty="0" err="1">
                <a:solidFill>
                  <a:srgbClr val="000000"/>
                </a:solidFill>
                <a:highlight>
                  <a:srgbClr val="FFFFFF"/>
                </a:highlight>
                <a:latin typeface="+mn-lt"/>
                <a:ea typeface="新宋体" panose="02010609030101010101" pitchFamily="49" charset="-122"/>
              </a:rPr>
              <a:t>my_elt</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808080"/>
                </a:solidFill>
                <a:highlight>
                  <a:srgbClr val="FFFFFF"/>
                </a:highlight>
                <a:latin typeface="+mn-lt"/>
                <a:ea typeface="新宋体" panose="02010609030101010101" pitchFamily="49" charset="-122"/>
              </a:rPr>
              <a:t>x</a:t>
            </a:r>
            <a:r>
              <a:rPr lang="en-US" altLang="zh-CN" sz="1400" dirty="0">
                <a:solidFill>
                  <a:srgbClr val="000000"/>
                </a:solidFill>
                <a:highlight>
                  <a:srgbClr val="FFFFFF"/>
                </a:highlight>
                <a:latin typeface="+mn-lt"/>
                <a:ea typeface="新宋体" panose="02010609030101010101" pitchFamily="49" charset="-122"/>
              </a:rPr>
              <a:t>[</a:t>
            </a:r>
            <a:r>
              <a:rPr lang="en-US" altLang="zh-CN" sz="1400" dirty="0" err="1">
                <a:solidFill>
                  <a:srgbClr val="000000"/>
                </a:solidFill>
                <a:highlight>
                  <a:srgbClr val="FFFFFF"/>
                </a:highlight>
                <a:latin typeface="+mn-lt"/>
                <a:ea typeface="新宋体" panose="02010609030101010101" pitchFamily="49" charset="-122"/>
              </a:rPr>
              <a:t>my_elt</a:t>
            </a:r>
            <a:r>
              <a:rPr lang="en-US" altLang="zh-CN" sz="1400" dirty="0">
                <a:solidFill>
                  <a:srgbClr val="000000"/>
                </a:solidFill>
                <a:highlight>
                  <a:srgbClr val="FFFFFF"/>
                </a:highlight>
                <a:latin typeface="+mn-lt"/>
                <a:ea typeface="新宋体" panose="02010609030101010101" pitchFamily="49" charset="-122"/>
              </a:rPr>
              <a:t>] += __</a:t>
            </a:r>
            <a:r>
              <a:rPr lang="en-US" altLang="zh-CN" sz="1400" dirty="0" err="1">
                <a:solidFill>
                  <a:srgbClr val="000000"/>
                </a:solidFill>
                <a:highlight>
                  <a:srgbClr val="FFFFFF"/>
                </a:highlight>
                <a:latin typeface="+mn-lt"/>
                <a:ea typeface="新宋体" panose="02010609030101010101" pitchFamily="49" charset="-122"/>
              </a:rPr>
              <a:t>shfl_down_sync</a:t>
            </a:r>
            <a:r>
              <a:rPr lang="en-US" altLang="zh-CN" sz="1400" dirty="0">
                <a:solidFill>
                  <a:srgbClr val="000000"/>
                </a:solidFill>
                <a:highlight>
                  <a:srgbClr val="FFFFFF"/>
                </a:highlight>
                <a:latin typeface="+mn-lt"/>
                <a:ea typeface="新宋体" panose="02010609030101010101" pitchFamily="49" charset="-122"/>
              </a:rPr>
              <a:t>(0xffffffff, </a:t>
            </a:r>
            <a:r>
              <a:rPr lang="en-US" altLang="zh-CN" sz="1400" dirty="0">
                <a:solidFill>
                  <a:srgbClr val="808080"/>
                </a:solidFill>
                <a:highlight>
                  <a:srgbClr val="FFFFFF"/>
                </a:highlight>
                <a:latin typeface="+mn-lt"/>
                <a:ea typeface="新宋体" panose="02010609030101010101" pitchFamily="49" charset="-122"/>
              </a:rPr>
              <a:t>x</a:t>
            </a:r>
            <a:r>
              <a:rPr lang="en-US" altLang="zh-CN" sz="1400" dirty="0">
                <a:solidFill>
                  <a:srgbClr val="000000"/>
                </a:solidFill>
                <a:highlight>
                  <a:srgbClr val="FFFFFF"/>
                </a:highlight>
                <a:latin typeface="+mn-lt"/>
                <a:ea typeface="新宋体" panose="02010609030101010101" pitchFamily="49" charset="-122"/>
              </a:rPr>
              <a:t>[</a:t>
            </a:r>
            <a:r>
              <a:rPr lang="en-US" altLang="zh-CN" sz="1400" dirty="0" err="1">
                <a:solidFill>
                  <a:srgbClr val="000000"/>
                </a:solidFill>
                <a:highlight>
                  <a:srgbClr val="FFFFFF"/>
                </a:highlight>
                <a:latin typeface="+mn-lt"/>
                <a:ea typeface="新宋体" panose="02010609030101010101" pitchFamily="49" charset="-122"/>
              </a:rPr>
              <a:t>my_elt</a:t>
            </a:r>
            <a:r>
              <a:rPr lang="en-US" altLang="zh-CN" sz="1400" dirty="0">
                <a:solidFill>
                  <a:srgbClr val="000000"/>
                </a:solidFill>
                <a:highlight>
                  <a:srgbClr val="FFFFFF"/>
                </a:highlight>
                <a:latin typeface="+mn-lt"/>
                <a:ea typeface="新宋体" panose="02010609030101010101" pitchFamily="49" charset="-122"/>
              </a:rPr>
              <a:t>], 1);</a:t>
            </a:r>
          </a:p>
          <a:p>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FF"/>
                </a:solidFill>
                <a:highlight>
                  <a:srgbClr val="FFFFFF"/>
                </a:highlight>
                <a:latin typeface="+mn-lt"/>
                <a:ea typeface="新宋体" panose="02010609030101010101" pitchFamily="49" charset="-122"/>
              </a:rPr>
              <a:t>int</a:t>
            </a:r>
            <a:r>
              <a:rPr lang="en-US" altLang="zh-CN" sz="1400" dirty="0">
                <a:solidFill>
                  <a:srgbClr val="000000"/>
                </a:solidFill>
                <a:highlight>
                  <a:srgbClr val="FFFFFF"/>
                </a:highlight>
                <a:latin typeface="+mn-lt"/>
                <a:ea typeface="新宋体" panose="02010609030101010101" pitchFamily="49" charset="-122"/>
              </a:rPr>
              <a:t> main(</a:t>
            </a:r>
            <a:r>
              <a:rPr lang="en-US" altLang="zh-CN" sz="1400" dirty="0">
                <a:solidFill>
                  <a:srgbClr val="0000FF"/>
                </a:solidFill>
                <a:highlight>
                  <a:srgbClr val="FFFFFF"/>
                </a:highlight>
                <a:latin typeface="+mn-lt"/>
                <a:ea typeface="新宋体" panose="02010609030101010101" pitchFamily="49" charset="-122"/>
              </a:rPr>
              <a:t>void</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FF"/>
                </a:solidFill>
                <a:highlight>
                  <a:srgbClr val="FFFFFF"/>
                </a:highlight>
                <a:latin typeface="+mn-lt"/>
                <a:ea typeface="新宋体" panose="02010609030101010101" pitchFamily="49" charset="-122"/>
              </a:rPr>
              <a:t>int</a:t>
            </a:r>
            <a:r>
              <a:rPr lang="en-US" altLang="zh-CN" sz="1400" dirty="0">
                <a:solidFill>
                  <a:srgbClr val="000000"/>
                </a:solidFill>
                <a:highlight>
                  <a:srgbClr val="FFFFFF"/>
                </a:highlight>
                <a:latin typeface="+mn-lt"/>
                <a:ea typeface="新宋体" panose="02010609030101010101" pitchFamily="49" charset="-122"/>
              </a:rPr>
              <a:t> n = 40;</a:t>
            </a:r>
          </a:p>
          <a:p>
            <a:r>
              <a:rPr lang="en-US" altLang="zh-CN" sz="1400" dirty="0">
                <a:solidFill>
                  <a:srgbClr val="0000FF"/>
                </a:solidFill>
                <a:highlight>
                  <a:srgbClr val="FFFFFF"/>
                </a:highlight>
                <a:latin typeface="+mn-lt"/>
                <a:ea typeface="新宋体" panose="02010609030101010101" pitchFamily="49" charset="-122"/>
              </a:rPr>
              <a:t>int</a:t>
            </a:r>
            <a:r>
              <a:rPr lang="en-US" altLang="zh-CN" sz="1400" dirty="0">
                <a:solidFill>
                  <a:srgbClr val="000000"/>
                </a:solidFill>
                <a:highlight>
                  <a:srgbClr val="FFFFFF"/>
                </a:highlight>
                <a:latin typeface="+mn-lt"/>
                <a:ea typeface="新宋体" panose="02010609030101010101" pitchFamily="49" charset="-122"/>
              </a:rPr>
              <a:t>* x;</a:t>
            </a:r>
          </a:p>
          <a:p>
            <a:r>
              <a:rPr lang="en-US" altLang="zh-CN" sz="1400" dirty="0" err="1">
                <a:solidFill>
                  <a:srgbClr val="000000"/>
                </a:solidFill>
                <a:highlight>
                  <a:srgbClr val="FFFFFF"/>
                </a:highlight>
                <a:latin typeface="+mn-lt"/>
                <a:ea typeface="新宋体" panose="02010609030101010101" pitchFamily="49" charset="-122"/>
              </a:rPr>
              <a:t>cudaMallocManaged</a:t>
            </a:r>
            <a:r>
              <a:rPr lang="en-US" altLang="zh-CN" sz="1400" dirty="0">
                <a:solidFill>
                  <a:srgbClr val="000000"/>
                </a:solidFill>
                <a:highlight>
                  <a:srgbClr val="FFFFFF"/>
                </a:highlight>
                <a:latin typeface="+mn-lt"/>
                <a:ea typeface="新宋体" panose="02010609030101010101" pitchFamily="49" charset="-122"/>
              </a:rPr>
              <a:t>(&amp;x, n * </a:t>
            </a:r>
            <a:r>
              <a:rPr lang="en-US" altLang="zh-CN" sz="1400" dirty="0" err="1">
                <a:solidFill>
                  <a:srgbClr val="0000FF"/>
                </a:solidFill>
                <a:highlight>
                  <a:srgbClr val="FFFFFF"/>
                </a:highlight>
                <a:latin typeface="+mn-lt"/>
                <a:ea typeface="新宋体" panose="02010609030101010101" pitchFamily="49" charset="-122"/>
              </a:rPr>
              <a:t>sizeof</a:t>
            </a:r>
            <a:r>
              <a:rPr lang="en-US" altLang="zh-CN" sz="1400" dirty="0">
                <a:solidFill>
                  <a:srgbClr val="000000"/>
                </a:solidFill>
                <a:highlight>
                  <a:srgbClr val="FFFFFF"/>
                </a:highlight>
                <a:latin typeface="+mn-lt"/>
                <a:ea typeface="新宋体" panose="02010609030101010101" pitchFamily="49" charset="-122"/>
              </a:rPr>
              <a:t>(</a:t>
            </a:r>
            <a:r>
              <a:rPr lang="en-US" altLang="zh-CN" sz="1400" dirty="0">
                <a:solidFill>
                  <a:srgbClr val="0000FF"/>
                </a:solidFill>
                <a:highlight>
                  <a:srgbClr val="FFFFFF"/>
                </a:highlight>
                <a:latin typeface="+mn-lt"/>
                <a:ea typeface="新宋体" panose="02010609030101010101" pitchFamily="49" charset="-122"/>
              </a:rPr>
              <a:t>int</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Shuffle&lt;&lt;&lt;1, n&gt;&gt;&gt;(x);</a:t>
            </a:r>
          </a:p>
          <a:p>
            <a:r>
              <a:rPr lang="en-US" altLang="zh-CN" sz="1400" dirty="0" err="1">
                <a:solidFill>
                  <a:srgbClr val="000000"/>
                </a:solidFill>
                <a:highlight>
                  <a:srgbClr val="FFFFFF"/>
                </a:highlight>
                <a:latin typeface="+mn-lt"/>
                <a:ea typeface="新宋体" panose="02010609030101010101" pitchFamily="49" charset="-122"/>
              </a:rPr>
              <a:t>cudaDeviceSynchronize</a:t>
            </a:r>
            <a:r>
              <a:rPr lang="en-US" altLang="zh-CN" sz="1400" dirty="0">
                <a:solidFill>
                  <a:srgbClr val="000000"/>
                </a:solidFill>
                <a:highlight>
                  <a:srgbClr val="FFFFFF"/>
                </a:highlight>
                <a:latin typeface="+mn-lt"/>
                <a:ea typeface="新宋体" panose="02010609030101010101" pitchFamily="49" charset="-122"/>
              </a:rPr>
              <a:t>();</a:t>
            </a:r>
          </a:p>
          <a:p>
            <a:r>
              <a:rPr lang="nn-NO" altLang="zh-CN" sz="1400" dirty="0">
                <a:solidFill>
                  <a:srgbClr val="0000FF"/>
                </a:solidFill>
                <a:highlight>
                  <a:srgbClr val="FFFFFF"/>
                </a:highlight>
                <a:latin typeface="+mn-lt"/>
                <a:ea typeface="新宋体" panose="02010609030101010101" pitchFamily="49" charset="-122"/>
              </a:rPr>
              <a:t>for</a:t>
            </a:r>
            <a:r>
              <a:rPr lang="nn-NO" altLang="zh-CN" sz="1400" dirty="0">
                <a:solidFill>
                  <a:srgbClr val="000000"/>
                </a:solidFill>
                <a:highlight>
                  <a:srgbClr val="FFFFFF"/>
                </a:highlight>
                <a:latin typeface="+mn-lt"/>
                <a:ea typeface="新宋体" panose="02010609030101010101" pitchFamily="49" charset="-122"/>
              </a:rPr>
              <a:t> (</a:t>
            </a:r>
            <a:r>
              <a:rPr lang="nn-NO" altLang="zh-CN" sz="1400" dirty="0">
                <a:solidFill>
                  <a:srgbClr val="0000FF"/>
                </a:solidFill>
                <a:highlight>
                  <a:srgbClr val="FFFFFF"/>
                </a:highlight>
                <a:latin typeface="+mn-lt"/>
                <a:ea typeface="新宋体" panose="02010609030101010101" pitchFamily="49" charset="-122"/>
              </a:rPr>
              <a:t>int</a:t>
            </a:r>
            <a:r>
              <a:rPr lang="nn-NO" altLang="zh-CN" sz="1400" dirty="0">
                <a:solidFill>
                  <a:srgbClr val="000000"/>
                </a:solidFill>
                <a:highlight>
                  <a:srgbClr val="FFFFFF"/>
                </a:highlight>
                <a:latin typeface="+mn-lt"/>
                <a:ea typeface="新宋体" panose="02010609030101010101" pitchFamily="49" charset="-122"/>
              </a:rPr>
              <a:t> i = 0; i &lt; n; i++)</a:t>
            </a:r>
          </a:p>
          <a:p>
            <a:r>
              <a:rPr lang="en-US" altLang="zh-CN" sz="1400" dirty="0" err="1">
                <a:solidFill>
                  <a:srgbClr val="000000"/>
                </a:solidFill>
                <a:highlight>
                  <a:srgbClr val="FFFFFF"/>
                </a:highlight>
                <a:latin typeface="+mn-lt"/>
                <a:ea typeface="新宋体" panose="02010609030101010101" pitchFamily="49" charset="-122"/>
              </a:rPr>
              <a:t>printf</a:t>
            </a:r>
            <a:r>
              <a:rPr lang="en-US" altLang="zh-CN" sz="1400" dirty="0">
                <a:solidFill>
                  <a:srgbClr val="000000"/>
                </a:solidFill>
                <a:highlight>
                  <a:srgbClr val="FFFFFF"/>
                </a:highlight>
                <a:latin typeface="+mn-lt"/>
                <a:ea typeface="新宋体" panose="02010609030101010101" pitchFamily="49" charset="-122"/>
              </a:rPr>
              <a:t>(</a:t>
            </a:r>
            <a:r>
              <a:rPr lang="en-US" altLang="zh-CN" sz="1400" dirty="0">
                <a:solidFill>
                  <a:srgbClr val="A31515"/>
                </a:solidFill>
                <a:highlight>
                  <a:srgbClr val="FFFFFF"/>
                </a:highlight>
                <a:latin typeface="+mn-lt"/>
                <a:ea typeface="新宋体" panose="02010609030101010101" pitchFamily="49" charset="-122"/>
              </a:rPr>
              <a:t>"%d:\</a:t>
            </a:r>
            <a:r>
              <a:rPr lang="en-US" altLang="zh-CN" sz="1400" dirty="0" err="1">
                <a:solidFill>
                  <a:srgbClr val="A31515"/>
                </a:solidFill>
                <a:highlight>
                  <a:srgbClr val="FFFFFF"/>
                </a:highlight>
                <a:latin typeface="+mn-lt"/>
                <a:ea typeface="新宋体" panose="02010609030101010101" pitchFamily="49" charset="-122"/>
              </a:rPr>
              <a:t>t%d</a:t>
            </a:r>
            <a:r>
              <a:rPr lang="en-US" altLang="zh-CN" sz="1400" dirty="0">
                <a:solidFill>
                  <a:srgbClr val="A31515"/>
                </a:solidFill>
                <a:highlight>
                  <a:srgbClr val="FFFFFF"/>
                </a:highlight>
                <a:latin typeface="+mn-lt"/>
                <a:ea typeface="新宋体" panose="02010609030101010101" pitchFamily="49" charset="-122"/>
              </a:rPr>
              <a:t>\n"</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i</a:t>
            </a:r>
            <a:r>
              <a:rPr lang="en-US" altLang="zh-CN" sz="1400" dirty="0">
                <a:solidFill>
                  <a:srgbClr val="000000"/>
                </a:solidFill>
                <a:highlight>
                  <a:srgbClr val="FFFFFF"/>
                </a:highlight>
                <a:latin typeface="+mn-lt"/>
                <a:ea typeface="新宋体" panose="02010609030101010101" pitchFamily="49" charset="-122"/>
              </a:rPr>
              <a:t>, x[</a:t>
            </a:r>
            <a:r>
              <a:rPr lang="en-US" altLang="zh-CN" sz="1400" dirty="0" err="1">
                <a:solidFill>
                  <a:srgbClr val="000000"/>
                </a:solidFill>
                <a:highlight>
                  <a:srgbClr val="FFFFFF"/>
                </a:highlight>
                <a:latin typeface="+mn-lt"/>
                <a:ea typeface="新宋体" panose="02010609030101010101" pitchFamily="49" charset="-122"/>
              </a:rPr>
              <a:t>i</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err="1">
                <a:solidFill>
                  <a:srgbClr val="000000"/>
                </a:solidFill>
                <a:highlight>
                  <a:srgbClr val="FFFFFF"/>
                </a:highlight>
                <a:latin typeface="+mn-lt"/>
                <a:ea typeface="新宋体" panose="02010609030101010101" pitchFamily="49" charset="-122"/>
              </a:rPr>
              <a:t>cudaFree</a:t>
            </a:r>
            <a:r>
              <a:rPr lang="en-US" altLang="zh-CN" sz="1400" dirty="0">
                <a:solidFill>
                  <a:srgbClr val="000000"/>
                </a:solidFill>
                <a:highlight>
                  <a:srgbClr val="FFFFFF"/>
                </a:highlight>
                <a:latin typeface="+mn-lt"/>
                <a:ea typeface="新宋体" panose="02010609030101010101" pitchFamily="49" charset="-122"/>
              </a:rPr>
              <a:t>(x);</a:t>
            </a:r>
          </a:p>
          <a:p>
            <a:r>
              <a:rPr lang="en-US" altLang="zh-CN" sz="1400" dirty="0">
                <a:solidFill>
                  <a:srgbClr val="0000FF"/>
                </a:solidFill>
                <a:highlight>
                  <a:srgbClr val="FFFFFF"/>
                </a:highlight>
                <a:latin typeface="+mn-lt"/>
                <a:ea typeface="新宋体" panose="02010609030101010101" pitchFamily="49" charset="-122"/>
              </a:rPr>
              <a:t>return</a:t>
            </a:r>
            <a:r>
              <a:rPr lang="en-US" altLang="zh-CN" sz="1400" dirty="0">
                <a:solidFill>
                  <a:srgbClr val="000000"/>
                </a:solidFill>
                <a:highlight>
                  <a:srgbClr val="FFFFFF"/>
                </a:highlight>
                <a:latin typeface="+mn-lt"/>
                <a:ea typeface="新宋体" panose="02010609030101010101" pitchFamily="49" charset="-122"/>
              </a:rPr>
              <a:t> 0;</a:t>
            </a:r>
          </a:p>
          <a:p>
            <a:r>
              <a:rPr lang="en-US" altLang="zh-CN" sz="1400" dirty="0">
                <a:solidFill>
                  <a:srgbClr val="000000"/>
                </a:solidFill>
                <a:highlight>
                  <a:srgbClr val="FFFFFF"/>
                </a:highlight>
                <a:latin typeface="+mn-lt"/>
                <a:ea typeface="新宋体" panose="02010609030101010101" pitchFamily="49" charset="-122"/>
              </a:rPr>
              <a:t>}</a:t>
            </a:r>
            <a:endParaRPr lang="zh-CN" altLang="en-US" sz="1400" dirty="0">
              <a:latin typeface="+mn-lt"/>
            </a:endParaRPr>
          </a:p>
        </p:txBody>
      </p:sp>
    </p:spTree>
    <p:extLst>
      <p:ext uri="{BB962C8B-B14F-4D97-AF65-F5344CB8AC3E}">
        <p14:creationId xmlns:p14="http://schemas.microsoft.com/office/powerpoint/2010/main" val="12473995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对象 6">
            <a:extLst>
              <a:ext uri="{FF2B5EF4-FFF2-40B4-BE49-F238E27FC236}">
                <a16:creationId xmlns:a16="http://schemas.microsoft.com/office/drawing/2014/main" id="{007FC6CE-64D8-AAC1-D433-51D84907170D}"/>
              </a:ext>
            </a:extLst>
          </p:cNvPr>
          <p:cNvGraphicFramePr>
            <a:graphicFrameLocks noChangeAspect="1"/>
          </p:cNvGraphicFramePr>
          <p:nvPr>
            <p:extLst>
              <p:ext uri="{D42A27DB-BD31-4B8C-83A1-F6EECF244321}">
                <p14:modId xmlns:p14="http://schemas.microsoft.com/office/powerpoint/2010/main" val="3880870792"/>
              </p:ext>
            </p:extLst>
          </p:nvPr>
        </p:nvGraphicFramePr>
        <p:xfrm>
          <a:off x="-1" y="2348880"/>
          <a:ext cx="6412815" cy="3256508"/>
        </p:xfrm>
        <a:graphic>
          <a:graphicData uri="http://schemas.openxmlformats.org/presentationml/2006/ole">
            <mc:AlternateContent xmlns:mc="http://schemas.openxmlformats.org/markup-compatibility/2006">
              <mc:Choice xmlns:v="urn:schemas-microsoft-com:vml" Requires="v">
                <p:oleObj r:id="rId2" imgW="10618701" imgH="5391244" progId="">
                  <p:embed/>
                </p:oleObj>
              </mc:Choice>
              <mc:Fallback>
                <p:oleObj r:id="rId2" imgW="10618701" imgH="5391244" progId="">
                  <p:embed/>
                  <p:pic>
                    <p:nvPicPr>
                      <p:cNvPr id="0" name=""/>
                      <p:cNvPicPr/>
                      <p:nvPr/>
                    </p:nvPicPr>
                    <p:blipFill>
                      <a:blip r:embed="rId3"/>
                      <a:stretch>
                        <a:fillRect/>
                      </a:stretch>
                    </p:blipFill>
                    <p:spPr>
                      <a:xfrm>
                        <a:off x="-1" y="2348880"/>
                        <a:ext cx="6412815" cy="3256508"/>
                      </a:xfrm>
                      <a:prstGeom prst="rect">
                        <a:avLst/>
                      </a:prstGeom>
                    </p:spPr>
                  </p:pic>
                </p:oleObj>
              </mc:Fallback>
            </mc:AlternateContent>
          </a:graphicData>
        </a:graphic>
      </p:graphicFrame>
      <p:sp>
        <p:nvSpPr>
          <p:cNvPr id="2" name="标题 1">
            <a:extLst>
              <a:ext uri="{FF2B5EF4-FFF2-40B4-BE49-F238E27FC236}">
                <a16:creationId xmlns:a16="http://schemas.microsoft.com/office/drawing/2014/main" id="{9302B15D-3756-49AA-4744-8654E6EF4F3A}"/>
              </a:ext>
            </a:extLst>
          </p:cNvPr>
          <p:cNvSpPr>
            <a:spLocks noGrp="1"/>
          </p:cNvSpPr>
          <p:nvPr>
            <p:ph type="title"/>
          </p:nvPr>
        </p:nvSpPr>
        <p:spPr/>
        <p:txBody>
          <a:bodyPr/>
          <a:lstStyle/>
          <a:p>
            <a:r>
              <a:rPr lang="en-US" altLang="zh-CN" dirty="0"/>
              <a:t>12 CUDA</a:t>
            </a:r>
            <a:r>
              <a:rPr lang="zh-CN" altLang="en-US" dirty="0"/>
              <a:t>梯形法则</a:t>
            </a:r>
            <a:r>
              <a:rPr lang="en-US" altLang="zh-CN" dirty="0"/>
              <a:t>II: </a:t>
            </a:r>
            <a:r>
              <a:rPr lang="zh-CN" altLang="en-US" dirty="0"/>
              <a:t>提升性能</a:t>
            </a:r>
          </a:p>
        </p:txBody>
      </p:sp>
      <p:sp>
        <p:nvSpPr>
          <p:cNvPr id="3" name="内容占位符 2">
            <a:extLst>
              <a:ext uri="{FF2B5EF4-FFF2-40B4-BE49-F238E27FC236}">
                <a16:creationId xmlns:a16="http://schemas.microsoft.com/office/drawing/2014/main" id="{8A93CDF1-8697-D02C-2F7F-774D1D32AA22}"/>
              </a:ext>
            </a:extLst>
          </p:cNvPr>
          <p:cNvSpPr>
            <a:spLocks noGrp="1"/>
          </p:cNvSpPr>
          <p:nvPr>
            <p:ph sz="quarter" idx="1"/>
          </p:nvPr>
        </p:nvSpPr>
        <p:spPr>
          <a:xfrm>
            <a:off x="457200" y="1219200"/>
            <a:ext cx="5626968" cy="4937760"/>
          </a:xfrm>
        </p:spPr>
        <p:txBody>
          <a:bodyPr/>
          <a:lstStyle/>
          <a:p>
            <a:r>
              <a:rPr lang="zh-CN" altLang="en-US" dirty="0"/>
              <a:t>使用线程束洗牌实现树形全局求和</a:t>
            </a:r>
            <a:endParaRPr lang="en-US" altLang="zh-CN" dirty="0"/>
          </a:p>
        </p:txBody>
      </p:sp>
      <p:sp>
        <p:nvSpPr>
          <p:cNvPr id="4" name="灯片编号占位符 3">
            <a:extLst>
              <a:ext uri="{FF2B5EF4-FFF2-40B4-BE49-F238E27FC236}">
                <a16:creationId xmlns:a16="http://schemas.microsoft.com/office/drawing/2014/main" id="{E4874A9A-366B-ED01-2CD1-BFEFC328643B}"/>
              </a:ext>
            </a:extLst>
          </p:cNvPr>
          <p:cNvSpPr>
            <a:spLocks noGrp="1"/>
          </p:cNvSpPr>
          <p:nvPr>
            <p:ph type="sldNum" sz="quarter" idx="12"/>
          </p:nvPr>
        </p:nvSpPr>
        <p:spPr/>
        <p:txBody>
          <a:bodyPr/>
          <a:lstStyle/>
          <a:p>
            <a:pPr>
              <a:defRPr/>
            </a:pPr>
            <a:fld id="{FEB03361-FB3C-4B11-9CA7-B53FACB5A640}" type="slidenum">
              <a:rPr lang="zh-CN" altLang="en-US" smtClean="0"/>
              <a:pPr>
                <a:defRPr/>
              </a:pPr>
              <a:t>22</a:t>
            </a:fld>
            <a:endParaRPr lang="zh-CN" altLang="en-US"/>
          </a:p>
        </p:txBody>
      </p:sp>
      <p:sp>
        <p:nvSpPr>
          <p:cNvPr id="9" name="文本框 8">
            <a:extLst>
              <a:ext uri="{FF2B5EF4-FFF2-40B4-BE49-F238E27FC236}">
                <a16:creationId xmlns:a16="http://schemas.microsoft.com/office/drawing/2014/main" id="{517D5FFD-CBE6-6A90-22D7-9E8B148D5EC0}"/>
              </a:ext>
            </a:extLst>
          </p:cNvPr>
          <p:cNvSpPr txBox="1"/>
          <p:nvPr/>
        </p:nvSpPr>
        <p:spPr>
          <a:xfrm>
            <a:off x="762048" y="1929745"/>
            <a:ext cx="1798985" cy="338554"/>
          </a:xfrm>
          <a:prstGeom prst="rect">
            <a:avLst/>
          </a:prstGeom>
          <a:noFill/>
        </p:spPr>
        <p:txBody>
          <a:bodyPr wrap="square">
            <a:spAutoFit/>
          </a:bodyPr>
          <a:lstStyle/>
          <a:p>
            <a:r>
              <a:rPr lang="zh-CN" altLang="en-US" sz="1600" dirty="0">
                <a:solidFill>
                  <a:srgbClr val="FF0000"/>
                </a:solidFill>
              </a:rPr>
              <a:t>如果</a:t>
            </a:r>
            <a:r>
              <a:rPr lang="en-US" altLang="zh-CN" sz="1600" dirty="0" err="1">
                <a:solidFill>
                  <a:srgbClr val="FF0000"/>
                </a:solidFill>
              </a:rPr>
              <a:t>warpSize</a:t>
            </a:r>
            <a:r>
              <a:rPr lang="zh-CN" altLang="en-US" sz="1600" dirty="0">
                <a:solidFill>
                  <a:srgbClr val="FF0000"/>
                </a:solidFill>
              </a:rPr>
              <a:t>为</a:t>
            </a:r>
            <a:r>
              <a:rPr lang="en-US" altLang="zh-CN" sz="1600" dirty="0">
                <a:solidFill>
                  <a:srgbClr val="FF0000"/>
                </a:solidFill>
              </a:rPr>
              <a:t>8</a:t>
            </a:r>
            <a:endParaRPr lang="zh-CN" altLang="en-US" sz="1600" dirty="0">
              <a:solidFill>
                <a:srgbClr val="FF0000"/>
              </a:solidFill>
            </a:endParaRPr>
          </a:p>
        </p:txBody>
      </p:sp>
      <p:sp>
        <p:nvSpPr>
          <p:cNvPr id="11" name="文本框 10">
            <a:extLst>
              <a:ext uri="{FF2B5EF4-FFF2-40B4-BE49-F238E27FC236}">
                <a16:creationId xmlns:a16="http://schemas.microsoft.com/office/drawing/2014/main" id="{7F60BBC2-8292-D986-C4FD-95A22F70B53C}"/>
              </a:ext>
            </a:extLst>
          </p:cNvPr>
          <p:cNvSpPr txBox="1"/>
          <p:nvPr/>
        </p:nvSpPr>
        <p:spPr>
          <a:xfrm>
            <a:off x="6412814" y="476672"/>
            <a:ext cx="2708065" cy="5632311"/>
          </a:xfrm>
          <a:prstGeom prst="rect">
            <a:avLst/>
          </a:prstGeom>
          <a:noFill/>
        </p:spPr>
        <p:txBody>
          <a:bodyPr wrap="square">
            <a:spAutoFit/>
          </a:bodyPr>
          <a:lstStyle/>
          <a:p>
            <a:r>
              <a:rPr lang="en-US" altLang="zh-CN" sz="1200" dirty="0">
                <a:solidFill>
                  <a:srgbClr val="808080"/>
                </a:solidFill>
                <a:highlight>
                  <a:srgbClr val="FFFFFF"/>
                </a:highlight>
                <a:latin typeface="+mn-lt"/>
                <a:ea typeface="新宋体" panose="02010609030101010101" pitchFamily="49" charset="-122"/>
              </a:rPr>
              <a:t>#include</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A31515"/>
                </a:solidFill>
                <a:highlight>
                  <a:srgbClr val="FFFFFF"/>
                </a:highlight>
                <a:latin typeface="+mn-lt"/>
                <a:ea typeface="新宋体" panose="02010609030101010101" pitchFamily="49" charset="-122"/>
              </a:rPr>
              <a:t>&lt;</a:t>
            </a:r>
            <a:r>
              <a:rPr lang="en-US" altLang="zh-CN" sz="1200" dirty="0" err="1">
                <a:solidFill>
                  <a:srgbClr val="A31515"/>
                </a:solidFill>
                <a:highlight>
                  <a:srgbClr val="FFFFFF"/>
                </a:highlight>
                <a:latin typeface="+mn-lt"/>
                <a:ea typeface="新宋体" panose="02010609030101010101" pitchFamily="49" charset="-122"/>
              </a:rPr>
              <a:t>stdio.h</a:t>
            </a:r>
            <a:r>
              <a:rPr lang="en-US" altLang="zh-CN" sz="1200" dirty="0">
                <a:solidFill>
                  <a:srgbClr val="A31515"/>
                </a:solidFill>
                <a:highlight>
                  <a:srgbClr val="FFFFFF"/>
                </a:highlight>
                <a:latin typeface="+mn-lt"/>
                <a:ea typeface="新宋体" panose="02010609030101010101" pitchFamily="49" charset="-122"/>
              </a:rPr>
              <a:t>&gt;</a:t>
            </a:r>
            <a:endParaRPr lang="en-US" altLang="zh-CN" sz="1200" dirty="0">
              <a:solidFill>
                <a:srgbClr val="000000"/>
              </a:solidFill>
              <a:highlight>
                <a:srgbClr val="FFFFFF"/>
              </a:highlight>
              <a:latin typeface="+mn-lt"/>
              <a:ea typeface="新宋体" panose="02010609030101010101" pitchFamily="49" charset="-122"/>
            </a:endParaRPr>
          </a:p>
          <a:p>
            <a:r>
              <a:rPr lang="en-US" altLang="zh-CN" sz="1200" dirty="0">
                <a:solidFill>
                  <a:srgbClr val="808080"/>
                </a:solidFill>
                <a:highlight>
                  <a:srgbClr val="FFFFFF"/>
                </a:highlight>
                <a:latin typeface="+mn-lt"/>
                <a:ea typeface="新宋体" panose="02010609030101010101" pitchFamily="49" charset="-122"/>
              </a:rPr>
              <a:t>#include</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A31515"/>
                </a:solidFill>
                <a:highlight>
                  <a:srgbClr val="FFFFFF"/>
                </a:highlight>
                <a:latin typeface="+mn-lt"/>
                <a:ea typeface="新宋体" panose="02010609030101010101" pitchFamily="49" charset="-122"/>
              </a:rPr>
              <a:t>&lt;</a:t>
            </a:r>
            <a:r>
              <a:rPr lang="en-US" altLang="zh-CN" sz="1200" dirty="0" err="1">
                <a:solidFill>
                  <a:srgbClr val="A31515"/>
                </a:solidFill>
                <a:highlight>
                  <a:srgbClr val="FFFFFF"/>
                </a:highlight>
                <a:latin typeface="+mn-lt"/>
                <a:ea typeface="新宋体" panose="02010609030101010101" pitchFamily="49" charset="-122"/>
              </a:rPr>
              <a:t>stdlib.h</a:t>
            </a:r>
            <a:r>
              <a:rPr lang="en-US" altLang="zh-CN" sz="1200" dirty="0">
                <a:solidFill>
                  <a:srgbClr val="A31515"/>
                </a:solidFill>
                <a:highlight>
                  <a:srgbClr val="FFFFFF"/>
                </a:highlight>
                <a:latin typeface="+mn-lt"/>
                <a:ea typeface="新宋体" panose="02010609030101010101" pitchFamily="49" charset="-122"/>
              </a:rPr>
              <a:t>&gt;</a:t>
            </a:r>
            <a:endParaRPr lang="en-US" altLang="zh-CN" sz="1200" dirty="0">
              <a:solidFill>
                <a:srgbClr val="000000"/>
              </a:solidFill>
              <a:highlight>
                <a:srgbClr val="FFFFFF"/>
              </a:highlight>
              <a:latin typeface="+mn-lt"/>
              <a:ea typeface="新宋体" panose="02010609030101010101" pitchFamily="49" charset="-122"/>
            </a:endParaRPr>
          </a:p>
          <a:p>
            <a:r>
              <a:rPr lang="en-US" altLang="zh-CN" sz="1200" dirty="0">
                <a:solidFill>
                  <a:srgbClr val="808080"/>
                </a:solidFill>
                <a:highlight>
                  <a:srgbClr val="FFFFFF"/>
                </a:highlight>
                <a:latin typeface="+mn-lt"/>
                <a:ea typeface="新宋体" panose="02010609030101010101" pitchFamily="49" charset="-122"/>
              </a:rPr>
              <a:t>#include</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A31515"/>
                </a:solidFill>
                <a:highlight>
                  <a:srgbClr val="FFFFFF"/>
                </a:highlight>
                <a:latin typeface="+mn-lt"/>
                <a:ea typeface="新宋体" panose="02010609030101010101" pitchFamily="49" charset="-122"/>
              </a:rPr>
              <a:t>&lt;</a:t>
            </a:r>
            <a:r>
              <a:rPr lang="en-US" altLang="zh-CN" sz="1200" dirty="0" err="1">
                <a:solidFill>
                  <a:srgbClr val="A31515"/>
                </a:solidFill>
                <a:highlight>
                  <a:srgbClr val="FFFFFF"/>
                </a:highlight>
                <a:latin typeface="+mn-lt"/>
                <a:ea typeface="新宋体" panose="02010609030101010101" pitchFamily="49" charset="-122"/>
              </a:rPr>
              <a:t>cuda_runtime.h</a:t>
            </a:r>
            <a:r>
              <a:rPr lang="en-US" altLang="zh-CN" sz="1200" dirty="0">
                <a:solidFill>
                  <a:srgbClr val="A31515"/>
                </a:solidFill>
                <a:highlight>
                  <a:srgbClr val="FFFFFF"/>
                </a:highlight>
                <a:latin typeface="+mn-lt"/>
                <a:ea typeface="新宋体" panose="02010609030101010101" pitchFamily="49" charset="-122"/>
              </a:rPr>
              <a:t>&gt;</a:t>
            </a:r>
            <a:endParaRPr lang="en-US" altLang="zh-CN" sz="1200" dirty="0">
              <a:solidFill>
                <a:srgbClr val="000000"/>
              </a:solidFill>
              <a:highlight>
                <a:srgbClr val="FFFFFF"/>
              </a:highlight>
              <a:latin typeface="+mn-lt"/>
              <a:ea typeface="新宋体" panose="02010609030101010101" pitchFamily="49" charset="-122"/>
            </a:endParaRPr>
          </a:p>
          <a:p>
            <a:r>
              <a:rPr lang="en-US" altLang="zh-CN" sz="1200" dirty="0">
                <a:solidFill>
                  <a:srgbClr val="808080"/>
                </a:solidFill>
                <a:highlight>
                  <a:srgbClr val="FFFFFF"/>
                </a:highlight>
                <a:latin typeface="+mn-lt"/>
                <a:ea typeface="新宋体" panose="02010609030101010101" pitchFamily="49" charset="-122"/>
              </a:rPr>
              <a:t>#include</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A31515"/>
                </a:solidFill>
                <a:highlight>
                  <a:srgbClr val="FFFFFF"/>
                </a:highlight>
                <a:latin typeface="+mn-lt"/>
                <a:ea typeface="新宋体" panose="02010609030101010101" pitchFamily="49" charset="-122"/>
              </a:rPr>
              <a:t>&lt;</a:t>
            </a:r>
            <a:r>
              <a:rPr lang="en-US" altLang="zh-CN" sz="1200" dirty="0" err="1">
                <a:solidFill>
                  <a:srgbClr val="A31515"/>
                </a:solidFill>
                <a:highlight>
                  <a:srgbClr val="FFFFFF"/>
                </a:highlight>
                <a:latin typeface="+mn-lt"/>
                <a:ea typeface="新宋体" panose="02010609030101010101" pitchFamily="49" charset="-122"/>
              </a:rPr>
              <a:t>device_launch_parameters.h</a:t>
            </a:r>
            <a:r>
              <a:rPr lang="en-US" altLang="zh-CN" sz="1200" dirty="0">
                <a:solidFill>
                  <a:srgbClr val="A31515"/>
                </a:solidFill>
                <a:highlight>
                  <a:srgbClr val="FFFFFF"/>
                </a:highlight>
                <a:latin typeface="+mn-lt"/>
                <a:ea typeface="新宋体" panose="02010609030101010101" pitchFamily="49" charset="-122"/>
              </a:rPr>
              <a:t>&gt;</a:t>
            </a:r>
            <a:endParaRPr lang="en-US" altLang="zh-CN" sz="1200" dirty="0">
              <a:solidFill>
                <a:srgbClr val="000000"/>
              </a:solidFill>
              <a:highlight>
                <a:srgbClr val="FFFFFF"/>
              </a:highlight>
              <a:latin typeface="+mn-lt"/>
              <a:ea typeface="新宋体" panose="02010609030101010101" pitchFamily="49" charset="-122"/>
            </a:endParaRPr>
          </a:p>
          <a:p>
            <a:r>
              <a:rPr lang="en-US" altLang="zh-CN" sz="1200" dirty="0">
                <a:solidFill>
                  <a:srgbClr val="6F008A"/>
                </a:solidFill>
                <a:highlight>
                  <a:srgbClr val="FFFFFF"/>
                </a:highlight>
                <a:latin typeface="+mn-lt"/>
                <a:ea typeface="新宋体" panose="02010609030101010101" pitchFamily="49" charset="-122"/>
              </a:rPr>
              <a:t>__device__</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warp_sum</a:t>
            </a:r>
            <a:r>
              <a:rPr lang="en-US" altLang="zh-CN" sz="1200" dirty="0">
                <a:solidFill>
                  <a:srgbClr val="000000"/>
                </a:solidFill>
                <a:highlight>
                  <a:srgbClr val="FFFFFF"/>
                </a:highlight>
                <a:latin typeface="+mn-lt"/>
                <a:ea typeface="新宋体" panose="02010609030101010101" pitchFamily="49" charset="-122"/>
              </a:rPr>
              <a:t>(</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808080"/>
                </a:solidFill>
                <a:highlight>
                  <a:srgbClr val="FFFFFF"/>
                </a:highlight>
                <a:latin typeface="+mn-lt"/>
                <a:ea typeface="新宋体" panose="02010609030101010101" pitchFamily="49" charset="-122"/>
              </a:rPr>
              <a:t>var</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for</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int</a:t>
            </a:r>
            <a:r>
              <a:rPr lang="en-US" altLang="zh-CN" sz="1200" dirty="0">
                <a:solidFill>
                  <a:srgbClr val="000000"/>
                </a:solidFill>
                <a:highlight>
                  <a:srgbClr val="FFFFFF"/>
                </a:highlight>
                <a:latin typeface="+mn-lt"/>
                <a:ea typeface="新宋体" panose="02010609030101010101" pitchFamily="49" charset="-122"/>
              </a:rPr>
              <a:t> diff = </a:t>
            </a:r>
            <a:r>
              <a:rPr lang="en-US" altLang="zh-CN" sz="1200" dirty="0" err="1">
                <a:solidFill>
                  <a:srgbClr val="000000"/>
                </a:solidFill>
                <a:highlight>
                  <a:srgbClr val="FFFFFF"/>
                </a:highlight>
                <a:latin typeface="+mn-lt"/>
                <a:ea typeface="新宋体" panose="02010609030101010101" pitchFamily="49" charset="-122"/>
              </a:rPr>
              <a:t>warpSize</a:t>
            </a:r>
            <a:r>
              <a:rPr lang="en-US" altLang="zh-CN" sz="1200" dirty="0">
                <a:solidFill>
                  <a:srgbClr val="000000"/>
                </a:solidFill>
                <a:highlight>
                  <a:srgbClr val="FFFFFF"/>
                </a:highlight>
                <a:latin typeface="+mn-lt"/>
                <a:ea typeface="新宋体" panose="02010609030101010101" pitchFamily="49" charset="-122"/>
              </a:rPr>
              <a:t> / 2; diff &gt; 0; diff = diff / 2)</a:t>
            </a:r>
          </a:p>
          <a:p>
            <a:r>
              <a:rPr lang="en-US" altLang="zh-CN" sz="1200" dirty="0">
                <a:solidFill>
                  <a:srgbClr val="808080"/>
                </a:solidFill>
                <a:highlight>
                  <a:srgbClr val="FFFFFF"/>
                </a:highlight>
                <a:latin typeface="+mn-lt"/>
                <a:ea typeface="新宋体" panose="02010609030101010101" pitchFamily="49" charset="-122"/>
              </a:rPr>
              <a:t>var</a:t>
            </a:r>
            <a:r>
              <a:rPr lang="en-US" altLang="zh-CN" sz="1200" dirty="0">
                <a:solidFill>
                  <a:srgbClr val="000000"/>
                </a:solidFill>
                <a:highlight>
                  <a:srgbClr val="FFFFFF"/>
                </a:highlight>
                <a:latin typeface="+mn-lt"/>
                <a:ea typeface="新宋体" panose="02010609030101010101" pitchFamily="49" charset="-122"/>
              </a:rPr>
              <a:t> += __</a:t>
            </a:r>
            <a:r>
              <a:rPr lang="en-US" altLang="zh-CN" sz="1200" dirty="0" err="1">
                <a:solidFill>
                  <a:srgbClr val="000000"/>
                </a:solidFill>
                <a:highlight>
                  <a:srgbClr val="FFFFFF"/>
                </a:highlight>
                <a:latin typeface="+mn-lt"/>
                <a:ea typeface="新宋体" panose="02010609030101010101" pitchFamily="49" charset="-122"/>
              </a:rPr>
              <a:t>shfl_down_sync</a:t>
            </a:r>
            <a:r>
              <a:rPr lang="en-US" altLang="zh-CN" sz="1200" dirty="0">
                <a:solidFill>
                  <a:srgbClr val="000000"/>
                </a:solidFill>
                <a:highlight>
                  <a:srgbClr val="FFFFFF"/>
                </a:highlight>
                <a:latin typeface="+mn-lt"/>
                <a:ea typeface="新宋体" panose="02010609030101010101" pitchFamily="49" charset="-122"/>
              </a:rPr>
              <a:t>(0xffffffff, </a:t>
            </a:r>
            <a:r>
              <a:rPr lang="en-US" altLang="zh-CN" sz="1200" dirty="0">
                <a:solidFill>
                  <a:srgbClr val="808080"/>
                </a:solidFill>
                <a:highlight>
                  <a:srgbClr val="FFFFFF"/>
                </a:highlight>
                <a:latin typeface="+mn-lt"/>
                <a:ea typeface="新宋体" panose="02010609030101010101" pitchFamily="49" charset="-122"/>
              </a:rPr>
              <a:t>var</a:t>
            </a:r>
            <a:r>
              <a:rPr lang="en-US" altLang="zh-CN" sz="1200" dirty="0">
                <a:solidFill>
                  <a:srgbClr val="000000"/>
                </a:solidFill>
                <a:highlight>
                  <a:srgbClr val="FFFFFF"/>
                </a:highlight>
                <a:latin typeface="+mn-lt"/>
                <a:ea typeface="新宋体" panose="02010609030101010101" pitchFamily="49" charset="-122"/>
              </a:rPr>
              <a:t>, diff);</a:t>
            </a:r>
          </a:p>
          <a:p>
            <a:r>
              <a:rPr lang="en-US" altLang="zh-CN" sz="1200" dirty="0">
                <a:solidFill>
                  <a:srgbClr val="0000FF"/>
                </a:solidFill>
                <a:highlight>
                  <a:srgbClr val="FFFFFF"/>
                </a:highlight>
                <a:latin typeface="+mn-lt"/>
                <a:ea typeface="新宋体" panose="02010609030101010101" pitchFamily="49" charset="-122"/>
              </a:rPr>
              <a:t>return</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808080"/>
                </a:solidFill>
                <a:highlight>
                  <a:srgbClr val="FFFFFF"/>
                </a:highlight>
                <a:latin typeface="+mn-lt"/>
                <a:ea typeface="新宋体" panose="02010609030101010101" pitchFamily="49" charset="-122"/>
              </a:rPr>
              <a:t>var</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6F008A"/>
                </a:solidFill>
                <a:highlight>
                  <a:srgbClr val="FFFFFF"/>
                </a:highlight>
                <a:latin typeface="+mn-lt"/>
                <a:ea typeface="新宋体" panose="02010609030101010101" pitchFamily="49" charset="-122"/>
              </a:rPr>
              <a:t>__global__</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void</a:t>
            </a:r>
            <a:r>
              <a:rPr lang="en-US" altLang="zh-CN" sz="1200" dirty="0">
                <a:solidFill>
                  <a:srgbClr val="000000"/>
                </a:solidFill>
                <a:highlight>
                  <a:srgbClr val="FFFFFF"/>
                </a:highlight>
                <a:latin typeface="+mn-lt"/>
                <a:ea typeface="新宋体" panose="02010609030101010101" pitchFamily="49" charset="-122"/>
              </a:rPr>
              <a:t> Sum(</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80808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var = </a:t>
            </a:r>
            <a:r>
              <a:rPr lang="en-US" altLang="zh-CN" sz="1200" dirty="0" err="1">
                <a:solidFill>
                  <a:srgbClr val="000000"/>
                </a:solidFill>
                <a:highlight>
                  <a:srgbClr val="FFFFFF"/>
                </a:highlight>
                <a:latin typeface="+mn-lt"/>
                <a:ea typeface="新宋体" panose="02010609030101010101" pitchFamily="49" charset="-122"/>
              </a:rPr>
              <a:t>threadIdx.x</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result = </a:t>
            </a:r>
            <a:r>
              <a:rPr lang="en-US" altLang="zh-CN" sz="1200" dirty="0" err="1">
                <a:solidFill>
                  <a:srgbClr val="000000"/>
                </a:solidFill>
                <a:highlight>
                  <a:srgbClr val="FFFFFF"/>
                </a:highlight>
                <a:latin typeface="+mn-lt"/>
                <a:ea typeface="新宋体" panose="02010609030101010101" pitchFamily="49" charset="-122"/>
              </a:rPr>
              <a:t>warp_sum</a:t>
            </a:r>
            <a:r>
              <a:rPr lang="en-US" altLang="zh-CN" sz="1200" dirty="0">
                <a:solidFill>
                  <a:srgbClr val="000000"/>
                </a:solidFill>
                <a:highlight>
                  <a:srgbClr val="FFFFFF"/>
                </a:highlight>
                <a:latin typeface="+mn-lt"/>
                <a:ea typeface="新宋体" panose="02010609030101010101" pitchFamily="49" charset="-122"/>
              </a:rPr>
              <a:t>(var);</a:t>
            </a:r>
          </a:p>
          <a:p>
            <a:r>
              <a:rPr lang="en-US" altLang="zh-CN" sz="1200" dirty="0">
                <a:solidFill>
                  <a:srgbClr val="0000FF"/>
                </a:solidFill>
                <a:highlight>
                  <a:srgbClr val="FFFFFF"/>
                </a:highlight>
                <a:latin typeface="+mn-lt"/>
                <a:ea typeface="新宋体" panose="02010609030101010101" pitchFamily="49" charset="-122"/>
              </a:rPr>
              <a:t>if</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threadIdx.x</a:t>
            </a:r>
            <a:r>
              <a:rPr lang="en-US" altLang="zh-CN" sz="1200" dirty="0">
                <a:solidFill>
                  <a:srgbClr val="000000"/>
                </a:solidFill>
                <a:highlight>
                  <a:srgbClr val="FFFFFF"/>
                </a:highlight>
                <a:latin typeface="+mn-lt"/>
                <a:ea typeface="新宋体" panose="02010609030101010101" pitchFamily="49" charset="-122"/>
              </a:rPr>
              <a:t> == 0)</a:t>
            </a:r>
          </a:p>
          <a:p>
            <a:r>
              <a:rPr lang="en-US" altLang="zh-CN" sz="1200" dirty="0">
                <a:solidFill>
                  <a:srgbClr val="000000"/>
                </a:solidFill>
                <a:highlight>
                  <a:srgbClr val="FFFFFF"/>
                </a:highlight>
                <a:latin typeface="+mn-lt"/>
                <a:ea typeface="新宋体" panose="02010609030101010101" pitchFamily="49" charset="-122"/>
              </a:rPr>
              <a:t>*</a:t>
            </a:r>
            <a:r>
              <a:rPr lang="en-US" altLang="zh-CN" sz="1200" dirty="0" err="1">
                <a:solidFill>
                  <a:srgbClr val="80808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 = result;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int</a:t>
            </a:r>
            <a:r>
              <a:rPr lang="en-US" altLang="zh-CN" sz="1200" dirty="0">
                <a:solidFill>
                  <a:srgbClr val="000000"/>
                </a:solidFill>
                <a:highlight>
                  <a:srgbClr val="FFFFFF"/>
                </a:highlight>
                <a:latin typeface="+mn-lt"/>
                <a:ea typeface="新宋体" panose="02010609030101010101" pitchFamily="49" charset="-122"/>
              </a:rPr>
              <a:t> main(</a:t>
            </a:r>
            <a:r>
              <a:rPr lang="en-US" altLang="zh-CN" sz="1200" dirty="0">
                <a:solidFill>
                  <a:srgbClr val="0000FF"/>
                </a:solidFill>
                <a:highlight>
                  <a:srgbClr val="FFFFFF"/>
                </a:highlight>
                <a:latin typeface="+mn-lt"/>
                <a:ea typeface="新宋体" panose="02010609030101010101" pitchFamily="49" charset="-122"/>
              </a:rPr>
              <a:t>void</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err="1">
                <a:solidFill>
                  <a:srgbClr val="000000"/>
                </a:solidFill>
                <a:highlight>
                  <a:srgbClr val="FFFFFF"/>
                </a:highlight>
                <a:latin typeface="+mn-lt"/>
                <a:ea typeface="新宋体" panose="02010609030101010101" pitchFamily="49" charset="-122"/>
              </a:rPr>
              <a:t>cudaMallocManaged</a:t>
            </a:r>
            <a:r>
              <a:rPr lang="en-US" altLang="zh-CN" sz="1200" dirty="0">
                <a:solidFill>
                  <a:srgbClr val="000000"/>
                </a:solidFill>
                <a:highlight>
                  <a:srgbClr val="FFFFFF"/>
                </a:highlight>
                <a:latin typeface="+mn-lt"/>
                <a:ea typeface="新宋体" panose="02010609030101010101" pitchFamily="49" charset="-122"/>
              </a:rPr>
              <a:t>(&amp;</a:t>
            </a:r>
            <a:r>
              <a:rPr lang="en-US" altLang="zh-CN" sz="1200" dirty="0" err="1">
                <a:solidFill>
                  <a:srgbClr val="00000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FF"/>
                </a:solidFill>
                <a:highlight>
                  <a:srgbClr val="FFFFFF"/>
                </a:highlight>
                <a:latin typeface="+mn-lt"/>
                <a:ea typeface="新宋体" panose="02010609030101010101" pitchFamily="49" charset="-122"/>
              </a:rPr>
              <a:t>sizeof</a:t>
            </a:r>
            <a:r>
              <a:rPr lang="en-US" altLang="zh-CN" sz="1200" dirty="0">
                <a:solidFill>
                  <a:srgbClr val="000000"/>
                </a:solidFill>
                <a:highlight>
                  <a:srgbClr val="FFFFFF"/>
                </a:highlight>
                <a:latin typeface="+mn-lt"/>
                <a:ea typeface="新宋体" panose="02010609030101010101" pitchFamily="49" charset="-122"/>
              </a:rPr>
              <a:t>(</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Sum&lt;&lt;&lt;1, 32&gt;&gt;&gt;(</a:t>
            </a:r>
            <a:r>
              <a:rPr lang="en-US" altLang="zh-CN" sz="1200" dirty="0" err="1">
                <a:solidFill>
                  <a:srgbClr val="00000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err="1">
                <a:solidFill>
                  <a:srgbClr val="000000"/>
                </a:solidFill>
                <a:highlight>
                  <a:srgbClr val="FFFFFF"/>
                </a:highlight>
                <a:latin typeface="+mn-lt"/>
                <a:ea typeface="新宋体" panose="02010609030101010101" pitchFamily="49" charset="-122"/>
              </a:rPr>
              <a:t>cudaDeviceSynchronize</a:t>
            </a:r>
            <a:r>
              <a:rPr lang="en-US" altLang="zh-CN" sz="1200" dirty="0">
                <a:solidFill>
                  <a:srgbClr val="000000"/>
                </a:solidFill>
                <a:highlight>
                  <a:srgbClr val="FFFFFF"/>
                </a:highlight>
                <a:latin typeface="+mn-lt"/>
                <a:ea typeface="新宋体" panose="02010609030101010101" pitchFamily="49" charset="-122"/>
              </a:rPr>
              <a:t>();</a:t>
            </a:r>
          </a:p>
          <a:p>
            <a:r>
              <a:rPr lang="pt-BR" altLang="zh-CN" sz="1200" dirty="0">
                <a:solidFill>
                  <a:srgbClr val="000000"/>
                </a:solidFill>
                <a:highlight>
                  <a:srgbClr val="FFFFFF"/>
                </a:highlight>
                <a:latin typeface="+mn-lt"/>
                <a:ea typeface="新宋体" panose="02010609030101010101" pitchFamily="49" charset="-122"/>
              </a:rPr>
              <a:t>printf(</a:t>
            </a:r>
            <a:r>
              <a:rPr lang="pt-BR" altLang="zh-CN" sz="1200" dirty="0">
                <a:solidFill>
                  <a:srgbClr val="A31515"/>
                </a:solidFill>
                <a:highlight>
                  <a:srgbClr val="FFFFFF"/>
                </a:highlight>
                <a:latin typeface="+mn-lt"/>
                <a:ea typeface="新宋体" panose="02010609030101010101" pitchFamily="49" charset="-122"/>
              </a:rPr>
              <a:t>"%f\n"</a:t>
            </a:r>
            <a:r>
              <a:rPr lang="pt-BR" altLang="zh-CN" sz="1200" dirty="0">
                <a:solidFill>
                  <a:srgbClr val="000000"/>
                </a:solidFill>
                <a:highlight>
                  <a:srgbClr val="FFFFFF"/>
                </a:highlight>
                <a:latin typeface="+mn-lt"/>
                <a:ea typeface="新宋体" panose="02010609030101010101" pitchFamily="49" charset="-122"/>
              </a:rPr>
              <a:t>, *sum_p);</a:t>
            </a:r>
          </a:p>
          <a:p>
            <a:r>
              <a:rPr lang="en-US" altLang="zh-CN" sz="1200" dirty="0" err="1">
                <a:solidFill>
                  <a:srgbClr val="000000"/>
                </a:solidFill>
                <a:highlight>
                  <a:srgbClr val="FFFFFF"/>
                </a:highlight>
                <a:latin typeface="+mn-lt"/>
                <a:ea typeface="新宋体" panose="02010609030101010101" pitchFamily="49" charset="-122"/>
              </a:rPr>
              <a:t>cudaFree</a:t>
            </a:r>
            <a:r>
              <a:rPr lang="en-US" altLang="zh-CN" sz="1200" dirty="0">
                <a:solidFill>
                  <a:srgbClr val="000000"/>
                </a:solidFill>
                <a:highlight>
                  <a:srgbClr val="FFFFFF"/>
                </a:highlight>
                <a:latin typeface="+mn-lt"/>
                <a:ea typeface="新宋体" panose="02010609030101010101" pitchFamily="49" charset="-122"/>
              </a:rPr>
              <a:t>(</a:t>
            </a:r>
            <a:r>
              <a:rPr lang="en-US" altLang="zh-CN" sz="1200" dirty="0" err="1">
                <a:solidFill>
                  <a:srgbClr val="00000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return</a:t>
            </a:r>
            <a:r>
              <a:rPr lang="en-US" altLang="zh-CN" sz="1200" dirty="0">
                <a:solidFill>
                  <a:srgbClr val="000000"/>
                </a:solidFill>
                <a:highlight>
                  <a:srgbClr val="FFFFFF"/>
                </a:highlight>
                <a:latin typeface="+mn-lt"/>
                <a:ea typeface="新宋体" panose="02010609030101010101" pitchFamily="49" charset="-122"/>
              </a:rPr>
              <a:t> 0;</a:t>
            </a:r>
          </a:p>
          <a:p>
            <a:r>
              <a:rPr lang="en-US" altLang="zh-CN" sz="1200" dirty="0">
                <a:solidFill>
                  <a:srgbClr val="000000"/>
                </a:solidFill>
                <a:highlight>
                  <a:srgbClr val="FFFFFF"/>
                </a:highlight>
                <a:latin typeface="+mn-lt"/>
                <a:ea typeface="新宋体" panose="02010609030101010101" pitchFamily="49" charset="-122"/>
              </a:rPr>
              <a:t>}</a:t>
            </a:r>
            <a:endParaRPr lang="zh-CN" altLang="en-US" sz="1200" dirty="0">
              <a:latin typeface="+mn-lt"/>
            </a:endParaRPr>
          </a:p>
        </p:txBody>
      </p:sp>
    </p:spTree>
    <p:extLst>
      <p:ext uri="{BB962C8B-B14F-4D97-AF65-F5344CB8AC3E}">
        <p14:creationId xmlns:p14="http://schemas.microsoft.com/office/powerpoint/2010/main" val="42891651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923507-E8A3-00ED-23B1-DD3B487A0164}"/>
              </a:ext>
            </a:extLst>
          </p:cNvPr>
          <p:cNvSpPr>
            <a:spLocks noGrp="1"/>
          </p:cNvSpPr>
          <p:nvPr>
            <p:ph type="title"/>
          </p:nvPr>
        </p:nvSpPr>
        <p:spPr>
          <a:xfrm>
            <a:off x="457200" y="152400"/>
            <a:ext cx="8229600" cy="990600"/>
          </a:xfrm>
        </p:spPr>
        <p:txBody>
          <a:bodyPr/>
          <a:lstStyle/>
          <a:p>
            <a:r>
              <a:rPr lang="en-US" altLang="zh-CN" dirty="0"/>
              <a:t>12 CUDA</a:t>
            </a:r>
            <a:r>
              <a:rPr lang="zh-CN" altLang="en-US" dirty="0"/>
              <a:t>梯形法则</a:t>
            </a:r>
            <a:r>
              <a:rPr lang="en-US" altLang="zh-CN" dirty="0"/>
              <a:t>II: </a:t>
            </a:r>
            <a:r>
              <a:rPr lang="zh-CN" altLang="en-US" dirty="0"/>
              <a:t>提升性能</a:t>
            </a:r>
          </a:p>
        </p:txBody>
      </p:sp>
      <p:sp>
        <p:nvSpPr>
          <p:cNvPr id="3" name="内容占位符 2">
            <a:extLst>
              <a:ext uri="{FF2B5EF4-FFF2-40B4-BE49-F238E27FC236}">
                <a16:creationId xmlns:a16="http://schemas.microsoft.com/office/drawing/2014/main" id="{F39F0145-9CF3-031A-CA67-3B018ABFC5D6}"/>
              </a:ext>
            </a:extLst>
          </p:cNvPr>
          <p:cNvSpPr>
            <a:spLocks noGrp="1"/>
          </p:cNvSpPr>
          <p:nvPr>
            <p:ph sz="quarter" idx="1"/>
          </p:nvPr>
        </p:nvSpPr>
        <p:spPr>
          <a:xfrm>
            <a:off x="457200" y="1219200"/>
            <a:ext cx="5626968" cy="4937125"/>
          </a:xfrm>
        </p:spPr>
        <p:txBody>
          <a:bodyPr/>
          <a:lstStyle/>
          <a:p>
            <a:r>
              <a:rPr lang="zh-CN" altLang="en-US" sz="2400" dirty="0"/>
              <a:t>线程束洗牌的替代方案</a:t>
            </a:r>
            <a:endParaRPr lang="en-US" altLang="zh-CN" sz="2400" dirty="0"/>
          </a:p>
          <a:p>
            <a:pPr lvl="1"/>
            <a:r>
              <a:rPr lang="zh-CN" altLang="en-US" sz="2000" dirty="0"/>
              <a:t>如果</a:t>
            </a:r>
            <a:r>
              <a:rPr lang="en-US" altLang="zh-CN" sz="2000" dirty="0"/>
              <a:t>GPU</a:t>
            </a:r>
            <a:r>
              <a:rPr lang="zh-CN" altLang="en-US" sz="2000" dirty="0"/>
              <a:t>计算能力</a:t>
            </a:r>
            <a:r>
              <a:rPr lang="en-US" altLang="zh-CN" sz="2000" dirty="0"/>
              <a:t>&lt; 3.0</a:t>
            </a:r>
          </a:p>
          <a:p>
            <a:pPr lvl="2"/>
            <a:r>
              <a:rPr lang="zh-CN" altLang="en-US" sz="1700" dirty="0"/>
              <a:t>无法使用线程束洗牌函数</a:t>
            </a:r>
            <a:endParaRPr lang="en-US" altLang="zh-CN" sz="1700" dirty="0"/>
          </a:p>
          <a:p>
            <a:pPr lvl="2"/>
            <a:r>
              <a:rPr lang="zh-CN" altLang="en-US" sz="1800" dirty="0"/>
              <a:t>一个线程将无法直接访问其他线程的寄存器</a:t>
            </a:r>
            <a:endParaRPr lang="en-US" altLang="zh-CN" sz="1800" dirty="0"/>
          </a:p>
          <a:p>
            <a:pPr lvl="1"/>
            <a:r>
              <a:rPr lang="zh-CN" altLang="en-US" sz="2000" dirty="0"/>
              <a:t>共享内存</a:t>
            </a:r>
            <a:endParaRPr lang="en-US" altLang="zh-CN" sz="2000" dirty="0"/>
          </a:p>
          <a:p>
            <a:pPr lvl="2"/>
            <a:r>
              <a:rPr lang="zh-CN" altLang="en-US" sz="1800" dirty="0"/>
              <a:t>同一线程块中的线程都可以访问相同的共享内存位置</a:t>
            </a:r>
            <a:endParaRPr lang="en-US" altLang="zh-CN" sz="1800" dirty="0"/>
          </a:p>
          <a:p>
            <a:pPr lvl="2"/>
            <a:r>
              <a:rPr lang="zh-CN" altLang="en-US" sz="1800" dirty="0"/>
              <a:t>比寄存器访问慢</a:t>
            </a:r>
          </a:p>
        </p:txBody>
      </p:sp>
      <p:sp>
        <p:nvSpPr>
          <p:cNvPr id="4" name="灯片编号占位符 3">
            <a:extLst>
              <a:ext uri="{FF2B5EF4-FFF2-40B4-BE49-F238E27FC236}">
                <a16:creationId xmlns:a16="http://schemas.microsoft.com/office/drawing/2014/main" id="{ECAB2106-A295-048C-47B3-E30BE059FFD8}"/>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23</a:t>
            </a:fld>
            <a:endParaRPr lang="zh-CN" altLang="en-US"/>
          </a:p>
        </p:txBody>
      </p:sp>
      <p:graphicFrame>
        <p:nvGraphicFramePr>
          <p:cNvPr id="11" name="对象 10">
            <a:extLst>
              <a:ext uri="{FF2B5EF4-FFF2-40B4-BE49-F238E27FC236}">
                <a16:creationId xmlns:a16="http://schemas.microsoft.com/office/drawing/2014/main" id="{B853A6AA-A283-19F2-77FA-00A525AC7DAA}"/>
              </a:ext>
            </a:extLst>
          </p:cNvPr>
          <p:cNvGraphicFramePr>
            <a:graphicFrameLocks noChangeAspect="1"/>
          </p:cNvGraphicFramePr>
          <p:nvPr>
            <p:extLst>
              <p:ext uri="{D42A27DB-BD31-4B8C-83A1-F6EECF244321}">
                <p14:modId xmlns:p14="http://schemas.microsoft.com/office/powerpoint/2010/main" val="866454237"/>
              </p:ext>
            </p:extLst>
          </p:nvPr>
        </p:nvGraphicFramePr>
        <p:xfrm>
          <a:off x="539552" y="4024235"/>
          <a:ext cx="5418584" cy="2731870"/>
        </p:xfrm>
        <a:graphic>
          <a:graphicData uri="http://schemas.openxmlformats.org/presentationml/2006/ole">
            <mc:AlternateContent xmlns:mc="http://schemas.openxmlformats.org/markup-compatibility/2006">
              <mc:Choice xmlns:v="urn:schemas-microsoft-com:vml" Requires="v">
                <p:oleObj r:id="rId2" imgW="10488489" imgH="5288374" progId="">
                  <p:embed/>
                </p:oleObj>
              </mc:Choice>
              <mc:Fallback>
                <p:oleObj r:id="rId2" imgW="10488489" imgH="5288374" progId="">
                  <p:embed/>
                  <p:pic>
                    <p:nvPicPr>
                      <p:cNvPr id="7" name="对象 6">
                        <a:extLst>
                          <a:ext uri="{FF2B5EF4-FFF2-40B4-BE49-F238E27FC236}">
                            <a16:creationId xmlns:a16="http://schemas.microsoft.com/office/drawing/2014/main" id="{D1198EC7-B224-8C48-7BC2-B218F2ECD7AD}"/>
                          </a:ext>
                        </a:extLst>
                      </p:cNvPr>
                      <p:cNvPicPr/>
                      <p:nvPr/>
                    </p:nvPicPr>
                    <p:blipFill>
                      <a:blip r:embed="rId3"/>
                      <a:stretch>
                        <a:fillRect/>
                      </a:stretch>
                    </p:blipFill>
                    <p:spPr>
                      <a:xfrm>
                        <a:off x="539552" y="4024235"/>
                        <a:ext cx="5418584" cy="2731870"/>
                      </a:xfrm>
                      <a:prstGeom prst="rect">
                        <a:avLst/>
                      </a:prstGeom>
                    </p:spPr>
                  </p:pic>
                </p:oleObj>
              </mc:Fallback>
            </mc:AlternateContent>
          </a:graphicData>
        </a:graphic>
      </p:graphicFrame>
      <p:sp>
        <p:nvSpPr>
          <p:cNvPr id="13" name="文本框 12">
            <a:extLst>
              <a:ext uri="{FF2B5EF4-FFF2-40B4-BE49-F238E27FC236}">
                <a16:creationId xmlns:a16="http://schemas.microsoft.com/office/drawing/2014/main" id="{B14E4CA5-99AA-B545-6E68-5C1321D68D3A}"/>
              </a:ext>
            </a:extLst>
          </p:cNvPr>
          <p:cNvSpPr txBox="1"/>
          <p:nvPr/>
        </p:nvSpPr>
        <p:spPr>
          <a:xfrm>
            <a:off x="6228184" y="9025"/>
            <a:ext cx="2845455" cy="6924973"/>
          </a:xfrm>
          <a:prstGeom prst="rect">
            <a:avLst/>
          </a:prstGeom>
          <a:noFill/>
        </p:spPr>
        <p:txBody>
          <a:bodyPr wrap="square">
            <a:spAutoFit/>
          </a:bodyPr>
          <a:lstStyle/>
          <a:p>
            <a:r>
              <a:rPr lang="en-US" altLang="zh-CN" sz="1200" dirty="0">
                <a:solidFill>
                  <a:srgbClr val="808080"/>
                </a:solidFill>
                <a:highlight>
                  <a:srgbClr val="FFFFFF"/>
                </a:highlight>
                <a:latin typeface="+mn-lt"/>
                <a:ea typeface="新宋体" panose="02010609030101010101" pitchFamily="49" charset="-122"/>
              </a:rPr>
              <a:t>#include</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A31515"/>
                </a:solidFill>
                <a:highlight>
                  <a:srgbClr val="FFFFFF"/>
                </a:highlight>
                <a:latin typeface="+mn-lt"/>
                <a:ea typeface="新宋体" panose="02010609030101010101" pitchFamily="49" charset="-122"/>
              </a:rPr>
              <a:t>&lt;</a:t>
            </a:r>
            <a:r>
              <a:rPr lang="en-US" altLang="zh-CN" sz="1200" dirty="0" err="1">
                <a:solidFill>
                  <a:srgbClr val="A31515"/>
                </a:solidFill>
                <a:highlight>
                  <a:srgbClr val="FFFFFF"/>
                </a:highlight>
                <a:latin typeface="+mn-lt"/>
                <a:ea typeface="新宋体" panose="02010609030101010101" pitchFamily="49" charset="-122"/>
              </a:rPr>
              <a:t>stdio.h</a:t>
            </a:r>
            <a:r>
              <a:rPr lang="en-US" altLang="zh-CN" sz="1200" dirty="0">
                <a:solidFill>
                  <a:srgbClr val="A31515"/>
                </a:solidFill>
                <a:highlight>
                  <a:srgbClr val="FFFFFF"/>
                </a:highlight>
                <a:latin typeface="+mn-lt"/>
                <a:ea typeface="新宋体" panose="02010609030101010101" pitchFamily="49" charset="-122"/>
              </a:rPr>
              <a:t>&gt;</a:t>
            </a:r>
            <a:endParaRPr lang="en-US" altLang="zh-CN" sz="1200" dirty="0">
              <a:solidFill>
                <a:srgbClr val="000000"/>
              </a:solidFill>
              <a:highlight>
                <a:srgbClr val="FFFFFF"/>
              </a:highlight>
              <a:latin typeface="+mn-lt"/>
              <a:ea typeface="新宋体" panose="02010609030101010101" pitchFamily="49" charset="-122"/>
            </a:endParaRPr>
          </a:p>
          <a:p>
            <a:r>
              <a:rPr lang="en-US" altLang="zh-CN" sz="1200" dirty="0">
                <a:solidFill>
                  <a:srgbClr val="808080"/>
                </a:solidFill>
                <a:highlight>
                  <a:srgbClr val="FFFFFF"/>
                </a:highlight>
                <a:latin typeface="+mn-lt"/>
                <a:ea typeface="新宋体" panose="02010609030101010101" pitchFamily="49" charset="-122"/>
              </a:rPr>
              <a:t>#include</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A31515"/>
                </a:solidFill>
                <a:highlight>
                  <a:srgbClr val="FFFFFF"/>
                </a:highlight>
                <a:latin typeface="+mn-lt"/>
                <a:ea typeface="新宋体" panose="02010609030101010101" pitchFamily="49" charset="-122"/>
              </a:rPr>
              <a:t>&lt;</a:t>
            </a:r>
            <a:r>
              <a:rPr lang="en-US" altLang="zh-CN" sz="1200" dirty="0" err="1">
                <a:solidFill>
                  <a:srgbClr val="A31515"/>
                </a:solidFill>
                <a:highlight>
                  <a:srgbClr val="FFFFFF"/>
                </a:highlight>
                <a:latin typeface="+mn-lt"/>
                <a:ea typeface="新宋体" panose="02010609030101010101" pitchFamily="49" charset="-122"/>
              </a:rPr>
              <a:t>stdlib.h</a:t>
            </a:r>
            <a:r>
              <a:rPr lang="en-US" altLang="zh-CN" sz="1200" dirty="0">
                <a:solidFill>
                  <a:srgbClr val="A31515"/>
                </a:solidFill>
                <a:highlight>
                  <a:srgbClr val="FFFFFF"/>
                </a:highlight>
                <a:latin typeface="+mn-lt"/>
                <a:ea typeface="新宋体" panose="02010609030101010101" pitchFamily="49" charset="-122"/>
              </a:rPr>
              <a:t>&gt;</a:t>
            </a:r>
            <a:endParaRPr lang="en-US" altLang="zh-CN" sz="1200" dirty="0">
              <a:solidFill>
                <a:srgbClr val="000000"/>
              </a:solidFill>
              <a:highlight>
                <a:srgbClr val="FFFFFF"/>
              </a:highlight>
              <a:latin typeface="+mn-lt"/>
              <a:ea typeface="新宋体" panose="02010609030101010101" pitchFamily="49" charset="-122"/>
            </a:endParaRPr>
          </a:p>
          <a:p>
            <a:r>
              <a:rPr lang="en-US" altLang="zh-CN" sz="1200" dirty="0">
                <a:solidFill>
                  <a:srgbClr val="808080"/>
                </a:solidFill>
                <a:highlight>
                  <a:srgbClr val="FFFFFF"/>
                </a:highlight>
                <a:latin typeface="+mn-lt"/>
                <a:ea typeface="新宋体" panose="02010609030101010101" pitchFamily="49" charset="-122"/>
              </a:rPr>
              <a:t>#include</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A31515"/>
                </a:solidFill>
                <a:highlight>
                  <a:srgbClr val="FFFFFF"/>
                </a:highlight>
                <a:latin typeface="+mn-lt"/>
                <a:ea typeface="新宋体" panose="02010609030101010101" pitchFamily="49" charset="-122"/>
              </a:rPr>
              <a:t>&lt;</a:t>
            </a:r>
            <a:r>
              <a:rPr lang="en-US" altLang="zh-CN" sz="1200" dirty="0" err="1">
                <a:solidFill>
                  <a:srgbClr val="A31515"/>
                </a:solidFill>
                <a:highlight>
                  <a:srgbClr val="FFFFFF"/>
                </a:highlight>
                <a:latin typeface="+mn-lt"/>
                <a:ea typeface="新宋体" panose="02010609030101010101" pitchFamily="49" charset="-122"/>
              </a:rPr>
              <a:t>cuda_runtime.h</a:t>
            </a:r>
            <a:r>
              <a:rPr lang="en-US" altLang="zh-CN" sz="1200" dirty="0">
                <a:solidFill>
                  <a:srgbClr val="A31515"/>
                </a:solidFill>
                <a:highlight>
                  <a:srgbClr val="FFFFFF"/>
                </a:highlight>
                <a:latin typeface="+mn-lt"/>
                <a:ea typeface="新宋体" panose="02010609030101010101" pitchFamily="49" charset="-122"/>
              </a:rPr>
              <a:t>&gt;</a:t>
            </a:r>
            <a:endParaRPr lang="en-US" altLang="zh-CN" sz="1200" dirty="0">
              <a:solidFill>
                <a:srgbClr val="000000"/>
              </a:solidFill>
              <a:highlight>
                <a:srgbClr val="FFFFFF"/>
              </a:highlight>
              <a:latin typeface="+mn-lt"/>
              <a:ea typeface="新宋体" panose="02010609030101010101" pitchFamily="49" charset="-122"/>
            </a:endParaRPr>
          </a:p>
          <a:p>
            <a:r>
              <a:rPr lang="en-US" altLang="zh-CN" sz="1200" dirty="0">
                <a:solidFill>
                  <a:srgbClr val="808080"/>
                </a:solidFill>
                <a:highlight>
                  <a:srgbClr val="FFFFFF"/>
                </a:highlight>
                <a:latin typeface="+mn-lt"/>
                <a:ea typeface="新宋体" panose="02010609030101010101" pitchFamily="49" charset="-122"/>
              </a:rPr>
              <a:t>#include</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A31515"/>
                </a:solidFill>
                <a:highlight>
                  <a:srgbClr val="FFFFFF"/>
                </a:highlight>
                <a:latin typeface="+mn-lt"/>
                <a:ea typeface="新宋体" panose="02010609030101010101" pitchFamily="49" charset="-122"/>
              </a:rPr>
              <a:t>&lt;</a:t>
            </a:r>
            <a:r>
              <a:rPr lang="en-US" altLang="zh-CN" sz="1200" dirty="0" err="1">
                <a:solidFill>
                  <a:srgbClr val="A31515"/>
                </a:solidFill>
                <a:highlight>
                  <a:srgbClr val="FFFFFF"/>
                </a:highlight>
                <a:latin typeface="+mn-lt"/>
                <a:ea typeface="新宋体" panose="02010609030101010101" pitchFamily="49" charset="-122"/>
              </a:rPr>
              <a:t>device_launch_parameters.h</a:t>
            </a:r>
            <a:r>
              <a:rPr lang="en-US" altLang="zh-CN" sz="1200" dirty="0">
                <a:solidFill>
                  <a:srgbClr val="A31515"/>
                </a:solidFill>
                <a:highlight>
                  <a:srgbClr val="FFFFFF"/>
                </a:highlight>
                <a:latin typeface="+mn-lt"/>
                <a:ea typeface="新宋体" panose="02010609030101010101" pitchFamily="49" charset="-122"/>
              </a:rPr>
              <a:t>&gt;</a:t>
            </a:r>
            <a:endParaRPr lang="en-US" altLang="zh-CN" sz="1200" dirty="0">
              <a:solidFill>
                <a:srgbClr val="000000"/>
              </a:solidFill>
              <a:highlight>
                <a:srgbClr val="FFFFFF"/>
              </a:highlight>
              <a:latin typeface="+mn-lt"/>
              <a:ea typeface="新宋体" panose="02010609030101010101" pitchFamily="49" charset="-122"/>
            </a:endParaRPr>
          </a:p>
          <a:p>
            <a:r>
              <a:rPr lang="en-US" altLang="zh-CN" sz="1200" dirty="0">
                <a:solidFill>
                  <a:srgbClr val="6F008A"/>
                </a:solidFill>
                <a:highlight>
                  <a:srgbClr val="FFFFFF"/>
                </a:highlight>
                <a:latin typeface="+mn-lt"/>
                <a:ea typeface="新宋体" panose="02010609030101010101" pitchFamily="49" charset="-122"/>
              </a:rPr>
              <a:t>__device__</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Shared_mem_sum</a:t>
            </a:r>
            <a:r>
              <a:rPr lang="en-US" altLang="zh-CN" sz="1200" dirty="0">
                <a:solidFill>
                  <a:srgbClr val="000000"/>
                </a:solidFill>
                <a:highlight>
                  <a:srgbClr val="FFFFFF"/>
                </a:highlight>
                <a:latin typeface="+mn-lt"/>
                <a:ea typeface="新宋体" panose="02010609030101010101" pitchFamily="49" charset="-122"/>
              </a:rPr>
              <a:t>(</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808080"/>
                </a:solidFill>
                <a:highlight>
                  <a:srgbClr val="FFFFFF"/>
                </a:highlight>
                <a:latin typeface="+mn-lt"/>
                <a:ea typeface="新宋体" panose="02010609030101010101" pitchFamily="49" charset="-122"/>
              </a:rPr>
              <a:t>shared_vals</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int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my_lane</a:t>
            </a:r>
            <a:r>
              <a:rPr lang="en-US" altLang="zh-CN" sz="1200" dirty="0">
                <a:solidFill>
                  <a:srgbClr val="000000"/>
                </a:solidFill>
                <a:highlight>
                  <a:srgbClr val="FFFFFF"/>
                </a:highlight>
                <a:latin typeface="+mn-lt"/>
                <a:ea typeface="新宋体" panose="02010609030101010101" pitchFamily="49" charset="-122"/>
              </a:rPr>
              <a:t> = </a:t>
            </a:r>
            <a:r>
              <a:rPr lang="en-US" altLang="zh-CN" sz="1200" dirty="0" err="1">
                <a:solidFill>
                  <a:srgbClr val="000000"/>
                </a:solidFill>
                <a:highlight>
                  <a:srgbClr val="FFFFFF"/>
                </a:highlight>
                <a:latin typeface="+mn-lt"/>
                <a:ea typeface="新宋体" panose="02010609030101010101" pitchFamily="49" charset="-122"/>
              </a:rPr>
              <a:t>threadIdx.x</a:t>
            </a:r>
            <a:r>
              <a:rPr lang="en-US" altLang="zh-CN" sz="1200" dirty="0">
                <a:solidFill>
                  <a:srgbClr val="000000"/>
                </a:solidFill>
                <a:highlight>
                  <a:srgbClr val="FFFFFF"/>
                </a:highlight>
                <a:latin typeface="+mn-lt"/>
                <a:ea typeface="新宋体" panose="02010609030101010101" pitchFamily="49" charset="-122"/>
              </a:rPr>
              <a:t> % </a:t>
            </a:r>
            <a:r>
              <a:rPr lang="en-US" altLang="zh-CN" sz="1200" dirty="0" err="1">
                <a:solidFill>
                  <a:srgbClr val="000000"/>
                </a:solidFill>
                <a:highlight>
                  <a:srgbClr val="FFFFFF"/>
                </a:highlight>
                <a:latin typeface="+mn-lt"/>
                <a:ea typeface="新宋体" panose="02010609030101010101" pitchFamily="49" charset="-122"/>
              </a:rPr>
              <a:t>warpSize</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for</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int</a:t>
            </a:r>
            <a:r>
              <a:rPr lang="en-US" altLang="zh-CN" sz="1200" dirty="0">
                <a:solidFill>
                  <a:srgbClr val="000000"/>
                </a:solidFill>
                <a:highlight>
                  <a:srgbClr val="FFFFFF"/>
                </a:highlight>
                <a:latin typeface="+mn-lt"/>
                <a:ea typeface="新宋体" panose="02010609030101010101" pitchFamily="49" charset="-122"/>
              </a:rPr>
              <a:t> diff = </a:t>
            </a:r>
            <a:r>
              <a:rPr lang="en-US" altLang="zh-CN" sz="1200" dirty="0" err="1">
                <a:solidFill>
                  <a:srgbClr val="000000"/>
                </a:solidFill>
                <a:highlight>
                  <a:srgbClr val="FFFFFF"/>
                </a:highlight>
                <a:latin typeface="+mn-lt"/>
                <a:ea typeface="新宋体" panose="02010609030101010101" pitchFamily="49" charset="-122"/>
              </a:rPr>
              <a:t>warpSize</a:t>
            </a:r>
            <a:r>
              <a:rPr lang="en-US" altLang="zh-CN" sz="1200" dirty="0">
                <a:solidFill>
                  <a:srgbClr val="000000"/>
                </a:solidFill>
                <a:highlight>
                  <a:srgbClr val="FFFFFF"/>
                </a:highlight>
                <a:latin typeface="+mn-lt"/>
                <a:ea typeface="新宋体" panose="02010609030101010101" pitchFamily="49" charset="-122"/>
              </a:rPr>
              <a:t> / 2; diff &gt; 0; diff = diff / 2)</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int</a:t>
            </a:r>
            <a:r>
              <a:rPr lang="en-US" altLang="zh-CN" sz="1200" dirty="0">
                <a:solidFill>
                  <a:srgbClr val="000000"/>
                </a:solidFill>
                <a:highlight>
                  <a:srgbClr val="FFFFFF"/>
                </a:highlight>
                <a:latin typeface="+mn-lt"/>
                <a:ea typeface="新宋体" panose="02010609030101010101" pitchFamily="49" charset="-122"/>
              </a:rPr>
              <a:t> source = (</a:t>
            </a:r>
            <a:r>
              <a:rPr lang="en-US" altLang="zh-CN" sz="1200" dirty="0" err="1">
                <a:solidFill>
                  <a:srgbClr val="000000"/>
                </a:solidFill>
                <a:highlight>
                  <a:srgbClr val="FFFFFF"/>
                </a:highlight>
                <a:latin typeface="+mn-lt"/>
                <a:ea typeface="新宋体" panose="02010609030101010101" pitchFamily="49" charset="-122"/>
              </a:rPr>
              <a:t>my_lane</a:t>
            </a:r>
            <a:r>
              <a:rPr lang="en-US" altLang="zh-CN" sz="1200" dirty="0">
                <a:solidFill>
                  <a:srgbClr val="000000"/>
                </a:solidFill>
                <a:highlight>
                  <a:srgbClr val="FFFFFF"/>
                </a:highlight>
                <a:latin typeface="+mn-lt"/>
                <a:ea typeface="新宋体" panose="02010609030101010101" pitchFamily="49" charset="-122"/>
              </a:rPr>
              <a:t> + diff) % </a:t>
            </a:r>
            <a:r>
              <a:rPr lang="en-US" altLang="zh-CN" sz="1200" dirty="0" err="1">
                <a:solidFill>
                  <a:srgbClr val="000000"/>
                </a:solidFill>
                <a:highlight>
                  <a:srgbClr val="FFFFFF"/>
                </a:highlight>
                <a:latin typeface="+mn-lt"/>
                <a:ea typeface="新宋体" panose="02010609030101010101" pitchFamily="49" charset="-122"/>
              </a:rPr>
              <a:t>warpSize</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err="1">
                <a:solidFill>
                  <a:srgbClr val="808080"/>
                </a:solidFill>
                <a:highlight>
                  <a:srgbClr val="FFFFFF"/>
                </a:highlight>
                <a:latin typeface="+mn-lt"/>
                <a:ea typeface="新宋体" panose="02010609030101010101" pitchFamily="49" charset="-122"/>
              </a:rPr>
              <a:t>shared_vals</a:t>
            </a:r>
            <a:r>
              <a:rPr lang="en-US" altLang="zh-CN" sz="1200" dirty="0">
                <a:solidFill>
                  <a:srgbClr val="000000"/>
                </a:solidFill>
                <a:highlight>
                  <a:srgbClr val="FFFFFF"/>
                </a:highlight>
                <a:latin typeface="+mn-lt"/>
                <a:ea typeface="新宋体" panose="02010609030101010101" pitchFamily="49" charset="-122"/>
              </a:rPr>
              <a:t>[</a:t>
            </a:r>
            <a:r>
              <a:rPr lang="en-US" altLang="zh-CN" sz="1200" dirty="0" err="1">
                <a:solidFill>
                  <a:srgbClr val="000000"/>
                </a:solidFill>
                <a:highlight>
                  <a:srgbClr val="FFFFFF"/>
                </a:highlight>
                <a:latin typeface="+mn-lt"/>
                <a:ea typeface="新宋体" panose="02010609030101010101" pitchFamily="49" charset="-122"/>
              </a:rPr>
              <a:t>my_lane</a:t>
            </a:r>
            <a:r>
              <a:rPr lang="en-US" altLang="zh-CN" sz="1200" dirty="0">
                <a:solidFill>
                  <a:srgbClr val="000000"/>
                </a:solidFill>
                <a:highlight>
                  <a:srgbClr val="FFFFFF"/>
                </a:highlight>
                <a:latin typeface="+mn-lt"/>
                <a:ea typeface="新宋体" panose="02010609030101010101" pitchFamily="49" charset="-122"/>
              </a:rPr>
              <a:t>] += </a:t>
            </a:r>
            <a:r>
              <a:rPr lang="en-US" altLang="zh-CN" sz="1200" dirty="0" err="1">
                <a:solidFill>
                  <a:srgbClr val="808080"/>
                </a:solidFill>
                <a:highlight>
                  <a:srgbClr val="FFFFFF"/>
                </a:highlight>
                <a:latin typeface="+mn-lt"/>
                <a:ea typeface="新宋体" panose="02010609030101010101" pitchFamily="49" charset="-122"/>
              </a:rPr>
              <a:t>shared_vals</a:t>
            </a:r>
            <a:r>
              <a:rPr lang="en-US" altLang="zh-CN" sz="1200" dirty="0">
                <a:solidFill>
                  <a:srgbClr val="000000"/>
                </a:solidFill>
                <a:highlight>
                  <a:srgbClr val="FFFFFF"/>
                </a:highlight>
                <a:latin typeface="+mn-lt"/>
                <a:ea typeface="新宋体" panose="02010609030101010101" pitchFamily="49" charset="-122"/>
              </a:rPr>
              <a:t>[source];</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return</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808080"/>
                </a:solidFill>
                <a:highlight>
                  <a:srgbClr val="FFFFFF"/>
                </a:highlight>
                <a:latin typeface="+mn-lt"/>
                <a:ea typeface="新宋体" panose="02010609030101010101" pitchFamily="49" charset="-122"/>
              </a:rPr>
              <a:t>shared_vals</a:t>
            </a:r>
            <a:r>
              <a:rPr lang="en-US" altLang="zh-CN" sz="1200" dirty="0">
                <a:solidFill>
                  <a:srgbClr val="000000"/>
                </a:solidFill>
                <a:highlight>
                  <a:srgbClr val="FFFFFF"/>
                </a:highlight>
                <a:latin typeface="+mn-lt"/>
                <a:ea typeface="新宋体" panose="02010609030101010101" pitchFamily="49" charset="-122"/>
              </a:rPr>
              <a:t>[</a:t>
            </a:r>
            <a:r>
              <a:rPr lang="en-US" altLang="zh-CN" sz="1200" dirty="0" err="1">
                <a:solidFill>
                  <a:srgbClr val="000000"/>
                </a:solidFill>
                <a:highlight>
                  <a:srgbClr val="FFFFFF"/>
                </a:highlight>
                <a:latin typeface="+mn-lt"/>
                <a:ea typeface="新宋体" panose="02010609030101010101" pitchFamily="49" charset="-122"/>
              </a:rPr>
              <a:t>my_lane</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6F008A"/>
                </a:solidFill>
                <a:highlight>
                  <a:srgbClr val="FFFFFF"/>
                </a:highlight>
                <a:latin typeface="+mn-lt"/>
                <a:ea typeface="新宋体" panose="02010609030101010101" pitchFamily="49" charset="-122"/>
              </a:rPr>
              <a:t>__global__</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void</a:t>
            </a:r>
            <a:r>
              <a:rPr lang="en-US" altLang="zh-CN" sz="1200" dirty="0">
                <a:solidFill>
                  <a:srgbClr val="000000"/>
                </a:solidFill>
                <a:highlight>
                  <a:srgbClr val="FFFFFF"/>
                </a:highlight>
                <a:latin typeface="+mn-lt"/>
                <a:ea typeface="新宋体" panose="02010609030101010101" pitchFamily="49" charset="-122"/>
              </a:rPr>
              <a:t> Sum(</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80808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6F008A"/>
                </a:solidFill>
                <a:highlight>
                  <a:srgbClr val="FFFFFF"/>
                </a:highlight>
                <a:latin typeface="+mn-lt"/>
                <a:ea typeface="新宋体" panose="02010609030101010101" pitchFamily="49" charset="-122"/>
              </a:rPr>
              <a:t>__shared__</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shared_vals</a:t>
            </a:r>
            <a:r>
              <a:rPr lang="en-US" altLang="zh-CN" sz="1200" dirty="0">
                <a:solidFill>
                  <a:srgbClr val="000000"/>
                </a:solidFill>
                <a:highlight>
                  <a:srgbClr val="FFFFFF"/>
                </a:highlight>
                <a:latin typeface="+mn-lt"/>
                <a:ea typeface="新宋体" panose="02010609030101010101" pitchFamily="49" charset="-122"/>
              </a:rPr>
              <a:t>[32];</a:t>
            </a:r>
          </a:p>
          <a:p>
            <a:r>
              <a:rPr lang="en-US" altLang="zh-CN" sz="1200" dirty="0" err="1">
                <a:solidFill>
                  <a:srgbClr val="000000"/>
                </a:solidFill>
                <a:highlight>
                  <a:srgbClr val="FFFFFF"/>
                </a:highlight>
                <a:latin typeface="+mn-lt"/>
                <a:ea typeface="新宋体" panose="02010609030101010101" pitchFamily="49" charset="-122"/>
              </a:rPr>
              <a:t>shared_vals</a:t>
            </a:r>
            <a:r>
              <a:rPr lang="en-US" altLang="zh-CN" sz="1200" dirty="0">
                <a:solidFill>
                  <a:srgbClr val="000000"/>
                </a:solidFill>
                <a:highlight>
                  <a:srgbClr val="FFFFFF"/>
                </a:highlight>
                <a:latin typeface="+mn-lt"/>
                <a:ea typeface="新宋体" panose="02010609030101010101" pitchFamily="49" charset="-122"/>
              </a:rPr>
              <a:t>[</a:t>
            </a:r>
            <a:r>
              <a:rPr lang="en-US" altLang="zh-CN" sz="1200" dirty="0" err="1">
                <a:solidFill>
                  <a:srgbClr val="000000"/>
                </a:solidFill>
                <a:highlight>
                  <a:srgbClr val="FFFFFF"/>
                </a:highlight>
                <a:latin typeface="+mn-lt"/>
                <a:ea typeface="新宋体" panose="02010609030101010101" pitchFamily="49" charset="-122"/>
              </a:rPr>
              <a:t>threadIdx.x</a:t>
            </a:r>
            <a:r>
              <a:rPr lang="en-US" altLang="zh-CN" sz="1200" dirty="0">
                <a:solidFill>
                  <a:srgbClr val="000000"/>
                </a:solidFill>
                <a:highlight>
                  <a:srgbClr val="FFFFFF"/>
                </a:highlight>
                <a:latin typeface="+mn-lt"/>
                <a:ea typeface="新宋体" panose="02010609030101010101" pitchFamily="49" charset="-122"/>
              </a:rPr>
              <a:t>] = </a:t>
            </a:r>
            <a:r>
              <a:rPr lang="en-US" altLang="zh-CN" sz="1200" dirty="0" err="1">
                <a:solidFill>
                  <a:srgbClr val="000000"/>
                </a:solidFill>
                <a:highlight>
                  <a:srgbClr val="FFFFFF"/>
                </a:highlight>
                <a:latin typeface="+mn-lt"/>
                <a:ea typeface="新宋体" panose="02010609030101010101" pitchFamily="49" charset="-122"/>
              </a:rPr>
              <a:t>threadIdx.x</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result = </a:t>
            </a:r>
            <a:r>
              <a:rPr lang="en-US" altLang="zh-CN" sz="1200" dirty="0" err="1">
                <a:solidFill>
                  <a:srgbClr val="000000"/>
                </a:solidFill>
                <a:highlight>
                  <a:srgbClr val="FFFFFF"/>
                </a:highlight>
                <a:latin typeface="+mn-lt"/>
                <a:ea typeface="新宋体" panose="02010609030101010101" pitchFamily="49" charset="-122"/>
              </a:rPr>
              <a:t>Shared_mem_sum</a:t>
            </a:r>
            <a:r>
              <a:rPr lang="en-US" altLang="zh-CN" sz="1200" dirty="0">
                <a:solidFill>
                  <a:srgbClr val="000000"/>
                </a:solidFill>
                <a:highlight>
                  <a:srgbClr val="FFFFFF"/>
                </a:highlight>
                <a:latin typeface="+mn-lt"/>
                <a:ea typeface="新宋体" panose="02010609030101010101" pitchFamily="49" charset="-122"/>
              </a:rPr>
              <a:t>(</a:t>
            </a:r>
            <a:r>
              <a:rPr lang="en-US" altLang="zh-CN" sz="1200" dirty="0" err="1">
                <a:solidFill>
                  <a:srgbClr val="000000"/>
                </a:solidFill>
                <a:highlight>
                  <a:srgbClr val="FFFFFF"/>
                </a:highlight>
                <a:latin typeface="+mn-lt"/>
                <a:ea typeface="新宋体" panose="02010609030101010101" pitchFamily="49" charset="-122"/>
              </a:rPr>
              <a:t>shared_vals</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if</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threadIdx.x</a:t>
            </a:r>
            <a:r>
              <a:rPr lang="en-US" altLang="zh-CN" sz="1200" dirty="0">
                <a:solidFill>
                  <a:srgbClr val="000000"/>
                </a:solidFill>
                <a:highlight>
                  <a:srgbClr val="FFFFFF"/>
                </a:highlight>
                <a:latin typeface="+mn-lt"/>
                <a:ea typeface="新宋体" panose="02010609030101010101" pitchFamily="49" charset="-122"/>
              </a:rPr>
              <a:t> == 0)</a:t>
            </a:r>
          </a:p>
          <a:p>
            <a:r>
              <a:rPr lang="en-US" altLang="zh-CN" sz="1200" dirty="0">
                <a:solidFill>
                  <a:srgbClr val="000000"/>
                </a:solidFill>
                <a:highlight>
                  <a:srgbClr val="FFFFFF"/>
                </a:highlight>
                <a:latin typeface="+mn-lt"/>
                <a:ea typeface="新宋体" panose="02010609030101010101" pitchFamily="49" charset="-122"/>
              </a:rPr>
              <a:t>*</a:t>
            </a:r>
            <a:r>
              <a:rPr lang="en-US" altLang="zh-CN" sz="1200" dirty="0" err="1">
                <a:solidFill>
                  <a:srgbClr val="80808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 = result;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int</a:t>
            </a:r>
            <a:r>
              <a:rPr lang="en-US" altLang="zh-CN" sz="1200" dirty="0">
                <a:solidFill>
                  <a:srgbClr val="000000"/>
                </a:solidFill>
                <a:highlight>
                  <a:srgbClr val="FFFFFF"/>
                </a:highlight>
                <a:latin typeface="+mn-lt"/>
                <a:ea typeface="新宋体" panose="02010609030101010101" pitchFamily="49" charset="-122"/>
              </a:rPr>
              <a:t> main(</a:t>
            </a:r>
            <a:r>
              <a:rPr lang="en-US" altLang="zh-CN" sz="1200" dirty="0">
                <a:solidFill>
                  <a:srgbClr val="0000FF"/>
                </a:solidFill>
                <a:highlight>
                  <a:srgbClr val="FFFFFF"/>
                </a:highlight>
                <a:latin typeface="+mn-lt"/>
                <a:ea typeface="新宋体" panose="02010609030101010101" pitchFamily="49" charset="-122"/>
              </a:rPr>
              <a:t>void</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0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err="1">
                <a:solidFill>
                  <a:srgbClr val="000000"/>
                </a:solidFill>
                <a:highlight>
                  <a:srgbClr val="FFFFFF"/>
                </a:highlight>
                <a:latin typeface="+mn-lt"/>
                <a:ea typeface="新宋体" panose="02010609030101010101" pitchFamily="49" charset="-122"/>
              </a:rPr>
              <a:t>cudaMallocManaged</a:t>
            </a:r>
            <a:r>
              <a:rPr lang="en-US" altLang="zh-CN" sz="1200" dirty="0">
                <a:solidFill>
                  <a:srgbClr val="000000"/>
                </a:solidFill>
                <a:highlight>
                  <a:srgbClr val="FFFFFF"/>
                </a:highlight>
                <a:latin typeface="+mn-lt"/>
                <a:ea typeface="新宋体" panose="02010609030101010101" pitchFamily="49" charset="-122"/>
              </a:rPr>
              <a:t>(&amp;</a:t>
            </a:r>
            <a:r>
              <a:rPr lang="en-US" altLang="zh-CN" sz="1200" dirty="0" err="1">
                <a:solidFill>
                  <a:srgbClr val="00000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 </a:t>
            </a:r>
            <a:r>
              <a:rPr lang="en-US" altLang="zh-CN" sz="1200" dirty="0" err="1">
                <a:solidFill>
                  <a:srgbClr val="0000FF"/>
                </a:solidFill>
                <a:highlight>
                  <a:srgbClr val="FFFFFF"/>
                </a:highlight>
                <a:latin typeface="+mn-lt"/>
                <a:ea typeface="新宋体" panose="02010609030101010101" pitchFamily="49" charset="-122"/>
              </a:rPr>
              <a:t>sizeof</a:t>
            </a:r>
            <a:r>
              <a:rPr lang="en-US" altLang="zh-CN" sz="1200" dirty="0">
                <a:solidFill>
                  <a:srgbClr val="000000"/>
                </a:solidFill>
                <a:highlight>
                  <a:srgbClr val="FFFFFF"/>
                </a:highlight>
                <a:latin typeface="+mn-lt"/>
                <a:ea typeface="新宋体" panose="02010609030101010101" pitchFamily="49" charset="-122"/>
              </a:rPr>
              <a:t>(</a:t>
            </a:r>
            <a:r>
              <a:rPr lang="en-US" altLang="zh-CN" sz="1200" dirty="0">
                <a:solidFill>
                  <a:srgbClr val="0000FF"/>
                </a:solidFill>
                <a:highlight>
                  <a:srgbClr val="FFFFFF"/>
                </a:highlight>
                <a:latin typeface="+mn-lt"/>
                <a:ea typeface="新宋体" panose="02010609030101010101" pitchFamily="49" charset="-122"/>
              </a:rPr>
              <a:t>float</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00"/>
                </a:solidFill>
                <a:highlight>
                  <a:srgbClr val="FFFFFF"/>
                </a:highlight>
                <a:latin typeface="+mn-lt"/>
                <a:ea typeface="新宋体" panose="02010609030101010101" pitchFamily="49" charset="-122"/>
              </a:rPr>
              <a:t>Sum&lt;&lt;&lt;1, 32&gt;&gt;&gt;(</a:t>
            </a:r>
            <a:r>
              <a:rPr lang="en-US" altLang="zh-CN" sz="1200" dirty="0" err="1">
                <a:solidFill>
                  <a:srgbClr val="00000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err="1">
                <a:solidFill>
                  <a:srgbClr val="000000"/>
                </a:solidFill>
                <a:highlight>
                  <a:srgbClr val="FFFFFF"/>
                </a:highlight>
                <a:latin typeface="+mn-lt"/>
                <a:ea typeface="新宋体" panose="02010609030101010101" pitchFamily="49" charset="-122"/>
              </a:rPr>
              <a:t>cudaDeviceSynchronize</a:t>
            </a:r>
            <a:r>
              <a:rPr lang="en-US" altLang="zh-CN" sz="1200" dirty="0">
                <a:solidFill>
                  <a:srgbClr val="000000"/>
                </a:solidFill>
                <a:highlight>
                  <a:srgbClr val="FFFFFF"/>
                </a:highlight>
                <a:latin typeface="+mn-lt"/>
                <a:ea typeface="新宋体" panose="02010609030101010101" pitchFamily="49" charset="-122"/>
              </a:rPr>
              <a:t>();</a:t>
            </a:r>
          </a:p>
          <a:p>
            <a:r>
              <a:rPr lang="pt-BR" altLang="zh-CN" sz="1200" dirty="0">
                <a:solidFill>
                  <a:srgbClr val="000000"/>
                </a:solidFill>
                <a:highlight>
                  <a:srgbClr val="FFFFFF"/>
                </a:highlight>
                <a:latin typeface="+mn-lt"/>
                <a:ea typeface="新宋体" panose="02010609030101010101" pitchFamily="49" charset="-122"/>
              </a:rPr>
              <a:t>printf(</a:t>
            </a:r>
            <a:r>
              <a:rPr lang="pt-BR" altLang="zh-CN" sz="1200" dirty="0">
                <a:solidFill>
                  <a:srgbClr val="A31515"/>
                </a:solidFill>
                <a:highlight>
                  <a:srgbClr val="FFFFFF"/>
                </a:highlight>
                <a:latin typeface="+mn-lt"/>
                <a:ea typeface="新宋体" panose="02010609030101010101" pitchFamily="49" charset="-122"/>
              </a:rPr>
              <a:t>"%f\n"</a:t>
            </a:r>
            <a:r>
              <a:rPr lang="pt-BR" altLang="zh-CN" sz="1200" dirty="0">
                <a:solidFill>
                  <a:srgbClr val="000000"/>
                </a:solidFill>
                <a:highlight>
                  <a:srgbClr val="FFFFFF"/>
                </a:highlight>
                <a:latin typeface="+mn-lt"/>
                <a:ea typeface="新宋体" panose="02010609030101010101" pitchFamily="49" charset="-122"/>
              </a:rPr>
              <a:t>, *sum_p);</a:t>
            </a:r>
          </a:p>
          <a:p>
            <a:r>
              <a:rPr lang="en-US" altLang="zh-CN" sz="1200" dirty="0" err="1">
                <a:solidFill>
                  <a:srgbClr val="000000"/>
                </a:solidFill>
                <a:highlight>
                  <a:srgbClr val="FFFFFF"/>
                </a:highlight>
                <a:latin typeface="+mn-lt"/>
                <a:ea typeface="新宋体" panose="02010609030101010101" pitchFamily="49" charset="-122"/>
              </a:rPr>
              <a:t>cudaFree</a:t>
            </a:r>
            <a:r>
              <a:rPr lang="en-US" altLang="zh-CN" sz="1200" dirty="0">
                <a:solidFill>
                  <a:srgbClr val="000000"/>
                </a:solidFill>
                <a:highlight>
                  <a:srgbClr val="FFFFFF"/>
                </a:highlight>
                <a:latin typeface="+mn-lt"/>
                <a:ea typeface="新宋体" panose="02010609030101010101" pitchFamily="49" charset="-122"/>
              </a:rPr>
              <a:t>(</a:t>
            </a:r>
            <a:r>
              <a:rPr lang="en-US" altLang="zh-CN" sz="1200" dirty="0" err="1">
                <a:solidFill>
                  <a:srgbClr val="000000"/>
                </a:solidFill>
                <a:highlight>
                  <a:srgbClr val="FFFFFF"/>
                </a:highlight>
                <a:latin typeface="+mn-lt"/>
                <a:ea typeface="新宋体" panose="02010609030101010101" pitchFamily="49" charset="-122"/>
              </a:rPr>
              <a:t>sum_p</a:t>
            </a:r>
            <a:r>
              <a:rPr lang="en-US" altLang="zh-CN" sz="1200" dirty="0">
                <a:solidFill>
                  <a:srgbClr val="000000"/>
                </a:solidFill>
                <a:highlight>
                  <a:srgbClr val="FFFFFF"/>
                </a:highlight>
                <a:latin typeface="+mn-lt"/>
                <a:ea typeface="新宋体" panose="02010609030101010101" pitchFamily="49" charset="-122"/>
              </a:rPr>
              <a:t>);</a:t>
            </a:r>
          </a:p>
          <a:p>
            <a:r>
              <a:rPr lang="en-US" altLang="zh-CN" sz="1200" dirty="0">
                <a:solidFill>
                  <a:srgbClr val="0000FF"/>
                </a:solidFill>
                <a:highlight>
                  <a:srgbClr val="FFFFFF"/>
                </a:highlight>
                <a:latin typeface="+mn-lt"/>
                <a:ea typeface="新宋体" panose="02010609030101010101" pitchFamily="49" charset="-122"/>
              </a:rPr>
              <a:t>return</a:t>
            </a:r>
            <a:r>
              <a:rPr lang="en-US" altLang="zh-CN" sz="1200" dirty="0">
                <a:solidFill>
                  <a:srgbClr val="000000"/>
                </a:solidFill>
                <a:highlight>
                  <a:srgbClr val="FFFFFF"/>
                </a:highlight>
                <a:latin typeface="+mn-lt"/>
                <a:ea typeface="新宋体" panose="02010609030101010101" pitchFamily="49" charset="-122"/>
              </a:rPr>
              <a:t> 0;</a:t>
            </a:r>
          </a:p>
          <a:p>
            <a:r>
              <a:rPr lang="en-US" altLang="zh-CN" sz="1200" dirty="0">
                <a:solidFill>
                  <a:srgbClr val="000000"/>
                </a:solidFill>
                <a:highlight>
                  <a:srgbClr val="FFFFFF"/>
                </a:highlight>
                <a:latin typeface="+mn-lt"/>
                <a:ea typeface="新宋体" panose="02010609030101010101" pitchFamily="49" charset="-122"/>
              </a:rPr>
              <a:t>}</a:t>
            </a:r>
            <a:endParaRPr lang="zh-CN" altLang="en-US" sz="1000" dirty="0">
              <a:latin typeface="+mn-lt"/>
            </a:endParaRPr>
          </a:p>
        </p:txBody>
      </p:sp>
    </p:spTree>
    <p:extLst>
      <p:ext uri="{BB962C8B-B14F-4D97-AF65-F5344CB8AC3E}">
        <p14:creationId xmlns:p14="http://schemas.microsoft.com/office/powerpoint/2010/main" val="9803643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DC6A498-9C84-C5E6-F6D3-B4E4C82D633C}"/>
              </a:ext>
            </a:extLst>
          </p:cNvPr>
          <p:cNvSpPr>
            <a:spLocks noGrp="1"/>
          </p:cNvSpPr>
          <p:nvPr>
            <p:ph type="title"/>
          </p:nvPr>
        </p:nvSpPr>
        <p:spPr/>
        <p:txBody>
          <a:bodyPr/>
          <a:lstStyle/>
          <a:p>
            <a:r>
              <a:rPr lang="en-US" altLang="zh-CN" dirty="0"/>
              <a:t>12 CUDA</a:t>
            </a:r>
            <a:r>
              <a:rPr lang="zh-CN" altLang="en-US" dirty="0"/>
              <a:t>梯形法则</a:t>
            </a:r>
            <a:r>
              <a:rPr lang="en-US" altLang="zh-CN" dirty="0"/>
              <a:t>II: </a:t>
            </a:r>
            <a:r>
              <a:rPr lang="zh-CN" altLang="en-US" dirty="0"/>
              <a:t>提升性能</a:t>
            </a:r>
          </a:p>
        </p:txBody>
      </p:sp>
      <p:sp>
        <p:nvSpPr>
          <p:cNvPr id="3" name="内容占位符 2">
            <a:extLst>
              <a:ext uri="{FF2B5EF4-FFF2-40B4-BE49-F238E27FC236}">
                <a16:creationId xmlns:a16="http://schemas.microsoft.com/office/drawing/2014/main" id="{E9E8E68A-8FD3-F210-A14A-41A53F3AABDC}"/>
              </a:ext>
            </a:extLst>
          </p:cNvPr>
          <p:cNvSpPr>
            <a:spLocks noGrp="1"/>
          </p:cNvSpPr>
          <p:nvPr>
            <p:ph sz="quarter" idx="1"/>
          </p:nvPr>
        </p:nvSpPr>
        <p:spPr/>
        <p:txBody>
          <a:bodyPr/>
          <a:lstStyle/>
          <a:p>
            <a:r>
              <a:rPr lang="zh-CN" altLang="en-US" dirty="0"/>
              <a:t>用大小为</a:t>
            </a:r>
            <a:r>
              <a:rPr lang="en-US" altLang="zh-CN" dirty="0" err="1"/>
              <a:t>warpSize</a:t>
            </a:r>
            <a:r>
              <a:rPr lang="zh-CN" altLang="en-US" dirty="0"/>
              <a:t>的线程块实现梯形法则</a:t>
            </a:r>
            <a:endParaRPr lang="en-US" altLang="zh-CN" dirty="0"/>
          </a:p>
          <a:p>
            <a:pPr lvl="1"/>
            <a:r>
              <a:rPr lang="zh-CN" altLang="en-US" dirty="0"/>
              <a:t>线程块由</a:t>
            </a:r>
            <a:r>
              <a:rPr lang="en-US" altLang="zh-CN" dirty="0" err="1"/>
              <a:t>warpSize</a:t>
            </a:r>
            <a:r>
              <a:rPr lang="zh-CN" altLang="en-US" dirty="0"/>
              <a:t>个线程组成</a:t>
            </a:r>
            <a:endParaRPr lang="en-US" altLang="zh-CN" dirty="0"/>
          </a:p>
          <a:p>
            <a:pPr lvl="1"/>
            <a:r>
              <a:rPr lang="zh-CN" altLang="en-US" dirty="0"/>
              <a:t>使用“树形”求和将线程束中线程的结果加起来</a:t>
            </a:r>
            <a:endParaRPr lang="en-US" altLang="zh-CN" dirty="0"/>
          </a:p>
          <a:p>
            <a:pPr lvl="1"/>
            <a:r>
              <a:rPr lang="zh-CN" altLang="en-US" dirty="0"/>
              <a:t>线程束中通道</a:t>
            </a:r>
            <a:r>
              <a:rPr lang="en-US" altLang="zh-CN" dirty="0"/>
              <a:t>ID</a:t>
            </a:r>
            <a:r>
              <a:rPr lang="zh-CN" altLang="en-US" dirty="0"/>
              <a:t>为</a:t>
            </a:r>
            <a:r>
              <a:rPr lang="en-US" altLang="zh-CN" dirty="0"/>
              <a:t>0</a:t>
            </a:r>
            <a:r>
              <a:rPr lang="zh-CN" altLang="en-US" dirty="0"/>
              <a:t>的线程将使用</a:t>
            </a:r>
            <a:r>
              <a:rPr lang="en-US" altLang="zh-CN" dirty="0" err="1"/>
              <a:t>atomicAdd</a:t>
            </a:r>
            <a:r>
              <a:rPr lang="zh-CN" altLang="en-US" dirty="0"/>
              <a:t>将线程束的总和累加到总数中</a:t>
            </a:r>
          </a:p>
        </p:txBody>
      </p:sp>
      <p:sp>
        <p:nvSpPr>
          <p:cNvPr id="4" name="灯片编号占位符 3">
            <a:extLst>
              <a:ext uri="{FF2B5EF4-FFF2-40B4-BE49-F238E27FC236}">
                <a16:creationId xmlns:a16="http://schemas.microsoft.com/office/drawing/2014/main" id="{2ADDFE1F-46E0-BC48-F9F8-13F1915E5A90}"/>
              </a:ext>
            </a:extLst>
          </p:cNvPr>
          <p:cNvSpPr>
            <a:spLocks noGrp="1"/>
          </p:cNvSpPr>
          <p:nvPr>
            <p:ph type="sldNum" sz="quarter" idx="12"/>
          </p:nvPr>
        </p:nvSpPr>
        <p:spPr/>
        <p:txBody>
          <a:bodyPr/>
          <a:lstStyle/>
          <a:p>
            <a:pPr>
              <a:defRPr/>
            </a:pPr>
            <a:fld id="{FEB03361-FB3C-4B11-9CA7-B53FACB5A640}" type="slidenum">
              <a:rPr lang="zh-CN" altLang="en-US" smtClean="0"/>
              <a:pPr>
                <a:defRPr/>
              </a:pPr>
              <a:t>24</a:t>
            </a:fld>
            <a:endParaRPr lang="zh-CN" altLang="en-US"/>
          </a:p>
        </p:txBody>
      </p:sp>
    </p:spTree>
    <p:extLst>
      <p:ext uri="{BB962C8B-B14F-4D97-AF65-F5344CB8AC3E}">
        <p14:creationId xmlns:p14="http://schemas.microsoft.com/office/powerpoint/2010/main" val="27183869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B96E9A-7041-688B-5AFF-1AAD2CC9D348}"/>
              </a:ext>
            </a:extLst>
          </p:cNvPr>
          <p:cNvSpPr>
            <a:spLocks noGrp="1"/>
          </p:cNvSpPr>
          <p:nvPr>
            <p:ph type="title"/>
          </p:nvPr>
        </p:nvSpPr>
        <p:spPr/>
        <p:txBody>
          <a:bodyPr/>
          <a:lstStyle/>
          <a:p>
            <a:r>
              <a:rPr lang="en-US" altLang="zh-CN" dirty="0"/>
              <a:t>12 CUDA</a:t>
            </a:r>
            <a:r>
              <a:rPr lang="zh-CN" altLang="en-US" dirty="0"/>
              <a:t>梯形法则</a:t>
            </a:r>
            <a:r>
              <a:rPr lang="en-US" altLang="zh-CN" dirty="0"/>
              <a:t>II: </a:t>
            </a:r>
            <a:r>
              <a:rPr lang="zh-CN" altLang="en-US" dirty="0"/>
              <a:t>提升性能</a:t>
            </a:r>
          </a:p>
        </p:txBody>
      </p:sp>
      <p:sp>
        <p:nvSpPr>
          <p:cNvPr id="3" name="内容占位符 2">
            <a:extLst>
              <a:ext uri="{FF2B5EF4-FFF2-40B4-BE49-F238E27FC236}">
                <a16:creationId xmlns:a16="http://schemas.microsoft.com/office/drawing/2014/main" id="{616FF59B-46C3-09C8-E4FF-DB5FEFC3DDE2}"/>
              </a:ext>
            </a:extLst>
          </p:cNvPr>
          <p:cNvSpPr>
            <a:spLocks noGrp="1"/>
          </p:cNvSpPr>
          <p:nvPr>
            <p:ph sz="quarter" idx="1"/>
          </p:nvPr>
        </p:nvSpPr>
        <p:spPr>
          <a:xfrm>
            <a:off x="457199" y="1219200"/>
            <a:ext cx="2818657" cy="2569840"/>
          </a:xfrm>
        </p:spPr>
        <p:txBody>
          <a:bodyPr/>
          <a:lstStyle/>
          <a:p>
            <a:r>
              <a:rPr lang="zh-CN" altLang="en-US" dirty="0"/>
              <a:t>用大小为</a:t>
            </a:r>
            <a:r>
              <a:rPr lang="en-US" altLang="zh-CN" dirty="0" err="1"/>
              <a:t>warpSize</a:t>
            </a:r>
            <a:r>
              <a:rPr lang="zh-CN" altLang="en-US" dirty="0"/>
              <a:t>的线程块实现梯形法则</a:t>
            </a:r>
            <a:endParaRPr lang="en-US" altLang="zh-CN" dirty="0"/>
          </a:p>
          <a:p>
            <a:pPr lvl="1"/>
            <a:r>
              <a:rPr lang="zh-CN" altLang="en-US" dirty="0"/>
              <a:t>使用线程束洗牌</a:t>
            </a:r>
            <a:endParaRPr lang="en-US" altLang="zh-CN" dirty="0"/>
          </a:p>
          <a:p>
            <a:pPr lvl="1"/>
            <a:r>
              <a:rPr lang="zh-CN" altLang="en-US" dirty="0"/>
              <a:t>使用共享内存</a:t>
            </a:r>
          </a:p>
        </p:txBody>
      </p:sp>
      <p:sp>
        <p:nvSpPr>
          <p:cNvPr id="4" name="灯片编号占位符 3">
            <a:extLst>
              <a:ext uri="{FF2B5EF4-FFF2-40B4-BE49-F238E27FC236}">
                <a16:creationId xmlns:a16="http://schemas.microsoft.com/office/drawing/2014/main" id="{497705C4-6383-68DE-2F32-FF3556616021}"/>
              </a:ext>
            </a:extLst>
          </p:cNvPr>
          <p:cNvSpPr>
            <a:spLocks noGrp="1"/>
          </p:cNvSpPr>
          <p:nvPr>
            <p:ph type="sldNum" sz="quarter" idx="12"/>
          </p:nvPr>
        </p:nvSpPr>
        <p:spPr/>
        <p:txBody>
          <a:bodyPr/>
          <a:lstStyle/>
          <a:p>
            <a:pPr>
              <a:defRPr/>
            </a:pPr>
            <a:fld id="{FEB03361-FB3C-4B11-9CA7-B53FACB5A640}" type="slidenum">
              <a:rPr lang="zh-CN" altLang="en-US" smtClean="0"/>
              <a:pPr>
                <a:defRPr/>
              </a:pPr>
              <a:t>25</a:t>
            </a:fld>
            <a:endParaRPr lang="zh-CN" altLang="en-US"/>
          </a:p>
        </p:txBody>
      </p:sp>
      <p:sp>
        <p:nvSpPr>
          <p:cNvPr id="6" name="文本框 5">
            <a:extLst>
              <a:ext uri="{FF2B5EF4-FFF2-40B4-BE49-F238E27FC236}">
                <a16:creationId xmlns:a16="http://schemas.microsoft.com/office/drawing/2014/main" id="{50AB5DDC-7FF4-F293-9BA5-A50EBDA2B515}"/>
              </a:ext>
            </a:extLst>
          </p:cNvPr>
          <p:cNvSpPr txBox="1"/>
          <p:nvPr/>
        </p:nvSpPr>
        <p:spPr>
          <a:xfrm>
            <a:off x="3131840" y="1165622"/>
            <a:ext cx="3024336" cy="5632311"/>
          </a:xfrm>
          <a:prstGeom prst="rect">
            <a:avLst/>
          </a:prstGeom>
          <a:noFill/>
        </p:spPr>
        <p:txBody>
          <a:bodyPr wrap="square">
            <a:spAutoFit/>
          </a:bodyPr>
          <a:lstStyle/>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stdio.h</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stdlib.h</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a:t>
            </a:r>
            <a:r>
              <a:rPr lang="en-US" altLang="zh-CN" sz="600" dirty="0" err="1">
                <a:solidFill>
                  <a:srgbClr val="A31515"/>
                </a:solidFill>
                <a:highlight>
                  <a:srgbClr val="FFFFFF"/>
                </a:highlight>
                <a:latin typeface="+mn-lt"/>
                <a:ea typeface="新宋体" panose="02010609030101010101" pitchFamily="49" charset="-122"/>
              </a:rPr>
              <a:t>time.h</a:t>
            </a:r>
            <a:r>
              <a:rPr lang="en-US" altLang="zh-CN" sz="600" dirty="0">
                <a:solidFill>
                  <a:srgbClr val="A31515"/>
                </a:solidFill>
                <a:highlight>
                  <a:srgbClr val="FFFFFF"/>
                </a:highlight>
                <a:latin typeface="+mn-lt"/>
                <a:ea typeface="新宋体" panose="02010609030101010101" pitchFamily="49" charset="-122"/>
              </a:rPr>
              <a: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000000"/>
                </a:solidFill>
                <a:highlight>
                  <a:srgbClr val="FFFFFF"/>
                </a:highlight>
                <a:latin typeface="+mn-lt"/>
                <a:ea typeface="新宋体" panose="02010609030101010101" pitchFamily="49" charset="-122"/>
              </a:rPr>
              <a:t>__host__ __device__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f(</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x)</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return</a:t>
            </a:r>
            <a:r>
              <a:rPr lang="en-US" altLang="zh-CN" sz="600" dirty="0">
                <a:solidFill>
                  <a:srgbClr val="000000"/>
                </a:solidFill>
                <a:highlight>
                  <a:srgbClr val="FFFFFF"/>
                </a:highlight>
                <a:latin typeface="+mn-lt"/>
                <a:ea typeface="新宋体" panose="02010609030101010101" pitchFamily="49" charset="-122"/>
              </a:rPr>
              <a:t> x * x + 1;</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__device__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Warp_sum</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const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my_val</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mask = 0xffffffff;</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result = </a:t>
            </a:r>
            <a:r>
              <a:rPr lang="en-US" altLang="zh-CN" sz="600" dirty="0" err="1">
                <a:solidFill>
                  <a:srgbClr val="000000"/>
                </a:solidFill>
                <a:highlight>
                  <a:srgbClr val="FFFFFF"/>
                </a:highlight>
                <a:latin typeface="+mn-lt"/>
                <a:ea typeface="新宋体" panose="02010609030101010101" pitchFamily="49" charset="-122"/>
              </a:rPr>
              <a:t>my_val</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diff = </a:t>
            </a:r>
            <a:r>
              <a:rPr lang="en-US" altLang="zh-CN" sz="600" dirty="0" err="1">
                <a:solidFill>
                  <a:srgbClr val="000000"/>
                </a:solidFill>
                <a:highlight>
                  <a:srgbClr val="FFFFFF"/>
                </a:highlight>
                <a:latin typeface="+mn-lt"/>
                <a:ea typeface="新宋体" panose="02010609030101010101" pitchFamily="49" charset="-122"/>
              </a:rPr>
              <a:t>warpSize</a:t>
            </a:r>
            <a:r>
              <a:rPr lang="en-US" altLang="zh-CN" sz="600" dirty="0">
                <a:solidFill>
                  <a:srgbClr val="000000"/>
                </a:solidFill>
                <a:highlight>
                  <a:srgbClr val="FFFFFF"/>
                </a:highlight>
                <a:latin typeface="+mn-lt"/>
                <a:ea typeface="新宋体" panose="02010609030101010101" pitchFamily="49" charset="-122"/>
              </a:rPr>
              <a:t> / 2; diff &gt; 0; diff = diff / 2)</a:t>
            </a:r>
          </a:p>
          <a:p>
            <a:r>
              <a:rPr lang="en-US" altLang="zh-CN" sz="600" dirty="0">
                <a:solidFill>
                  <a:srgbClr val="000000"/>
                </a:solidFill>
                <a:highlight>
                  <a:srgbClr val="FFFFFF"/>
                </a:highlight>
                <a:latin typeface="+mn-lt"/>
                <a:ea typeface="新宋体" panose="02010609030101010101" pitchFamily="49" charset="-122"/>
              </a:rPr>
              <a:t>        result += __</a:t>
            </a:r>
            <a:r>
              <a:rPr lang="en-US" altLang="zh-CN" sz="600" dirty="0" err="1">
                <a:solidFill>
                  <a:srgbClr val="000000"/>
                </a:solidFill>
                <a:highlight>
                  <a:srgbClr val="FFFFFF"/>
                </a:highlight>
                <a:latin typeface="+mn-lt"/>
                <a:ea typeface="新宋体" panose="02010609030101010101" pitchFamily="49" charset="-122"/>
              </a:rPr>
              <a:t>shfl_down_sync</a:t>
            </a:r>
            <a:r>
              <a:rPr lang="en-US" altLang="zh-CN" sz="600" dirty="0">
                <a:solidFill>
                  <a:srgbClr val="000000"/>
                </a:solidFill>
                <a:highlight>
                  <a:srgbClr val="FFFFFF"/>
                </a:highlight>
                <a:latin typeface="+mn-lt"/>
                <a:ea typeface="新宋体" panose="02010609030101010101" pitchFamily="49" charset="-122"/>
              </a:rPr>
              <a:t>(mask, result, diff);</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return</a:t>
            </a:r>
            <a:r>
              <a:rPr lang="en-US" altLang="zh-CN" sz="600" dirty="0">
                <a:solidFill>
                  <a:srgbClr val="000000"/>
                </a:solidFill>
                <a:highlight>
                  <a:srgbClr val="FFFFFF"/>
                </a:highlight>
                <a:latin typeface="+mn-lt"/>
                <a:ea typeface="新宋体" panose="02010609030101010101" pitchFamily="49" charset="-122"/>
              </a:rPr>
              <a:t> result;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__global__ </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Dev_trap</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const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 </a:t>
            </a:r>
            <a:r>
              <a:rPr lang="en-US" altLang="zh-CN" sz="600" dirty="0">
                <a:solidFill>
                  <a:srgbClr val="0000FF"/>
                </a:solidFill>
                <a:highlight>
                  <a:srgbClr val="FFFFFF"/>
                </a:highlight>
                <a:latin typeface="+mn-lt"/>
                <a:ea typeface="新宋体" panose="02010609030101010101" pitchFamily="49" charset="-122"/>
              </a:rPr>
              <a:t>const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b, </a:t>
            </a:r>
            <a:r>
              <a:rPr lang="en-US" altLang="zh-CN" sz="600" dirty="0">
                <a:solidFill>
                  <a:srgbClr val="0000FF"/>
                </a:solidFill>
                <a:highlight>
                  <a:srgbClr val="FFFFFF"/>
                </a:highlight>
                <a:latin typeface="+mn-lt"/>
                <a:ea typeface="新宋体" panose="02010609030101010101" pitchFamily="49" charset="-122"/>
              </a:rPr>
              <a:t>const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h, </a:t>
            </a:r>
            <a:r>
              <a:rPr lang="en-US" altLang="zh-CN" sz="600" dirty="0">
                <a:solidFill>
                  <a:srgbClr val="0000FF"/>
                </a:solidFill>
                <a:highlight>
                  <a:srgbClr val="FFFFFF"/>
                </a:highlight>
                <a:latin typeface="+mn-lt"/>
                <a:ea typeface="新宋体" panose="02010609030101010101" pitchFamily="49" charset="-122"/>
              </a:rPr>
              <a:t>const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n,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my_i</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blockDim.x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blockIdx.x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threadIdx.x</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my_trap</a:t>
            </a:r>
            <a:r>
              <a:rPr lang="en-US" altLang="zh-CN" sz="600" dirty="0">
                <a:solidFill>
                  <a:srgbClr val="000000"/>
                </a:solidFill>
                <a:highlight>
                  <a:srgbClr val="FFFFFF"/>
                </a:highlight>
                <a:latin typeface="+mn-lt"/>
                <a:ea typeface="新宋体" panose="02010609030101010101" pitchFamily="49" charset="-122"/>
              </a:rPr>
              <a:t> = 0.0f;</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if</a:t>
            </a:r>
            <a:r>
              <a:rPr lang="en-US" altLang="zh-CN" sz="600" dirty="0">
                <a:solidFill>
                  <a:srgbClr val="000000"/>
                </a:solidFill>
                <a:highlight>
                  <a:srgbClr val="FFFFFF"/>
                </a:highlight>
                <a:latin typeface="+mn-lt"/>
                <a:ea typeface="新宋体" panose="02010609030101010101" pitchFamily="49" charset="-122"/>
              </a:rPr>
              <a:t> (0 &lt; </a:t>
            </a:r>
            <a:r>
              <a:rPr lang="en-US" altLang="zh-CN" sz="600" dirty="0" err="1">
                <a:solidFill>
                  <a:srgbClr val="000000"/>
                </a:solidFill>
                <a:highlight>
                  <a:srgbClr val="FFFFFF"/>
                </a:highlight>
                <a:latin typeface="+mn-lt"/>
                <a:ea typeface="新宋体" panose="02010609030101010101" pitchFamily="49" charset="-122"/>
              </a:rPr>
              <a:t>my_i</a:t>
            </a:r>
            <a:r>
              <a:rPr lang="en-US" altLang="zh-CN" sz="600" dirty="0">
                <a:solidFill>
                  <a:srgbClr val="000000"/>
                </a:solidFill>
                <a:highlight>
                  <a:srgbClr val="FFFFFF"/>
                </a:highlight>
                <a:latin typeface="+mn-lt"/>
                <a:ea typeface="新宋体" panose="02010609030101010101" pitchFamily="49" charset="-122"/>
              </a:rPr>
              <a:t> &amp;&amp; </a:t>
            </a:r>
            <a:r>
              <a:rPr lang="en-US" altLang="zh-CN" sz="600" dirty="0" err="1">
                <a:solidFill>
                  <a:srgbClr val="000000"/>
                </a:solidFill>
                <a:highlight>
                  <a:srgbClr val="FFFFFF"/>
                </a:highlight>
                <a:latin typeface="+mn-lt"/>
                <a:ea typeface="新宋体" panose="02010609030101010101" pitchFamily="49" charset="-122"/>
              </a:rPr>
              <a:t>my_i</a:t>
            </a:r>
            <a:r>
              <a:rPr lang="en-US" altLang="zh-CN" sz="600" dirty="0">
                <a:solidFill>
                  <a:srgbClr val="000000"/>
                </a:solidFill>
                <a:highlight>
                  <a:srgbClr val="FFFFFF"/>
                </a:highlight>
                <a:latin typeface="+mn-lt"/>
                <a:ea typeface="新宋体" panose="02010609030101010101" pitchFamily="49" charset="-122"/>
              </a:rPr>
              <a:t> &lt; n)</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my_x</a:t>
            </a:r>
            <a:r>
              <a:rPr lang="en-US" altLang="zh-CN" sz="600" dirty="0">
                <a:solidFill>
                  <a:srgbClr val="000000"/>
                </a:solidFill>
                <a:highlight>
                  <a:srgbClr val="FFFFFF"/>
                </a:highlight>
                <a:latin typeface="+mn-lt"/>
                <a:ea typeface="新宋体" panose="02010609030101010101" pitchFamily="49" charset="-122"/>
              </a:rPr>
              <a:t> = a + </a:t>
            </a:r>
            <a:r>
              <a:rPr lang="en-US" altLang="zh-CN" sz="600" dirty="0" err="1">
                <a:solidFill>
                  <a:srgbClr val="000000"/>
                </a:solidFill>
                <a:highlight>
                  <a:srgbClr val="FFFFFF"/>
                </a:highlight>
                <a:latin typeface="+mn-lt"/>
                <a:ea typeface="新宋体" panose="02010609030101010101" pitchFamily="49" charset="-122"/>
              </a:rPr>
              <a:t>my_i</a:t>
            </a:r>
            <a:r>
              <a:rPr lang="en-US" altLang="zh-CN" sz="600" dirty="0">
                <a:solidFill>
                  <a:srgbClr val="000000"/>
                </a:solidFill>
                <a:highlight>
                  <a:srgbClr val="FFFFFF"/>
                </a:highlight>
                <a:latin typeface="+mn-lt"/>
                <a:ea typeface="新宋体" panose="02010609030101010101" pitchFamily="49" charset="-122"/>
              </a:rPr>
              <a:t> * h;</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my_trap</a:t>
            </a:r>
            <a:r>
              <a:rPr lang="en-US" altLang="zh-CN" sz="600" dirty="0">
                <a:solidFill>
                  <a:srgbClr val="000000"/>
                </a:solidFill>
                <a:highlight>
                  <a:srgbClr val="FFFFFF"/>
                </a:highlight>
                <a:latin typeface="+mn-lt"/>
                <a:ea typeface="新宋体" panose="02010609030101010101" pitchFamily="49" charset="-122"/>
              </a:rPr>
              <a:t> = f(</a:t>
            </a:r>
            <a:r>
              <a:rPr lang="en-US" altLang="zh-CN" sz="600" dirty="0" err="1">
                <a:solidFill>
                  <a:srgbClr val="000000"/>
                </a:solidFill>
                <a:highlight>
                  <a:srgbClr val="FFFFFF"/>
                </a:highlight>
                <a:latin typeface="+mn-lt"/>
                <a:ea typeface="新宋体" panose="02010609030101010101" pitchFamily="49" charset="-122"/>
              </a:rPr>
              <a:t>my_x</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result = </a:t>
            </a:r>
            <a:r>
              <a:rPr lang="en-US" altLang="zh-CN" sz="600" dirty="0" err="1">
                <a:solidFill>
                  <a:srgbClr val="000000"/>
                </a:solidFill>
                <a:highlight>
                  <a:srgbClr val="FFFFFF"/>
                </a:highlight>
                <a:latin typeface="+mn-lt"/>
                <a:ea typeface="新宋体" panose="02010609030101010101" pitchFamily="49" charset="-122"/>
              </a:rPr>
              <a:t>Warp_sum</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my_trap</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if</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threadIdx.x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warpSize</a:t>
            </a:r>
            <a:r>
              <a:rPr lang="en-US" altLang="zh-CN" sz="600" dirty="0">
                <a:solidFill>
                  <a:srgbClr val="000000"/>
                </a:solidFill>
                <a:highlight>
                  <a:srgbClr val="FFFFFF"/>
                </a:highlight>
                <a:latin typeface="+mn-lt"/>
                <a:ea typeface="新宋体" panose="02010609030101010101" pitchFamily="49" charset="-122"/>
              </a:rPr>
              <a:t> == 0)</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atomicAdd</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 result);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main(</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n = 1 &lt;&lt; 20,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blk_ct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scanf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"%d"</a:t>
            </a:r>
            <a:r>
              <a:rPr lang="en-US" altLang="zh-CN" sz="600" dirty="0">
                <a:solidFill>
                  <a:srgbClr val="000000"/>
                </a:solidFill>
                <a:highlight>
                  <a:srgbClr val="FFFFFF"/>
                </a:highlight>
                <a:latin typeface="+mn-lt"/>
                <a:ea typeface="新宋体" panose="02010609030101010101" pitchFamily="49" charset="-122"/>
              </a:rPr>
              <a:t>, &amp;</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blk_ct</a:t>
            </a:r>
            <a:r>
              <a:rPr lang="en-US" altLang="zh-CN" sz="600" dirty="0">
                <a:solidFill>
                  <a:srgbClr val="000000"/>
                </a:solidFill>
                <a:highlight>
                  <a:srgbClr val="FFFFFF"/>
                </a:highlight>
                <a:latin typeface="+mn-lt"/>
                <a:ea typeface="新宋体" panose="02010609030101010101" pitchFamily="49" charset="-122"/>
              </a:rPr>
              <a:t> = ceil(n * 1.0 /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 = -3, b = 3, x, * </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 trap;</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clock_t</a:t>
            </a:r>
            <a:r>
              <a:rPr lang="en-US" altLang="zh-CN" sz="600" dirty="0">
                <a:solidFill>
                  <a:srgbClr val="000000"/>
                </a:solidFill>
                <a:highlight>
                  <a:srgbClr val="FFFFFF"/>
                </a:highlight>
                <a:latin typeface="+mn-lt"/>
                <a:ea typeface="新宋体" panose="02010609030101010101" pitchFamily="49" charset="-122"/>
              </a:rPr>
              <a:t> start, finish;</a:t>
            </a:r>
          </a:p>
          <a:p>
            <a:r>
              <a:rPr lang="en-US" altLang="zh-CN" sz="600" dirty="0">
                <a:solidFill>
                  <a:srgbClr val="000000"/>
                </a:solidFill>
                <a:highlight>
                  <a:srgbClr val="FFFFFF"/>
                </a:highlight>
                <a:latin typeface="+mn-lt"/>
                <a:ea typeface="新宋体" panose="02010609030101010101" pitchFamily="49" charset="-122"/>
              </a:rPr>
              <a:t>    start = clock();</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cudaMallocManaged</a:t>
            </a:r>
            <a:r>
              <a:rPr lang="en-US" altLang="zh-CN" sz="600" dirty="0">
                <a:solidFill>
                  <a:srgbClr val="000000"/>
                </a:solidFill>
                <a:highlight>
                  <a:srgbClr val="FFFFFF"/>
                </a:highlight>
                <a:latin typeface="+mn-lt"/>
                <a:ea typeface="新宋体" panose="02010609030101010101" pitchFamily="49" charset="-122"/>
              </a:rPr>
              <a:t>(&amp;</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FF"/>
                </a:solidFill>
                <a:highlight>
                  <a:srgbClr val="FFFFFF"/>
                </a:highlight>
                <a:latin typeface="+mn-lt"/>
                <a:ea typeface="新宋体" panose="02010609030101010101" pitchFamily="49" charset="-122"/>
              </a:rPr>
              <a:t>sizeof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 = 0.5 * (f(a) + f(b));</a:t>
            </a:r>
          </a:p>
          <a:p>
            <a:r>
              <a:rPr lang="pt-BR" altLang="zh-CN" sz="600" dirty="0">
                <a:solidFill>
                  <a:srgbClr val="000000"/>
                </a:solidFill>
                <a:highlight>
                  <a:srgbClr val="FFFFFF"/>
                </a:highlight>
                <a:latin typeface="+mn-lt"/>
                <a:ea typeface="新宋体" panose="02010609030101010101" pitchFamily="49" charset="-122"/>
              </a:rPr>
              <a:t>    </a:t>
            </a:r>
            <a:r>
              <a:rPr lang="pt-BR" altLang="zh-CN" sz="600" dirty="0">
                <a:solidFill>
                  <a:srgbClr val="0000FF"/>
                </a:solidFill>
                <a:highlight>
                  <a:srgbClr val="FFFFFF"/>
                </a:highlight>
                <a:latin typeface="+mn-lt"/>
                <a:ea typeface="新宋体" panose="02010609030101010101" pitchFamily="49" charset="-122"/>
              </a:rPr>
              <a:t>float</a:t>
            </a:r>
            <a:r>
              <a:rPr lang="pt-BR" altLang="zh-CN" sz="600" dirty="0">
                <a:solidFill>
                  <a:srgbClr val="000000"/>
                </a:solidFill>
                <a:highlight>
                  <a:srgbClr val="FFFFFF"/>
                </a:highlight>
                <a:latin typeface="+mn-lt"/>
                <a:ea typeface="新宋体" panose="02010609030101010101" pitchFamily="49" charset="-122"/>
              </a:rPr>
              <a:t> h = (b - a) / n;</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Dev_trap</a:t>
            </a:r>
            <a:r>
              <a:rPr lang="en-US" altLang="zh-CN" sz="600" dirty="0">
                <a:solidFill>
                  <a:srgbClr val="000000"/>
                </a:solidFill>
                <a:highlight>
                  <a:srgbClr val="FFFFFF"/>
                </a:highlight>
                <a:latin typeface="+mn-lt"/>
                <a:ea typeface="新宋体" panose="02010609030101010101" pitchFamily="49" charset="-122"/>
              </a:rPr>
              <a:t> &lt;&lt; &lt;</a:t>
            </a:r>
            <a:r>
              <a:rPr lang="en-US" altLang="zh-CN" sz="600" dirty="0" err="1">
                <a:solidFill>
                  <a:srgbClr val="000000"/>
                </a:solidFill>
                <a:highlight>
                  <a:srgbClr val="FFFFFF"/>
                </a:highlight>
                <a:latin typeface="+mn-lt"/>
                <a:ea typeface="新宋体" panose="02010609030101010101" pitchFamily="49" charset="-122"/>
              </a:rPr>
              <a:t>blk_ct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 &gt;&gt; &gt; (a, b, h, n, </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cudaDeviceSynchronize</a:t>
            </a:r>
            <a:r>
              <a:rPr lang="en-US" altLang="zh-CN" sz="600" dirty="0">
                <a:solidFill>
                  <a:srgbClr val="000000"/>
                </a:solidFill>
                <a:highlight>
                  <a:srgbClr val="FFFFFF"/>
                </a:highlight>
                <a:latin typeface="+mn-lt"/>
                <a:ea typeface="新宋体" panose="02010609030101010101" pitchFamily="49" charset="-122"/>
              </a:rPr>
              <a:t>();</a:t>
            </a:r>
          </a:p>
          <a:p>
            <a:r>
              <a:rPr lang="pt-BR" altLang="zh-CN" sz="600" dirty="0">
                <a:solidFill>
                  <a:srgbClr val="000000"/>
                </a:solidFill>
                <a:highlight>
                  <a:srgbClr val="FFFFFF"/>
                </a:highlight>
                <a:latin typeface="+mn-lt"/>
                <a:ea typeface="新宋体" panose="02010609030101010101" pitchFamily="49" charset="-122"/>
              </a:rPr>
              <a:t>    *trap_p = h * (*trap_p);</a:t>
            </a:r>
          </a:p>
          <a:p>
            <a:r>
              <a:rPr lang="en-US" altLang="zh-CN" sz="600" dirty="0">
                <a:solidFill>
                  <a:srgbClr val="000000"/>
                </a:solidFill>
                <a:highlight>
                  <a:srgbClr val="FFFFFF"/>
                </a:highlight>
                <a:latin typeface="+mn-lt"/>
                <a:ea typeface="新宋体" panose="02010609030101010101" pitchFamily="49" charset="-122"/>
              </a:rPr>
              <a:t>    finish = clock();</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"GPU</a:t>
            </a:r>
            <a:r>
              <a:rPr lang="zh-CN" altLang="en-US" sz="600" dirty="0">
                <a:solidFill>
                  <a:srgbClr val="A31515"/>
                </a:solidFill>
                <a:highlight>
                  <a:srgbClr val="FFFFFF"/>
                </a:highlight>
                <a:latin typeface="+mn-lt"/>
                <a:ea typeface="新宋体" panose="02010609030101010101" pitchFamily="49" charset="-122"/>
              </a:rPr>
              <a:t>执行时间</a:t>
            </a:r>
            <a:r>
              <a:rPr lang="en-US" altLang="zh-CN" sz="600" dirty="0">
                <a:solidFill>
                  <a:srgbClr val="A31515"/>
                </a:solidFill>
                <a:highlight>
                  <a:srgbClr val="FFFFFF"/>
                </a:highlight>
                <a:latin typeface="+mn-lt"/>
                <a:ea typeface="新宋体" panose="02010609030101010101" pitchFamily="49" charset="-122"/>
              </a:rPr>
              <a:t>: %f</a:t>
            </a:r>
            <a:r>
              <a:rPr lang="zh-CN" altLang="en-US" sz="600" dirty="0">
                <a:solidFill>
                  <a:srgbClr val="A31515"/>
                </a:solidFill>
                <a:highlight>
                  <a:srgbClr val="FFFFFF"/>
                </a:highlight>
                <a:latin typeface="+mn-lt"/>
                <a:ea typeface="新宋体" panose="02010609030101010101" pitchFamily="49" charset="-122"/>
              </a:rPr>
              <a:t>秒</a:t>
            </a:r>
            <a:r>
              <a:rPr lang="en-US" altLang="zh-CN" sz="600" dirty="0">
                <a:solidFill>
                  <a:srgbClr val="A31515"/>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(finish - start) * 1.0 / </a:t>
            </a:r>
            <a:r>
              <a:rPr lang="en-US" altLang="zh-CN" sz="600" dirty="0">
                <a:solidFill>
                  <a:srgbClr val="6F008A"/>
                </a:solidFill>
                <a:highlight>
                  <a:srgbClr val="FFFFFF"/>
                </a:highlight>
                <a:latin typeface="+mn-lt"/>
                <a:ea typeface="新宋体" panose="02010609030101010101" pitchFamily="49" charset="-122"/>
              </a:rPr>
              <a:t>CLOCKS_PER_SEC</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start = clock();</a:t>
            </a:r>
          </a:p>
          <a:p>
            <a:r>
              <a:rPr lang="en-US" altLang="zh-CN" sz="600" dirty="0">
                <a:solidFill>
                  <a:srgbClr val="000000"/>
                </a:solidFill>
                <a:highlight>
                  <a:srgbClr val="FFFFFF"/>
                </a:highlight>
                <a:latin typeface="+mn-lt"/>
                <a:ea typeface="新宋体" panose="02010609030101010101" pitchFamily="49" charset="-122"/>
              </a:rPr>
              <a:t>    trap = 0.5 * (f(a) + f(b));</a:t>
            </a:r>
          </a:p>
          <a:p>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for</a:t>
            </a:r>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int</a:t>
            </a:r>
            <a:r>
              <a:rPr lang="nn-NO" altLang="zh-CN" sz="600" dirty="0">
                <a:solidFill>
                  <a:srgbClr val="000000"/>
                </a:solidFill>
                <a:highlight>
                  <a:srgbClr val="FFFFFF"/>
                </a:highlight>
                <a:latin typeface="+mn-lt"/>
                <a:ea typeface="新宋体" panose="02010609030101010101" pitchFamily="49" charset="-122"/>
              </a:rPr>
              <a:t> i = 1; i &lt;= n - 1; i++)</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x = a + </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h;</a:t>
            </a:r>
          </a:p>
          <a:p>
            <a:r>
              <a:rPr lang="en-US" altLang="zh-CN" sz="600" dirty="0">
                <a:solidFill>
                  <a:srgbClr val="000000"/>
                </a:solidFill>
                <a:highlight>
                  <a:srgbClr val="FFFFFF"/>
                </a:highlight>
                <a:latin typeface="+mn-lt"/>
                <a:ea typeface="新宋体" panose="02010609030101010101" pitchFamily="49" charset="-122"/>
              </a:rPr>
              <a:t>        trap += f(x);</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trap = trap * h;</a:t>
            </a:r>
          </a:p>
          <a:p>
            <a:r>
              <a:rPr lang="en-US" altLang="zh-CN" sz="600" dirty="0">
                <a:solidFill>
                  <a:srgbClr val="000000"/>
                </a:solidFill>
                <a:highlight>
                  <a:srgbClr val="FFFFFF"/>
                </a:highlight>
                <a:latin typeface="+mn-lt"/>
                <a:ea typeface="新宋体" panose="02010609030101010101" pitchFamily="49" charset="-122"/>
              </a:rPr>
              <a:t>    finish = clock();</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"CPU</a:t>
            </a:r>
            <a:r>
              <a:rPr lang="zh-CN" altLang="en-US" sz="600" dirty="0">
                <a:solidFill>
                  <a:srgbClr val="A31515"/>
                </a:solidFill>
                <a:highlight>
                  <a:srgbClr val="FFFFFF"/>
                </a:highlight>
                <a:latin typeface="+mn-lt"/>
                <a:ea typeface="新宋体" panose="02010609030101010101" pitchFamily="49" charset="-122"/>
              </a:rPr>
              <a:t>执行时间</a:t>
            </a:r>
            <a:r>
              <a:rPr lang="en-US" altLang="zh-CN" sz="600" dirty="0">
                <a:solidFill>
                  <a:srgbClr val="A31515"/>
                </a:solidFill>
                <a:highlight>
                  <a:srgbClr val="FFFFFF"/>
                </a:highlight>
                <a:latin typeface="+mn-lt"/>
                <a:ea typeface="新宋体" panose="02010609030101010101" pitchFamily="49" charset="-122"/>
              </a:rPr>
              <a:t>: %f</a:t>
            </a:r>
            <a:r>
              <a:rPr lang="zh-CN" altLang="en-US" sz="600" dirty="0">
                <a:solidFill>
                  <a:srgbClr val="A31515"/>
                </a:solidFill>
                <a:highlight>
                  <a:srgbClr val="FFFFFF"/>
                </a:highlight>
                <a:latin typeface="+mn-lt"/>
                <a:ea typeface="新宋体" panose="02010609030101010101" pitchFamily="49" charset="-122"/>
              </a:rPr>
              <a:t>秒</a:t>
            </a:r>
            <a:r>
              <a:rPr lang="en-US" altLang="zh-CN" sz="600" dirty="0">
                <a:solidFill>
                  <a:srgbClr val="A31515"/>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(finish - start) * 1.0 / </a:t>
            </a:r>
            <a:r>
              <a:rPr lang="en-US" altLang="zh-CN" sz="600" dirty="0">
                <a:solidFill>
                  <a:srgbClr val="6F008A"/>
                </a:solidFill>
                <a:highlight>
                  <a:srgbClr val="FFFFFF"/>
                </a:highlight>
                <a:latin typeface="+mn-lt"/>
                <a:ea typeface="新宋体" panose="02010609030101010101" pitchFamily="49" charset="-122"/>
              </a:rPr>
              <a:t>CLOCKS_PER_SEC</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"The area as computed by </a:t>
            </a:r>
            <a:r>
              <a:rPr lang="en-US" altLang="zh-CN" sz="600" dirty="0" err="1">
                <a:solidFill>
                  <a:srgbClr val="A31515"/>
                </a:solidFill>
                <a:highlight>
                  <a:srgbClr val="FFFFFF"/>
                </a:highlight>
                <a:latin typeface="+mn-lt"/>
                <a:ea typeface="新宋体" panose="02010609030101010101" pitchFamily="49" charset="-122"/>
              </a:rPr>
              <a:t>cuda</a:t>
            </a:r>
            <a:r>
              <a:rPr lang="en-US" altLang="zh-CN" sz="600" dirty="0">
                <a:solidFill>
                  <a:srgbClr val="A31515"/>
                </a:solidFill>
                <a:highlight>
                  <a:srgbClr val="FFFFFF"/>
                </a:highlight>
                <a:latin typeface="+mn-lt"/>
                <a:ea typeface="新宋体" panose="02010609030101010101" pitchFamily="49" charset="-122"/>
              </a:rPr>
              <a:t> is: %f\n"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"The area as computed by </a:t>
            </a:r>
            <a:r>
              <a:rPr lang="en-US" altLang="zh-CN" sz="600" dirty="0" err="1">
                <a:solidFill>
                  <a:srgbClr val="A31515"/>
                </a:solidFill>
                <a:highlight>
                  <a:srgbClr val="FFFFFF"/>
                </a:highlight>
                <a:latin typeface="+mn-lt"/>
                <a:ea typeface="新宋体" panose="02010609030101010101" pitchFamily="49" charset="-122"/>
              </a:rPr>
              <a:t>cpu</a:t>
            </a:r>
            <a:r>
              <a:rPr lang="en-US" altLang="zh-CN" sz="600" dirty="0">
                <a:solidFill>
                  <a:srgbClr val="A31515"/>
                </a:solidFill>
                <a:highlight>
                  <a:srgbClr val="FFFFFF"/>
                </a:highlight>
                <a:latin typeface="+mn-lt"/>
                <a:ea typeface="新宋体" panose="02010609030101010101" pitchFamily="49" charset="-122"/>
              </a:rPr>
              <a:t> is: %f\n"</a:t>
            </a:r>
            <a:r>
              <a:rPr lang="en-US" altLang="zh-CN" sz="600" dirty="0">
                <a:solidFill>
                  <a:srgbClr val="000000"/>
                </a:solidFill>
                <a:highlight>
                  <a:srgbClr val="FFFFFF"/>
                </a:highlight>
                <a:latin typeface="+mn-lt"/>
                <a:ea typeface="新宋体" panose="02010609030101010101" pitchFamily="49" charset="-122"/>
              </a:rPr>
              <a:t>, trap);</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cudaFree</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return</a:t>
            </a:r>
            <a:r>
              <a:rPr lang="en-US" altLang="zh-CN" sz="600" dirty="0">
                <a:solidFill>
                  <a:srgbClr val="000000"/>
                </a:solidFill>
                <a:highlight>
                  <a:srgbClr val="FFFFFF"/>
                </a:highlight>
                <a:latin typeface="+mn-lt"/>
                <a:ea typeface="新宋体" panose="02010609030101010101" pitchFamily="49" charset="-122"/>
              </a:rPr>
              <a:t> 0;</a:t>
            </a:r>
          </a:p>
          <a:p>
            <a:r>
              <a:rPr lang="en-US" altLang="zh-CN" sz="600" dirty="0">
                <a:solidFill>
                  <a:srgbClr val="000000"/>
                </a:solidFill>
                <a:highlight>
                  <a:srgbClr val="FFFFFF"/>
                </a:highlight>
                <a:latin typeface="+mn-lt"/>
                <a:ea typeface="新宋体" panose="02010609030101010101" pitchFamily="49" charset="-122"/>
              </a:rPr>
              <a:t>}</a:t>
            </a:r>
          </a:p>
        </p:txBody>
      </p:sp>
      <p:sp>
        <p:nvSpPr>
          <p:cNvPr id="8" name="文本框 7">
            <a:extLst>
              <a:ext uri="{FF2B5EF4-FFF2-40B4-BE49-F238E27FC236}">
                <a16:creationId xmlns:a16="http://schemas.microsoft.com/office/drawing/2014/main" id="{721D5BE3-6817-0492-7E56-8460450EEA40}"/>
              </a:ext>
            </a:extLst>
          </p:cNvPr>
          <p:cNvSpPr txBox="1"/>
          <p:nvPr/>
        </p:nvSpPr>
        <p:spPr>
          <a:xfrm>
            <a:off x="6084168" y="1165622"/>
            <a:ext cx="3024336" cy="6001643"/>
          </a:xfrm>
          <a:prstGeom prst="rect">
            <a:avLst/>
          </a:prstGeom>
          <a:noFill/>
        </p:spPr>
        <p:txBody>
          <a:bodyPr wrap="square">
            <a:spAutoFit/>
          </a:bodyPr>
          <a:lstStyle/>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stdio.h</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stdlib.h</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a:t>
            </a:r>
            <a:r>
              <a:rPr lang="en-US" altLang="zh-CN" sz="600" dirty="0" err="1">
                <a:solidFill>
                  <a:srgbClr val="A31515"/>
                </a:solidFill>
                <a:highlight>
                  <a:srgbClr val="FFFFFF"/>
                </a:highlight>
                <a:latin typeface="+mn-lt"/>
                <a:ea typeface="新宋体" panose="02010609030101010101" pitchFamily="49" charset="-122"/>
              </a:rPr>
              <a:t>time.h</a:t>
            </a:r>
            <a:r>
              <a:rPr lang="en-US" altLang="zh-CN" sz="600" dirty="0">
                <a:solidFill>
                  <a:srgbClr val="A31515"/>
                </a:solidFill>
                <a:highlight>
                  <a:srgbClr val="FFFFFF"/>
                </a:highlight>
                <a:latin typeface="+mn-lt"/>
                <a:ea typeface="新宋体" panose="02010609030101010101" pitchFamily="49" charset="-122"/>
              </a:rPr>
              <a: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000000"/>
                </a:solidFill>
                <a:highlight>
                  <a:srgbClr val="FFFFFF"/>
                </a:highlight>
                <a:latin typeface="+mn-lt"/>
                <a:ea typeface="新宋体" panose="02010609030101010101" pitchFamily="49" charset="-122"/>
              </a:rPr>
              <a:t>__host__ __device__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f(</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x)</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return</a:t>
            </a:r>
            <a:r>
              <a:rPr lang="en-US" altLang="zh-CN" sz="600" dirty="0">
                <a:solidFill>
                  <a:srgbClr val="000000"/>
                </a:solidFill>
                <a:highlight>
                  <a:srgbClr val="FFFFFF"/>
                </a:highlight>
                <a:latin typeface="+mn-lt"/>
                <a:ea typeface="新宋体" panose="02010609030101010101" pitchFamily="49" charset="-122"/>
              </a:rPr>
              <a:t> x * x + 1;</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__device__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Shared_mem_sum</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shared_vals</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my_lane</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threadIdx.x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warpSize</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diff = 16; diff &gt; 0; diff &gt;&gt;= 1)</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source = (</a:t>
            </a:r>
            <a:r>
              <a:rPr lang="en-US" altLang="zh-CN" sz="600" dirty="0" err="1">
                <a:solidFill>
                  <a:srgbClr val="000000"/>
                </a:solidFill>
                <a:highlight>
                  <a:srgbClr val="FFFFFF"/>
                </a:highlight>
                <a:latin typeface="+mn-lt"/>
                <a:ea typeface="新宋体" panose="02010609030101010101" pitchFamily="49" charset="-122"/>
              </a:rPr>
              <a:t>my_lane</a:t>
            </a:r>
            <a:r>
              <a:rPr lang="en-US" altLang="zh-CN" sz="600" dirty="0">
                <a:solidFill>
                  <a:srgbClr val="000000"/>
                </a:solidFill>
                <a:highlight>
                  <a:srgbClr val="FFFFFF"/>
                </a:highlight>
                <a:latin typeface="+mn-lt"/>
                <a:ea typeface="新宋体" panose="02010609030101010101" pitchFamily="49" charset="-122"/>
              </a:rPr>
              <a:t> + diff) % </a:t>
            </a:r>
            <a:r>
              <a:rPr lang="en-US" altLang="zh-CN" sz="600" dirty="0" err="1">
                <a:solidFill>
                  <a:srgbClr val="000000"/>
                </a:solidFill>
                <a:highlight>
                  <a:srgbClr val="FFFFFF"/>
                </a:highlight>
                <a:latin typeface="+mn-lt"/>
                <a:ea typeface="新宋体" panose="02010609030101010101" pitchFamily="49" charset="-122"/>
              </a:rPr>
              <a:t>warpSize</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shared_vals</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my_lane</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shared_vals</a:t>
            </a:r>
            <a:r>
              <a:rPr lang="en-US" altLang="zh-CN" sz="600" dirty="0">
                <a:solidFill>
                  <a:srgbClr val="000000"/>
                </a:solidFill>
                <a:highlight>
                  <a:srgbClr val="FFFFFF"/>
                </a:highlight>
                <a:latin typeface="+mn-lt"/>
                <a:ea typeface="新宋体" panose="02010609030101010101" pitchFamily="49" charset="-122"/>
              </a:rPr>
              <a:t>[source];</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return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shared_vals</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my_lane</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__global__ </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Dev_trap</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const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 </a:t>
            </a:r>
            <a:r>
              <a:rPr lang="en-US" altLang="zh-CN" sz="600" dirty="0">
                <a:solidFill>
                  <a:srgbClr val="0000FF"/>
                </a:solidFill>
                <a:highlight>
                  <a:srgbClr val="FFFFFF"/>
                </a:highlight>
                <a:latin typeface="+mn-lt"/>
                <a:ea typeface="新宋体" panose="02010609030101010101" pitchFamily="49" charset="-122"/>
              </a:rPr>
              <a:t>const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b, </a:t>
            </a:r>
            <a:r>
              <a:rPr lang="en-US" altLang="zh-CN" sz="600" dirty="0">
                <a:solidFill>
                  <a:srgbClr val="0000FF"/>
                </a:solidFill>
                <a:highlight>
                  <a:srgbClr val="FFFFFF"/>
                </a:highlight>
                <a:latin typeface="+mn-lt"/>
                <a:ea typeface="新宋体" panose="02010609030101010101" pitchFamily="49" charset="-122"/>
              </a:rPr>
              <a:t>const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h, </a:t>
            </a:r>
            <a:r>
              <a:rPr lang="en-US" altLang="zh-CN" sz="600" dirty="0">
                <a:solidFill>
                  <a:srgbClr val="0000FF"/>
                </a:solidFill>
                <a:highlight>
                  <a:srgbClr val="FFFFFF"/>
                </a:highlight>
                <a:latin typeface="+mn-lt"/>
                <a:ea typeface="新宋体" panose="02010609030101010101" pitchFamily="49" charset="-122"/>
              </a:rPr>
              <a:t>const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n,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__shared__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shared_vals</a:t>
            </a:r>
            <a:r>
              <a:rPr lang="en-US" altLang="zh-CN" sz="600" dirty="0">
                <a:solidFill>
                  <a:srgbClr val="000000"/>
                </a:solidFill>
                <a:highlight>
                  <a:srgbClr val="FFFFFF"/>
                </a:highlight>
                <a:latin typeface="+mn-lt"/>
                <a:ea typeface="新宋体" panose="02010609030101010101" pitchFamily="49" charset="-122"/>
              </a:rPr>
              <a:t>[32];</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my_i</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blockDim.x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blockIdx.x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threadIdx.x</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my_lane</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threadIdx.x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warpSize</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shared_vals</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my_lane</a:t>
            </a:r>
            <a:r>
              <a:rPr lang="en-US" altLang="zh-CN" sz="600" dirty="0">
                <a:solidFill>
                  <a:srgbClr val="000000"/>
                </a:solidFill>
                <a:highlight>
                  <a:srgbClr val="FFFFFF"/>
                </a:highlight>
                <a:latin typeface="+mn-lt"/>
                <a:ea typeface="新宋体" panose="02010609030101010101" pitchFamily="49" charset="-122"/>
              </a:rPr>
              <a:t>] = 0.0f;</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if</a:t>
            </a:r>
            <a:r>
              <a:rPr lang="en-US" altLang="zh-CN" sz="600" dirty="0">
                <a:solidFill>
                  <a:srgbClr val="000000"/>
                </a:solidFill>
                <a:highlight>
                  <a:srgbClr val="FFFFFF"/>
                </a:highlight>
                <a:latin typeface="+mn-lt"/>
                <a:ea typeface="新宋体" panose="02010609030101010101" pitchFamily="49" charset="-122"/>
              </a:rPr>
              <a:t> (0 &lt; </a:t>
            </a:r>
            <a:r>
              <a:rPr lang="en-US" altLang="zh-CN" sz="600" dirty="0" err="1">
                <a:solidFill>
                  <a:srgbClr val="000000"/>
                </a:solidFill>
                <a:highlight>
                  <a:srgbClr val="FFFFFF"/>
                </a:highlight>
                <a:latin typeface="+mn-lt"/>
                <a:ea typeface="新宋体" panose="02010609030101010101" pitchFamily="49" charset="-122"/>
              </a:rPr>
              <a:t>my_i</a:t>
            </a:r>
            <a:r>
              <a:rPr lang="en-US" altLang="zh-CN" sz="600" dirty="0">
                <a:solidFill>
                  <a:srgbClr val="000000"/>
                </a:solidFill>
                <a:highlight>
                  <a:srgbClr val="FFFFFF"/>
                </a:highlight>
                <a:latin typeface="+mn-lt"/>
                <a:ea typeface="新宋体" panose="02010609030101010101" pitchFamily="49" charset="-122"/>
              </a:rPr>
              <a:t> &amp;&amp; </a:t>
            </a:r>
            <a:r>
              <a:rPr lang="en-US" altLang="zh-CN" sz="600" dirty="0" err="1">
                <a:solidFill>
                  <a:srgbClr val="000000"/>
                </a:solidFill>
                <a:highlight>
                  <a:srgbClr val="FFFFFF"/>
                </a:highlight>
                <a:latin typeface="+mn-lt"/>
                <a:ea typeface="新宋体" panose="02010609030101010101" pitchFamily="49" charset="-122"/>
              </a:rPr>
              <a:t>my_i</a:t>
            </a:r>
            <a:r>
              <a:rPr lang="en-US" altLang="zh-CN" sz="600" dirty="0">
                <a:solidFill>
                  <a:srgbClr val="000000"/>
                </a:solidFill>
                <a:highlight>
                  <a:srgbClr val="FFFFFF"/>
                </a:highlight>
                <a:latin typeface="+mn-lt"/>
                <a:ea typeface="新宋体" panose="02010609030101010101" pitchFamily="49" charset="-122"/>
              </a:rPr>
              <a:t> &lt; n)</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my_x</a:t>
            </a:r>
            <a:r>
              <a:rPr lang="en-US" altLang="zh-CN" sz="600" dirty="0">
                <a:solidFill>
                  <a:srgbClr val="000000"/>
                </a:solidFill>
                <a:highlight>
                  <a:srgbClr val="FFFFFF"/>
                </a:highlight>
                <a:latin typeface="+mn-lt"/>
                <a:ea typeface="新宋体" panose="02010609030101010101" pitchFamily="49" charset="-122"/>
              </a:rPr>
              <a:t> = a + </a:t>
            </a:r>
            <a:r>
              <a:rPr lang="en-US" altLang="zh-CN" sz="600" dirty="0" err="1">
                <a:solidFill>
                  <a:srgbClr val="000000"/>
                </a:solidFill>
                <a:highlight>
                  <a:srgbClr val="FFFFFF"/>
                </a:highlight>
                <a:latin typeface="+mn-lt"/>
                <a:ea typeface="新宋体" panose="02010609030101010101" pitchFamily="49" charset="-122"/>
              </a:rPr>
              <a:t>my_i</a:t>
            </a:r>
            <a:r>
              <a:rPr lang="en-US" altLang="zh-CN" sz="600" dirty="0">
                <a:solidFill>
                  <a:srgbClr val="000000"/>
                </a:solidFill>
                <a:highlight>
                  <a:srgbClr val="FFFFFF"/>
                </a:highlight>
                <a:latin typeface="+mn-lt"/>
                <a:ea typeface="新宋体" panose="02010609030101010101" pitchFamily="49" charset="-122"/>
              </a:rPr>
              <a:t> * h;</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shared_vals</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my_lane</a:t>
            </a:r>
            <a:r>
              <a:rPr lang="en-US" altLang="zh-CN" sz="600" dirty="0">
                <a:solidFill>
                  <a:srgbClr val="000000"/>
                </a:solidFill>
                <a:highlight>
                  <a:srgbClr val="FFFFFF"/>
                </a:highlight>
                <a:latin typeface="+mn-lt"/>
                <a:ea typeface="新宋体" panose="02010609030101010101" pitchFamily="49" charset="-122"/>
              </a:rPr>
              <a:t>] = f(</a:t>
            </a:r>
            <a:r>
              <a:rPr lang="en-US" altLang="zh-CN" sz="600" dirty="0" err="1">
                <a:solidFill>
                  <a:srgbClr val="000000"/>
                </a:solidFill>
                <a:highlight>
                  <a:srgbClr val="FFFFFF"/>
                </a:highlight>
                <a:latin typeface="+mn-lt"/>
                <a:ea typeface="新宋体" panose="02010609030101010101" pitchFamily="49" charset="-122"/>
              </a:rPr>
              <a:t>my_x</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result = </a:t>
            </a:r>
            <a:r>
              <a:rPr lang="en-US" altLang="zh-CN" sz="600" dirty="0" err="1">
                <a:solidFill>
                  <a:srgbClr val="000000"/>
                </a:solidFill>
                <a:highlight>
                  <a:srgbClr val="FFFFFF"/>
                </a:highlight>
                <a:latin typeface="+mn-lt"/>
                <a:ea typeface="新宋体" panose="02010609030101010101" pitchFamily="49" charset="-122"/>
              </a:rPr>
              <a:t>Shared_mem_sum</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shared_vals</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if</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threadIdx.x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warpSize</a:t>
            </a:r>
            <a:r>
              <a:rPr lang="en-US" altLang="zh-CN" sz="600" dirty="0">
                <a:solidFill>
                  <a:srgbClr val="000000"/>
                </a:solidFill>
                <a:highlight>
                  <a:srgbClr val="FFFFFF"/>
                </a:highlight>
                <a:latin typeface="+mn-lt"/>
                <a:ea typeface="新宋体" panose="02010609030101010101" pitchFamily="49" charset="-122"/>
              </a:rPr>
              <a:t> == 0)</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atomicAdd</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 result);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main(</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n = 1 &lt;&lt; 20,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blk_ct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scanf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"%d"</a:t>
            </a:r>
            <a:r>
              <a:rPr lang="en-US" altLang="zh-CN" sz="600" dirty="0">
                <a:solidFill>
                  <a:srgbClr val="000000"/>
                </a:solidFill>
                <a:highlight>
                  <a:srgbClr val="FFFFFF"/>
                </a:highlight>
                <a:latin typeface="+mn-lt"/>
                <a:ea typeface="新宋体" panose="02010609030101010101" pitchFamily="49" charset="-122"/>
              </a:rPr>
              <a:t>, &amp;</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blk_ct</a:t>
            </a:r>
            <a:r>
              <a:rPr lang="en-US" altLang="zh-CN" sz="600" dirty="0">
                <a:solidFill>
                  <a:srgbClr val="000000"/>
                </a:solidFill>
                <a:highlight>
                  <a:srgbClr val="FFFFFF"/>
                </a:highlight>
                <a:latin typeface="+mn-lt"/>
                <a:ea typeface="新宋体" panose="02010609030101010101" pitchFamily="49" charset="-122"/>
              </a:rPr>
              <a:t> = ceil(n * 1.0 /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 = -3, b = 3, x, * </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 trap;</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clock_t</a:t>
            </a:r>
            <a:r>
              <a:rPr lang="en-US" altLang="zh-CN" sz="600" dirty="0">
                <a:solidFill>
                  <a:srgbClr val="000000"/>
                </a:solidFill>
                <a:highlight>
                  <a:srgbClr val="FFFFFF"/>
                </a:highlight>
                <a:latin typeface="+mn-lt"/>
                <a:ea typeface="新宋体" panose="02010609030101010101" pitchFamily="49" charset="-122"/>
              </a:rPr>
              <a:t> start, finish;</a:t>
            </a:r>
          </a:p>
          <a:p>
            <a:r>
              <a:rPr lang="en-US" altLang="zh-CN" sz="600" dirty="0">
                <a:solidFill>
                  <a:srgbClr val="000000"/>
                </a:solidFill>
                <a:highlight>
                  <a:srgbClr val="FFFFFF"/>
                </a:highlight>
                <a:latin typeface="+mn-lt"/>
                <a:ea typeface="新宋体" panose="02010609030101010101" pitchFamily="49" charset="-122"/>
              </a:rPr>
              <a:t>    start = clock();</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cudaMallocManaged</a:t>
            </a:r>
            <a:r>
              <a:rPr lang="en-US" altLang="zh-CN" sz="600" dirty="0">
                <a:solidFill>
                  <a:srgbClr val="000000"/>
                </a:solidFill>
                <a:highlight>
                  <a:srgbClr val="FFFFFF"/>
                </a:highlight>
                <a:latin typeface="+mn-lt"/>
                <a:ea typeface="新宋体" panose="02010609030101010101" pitchFamily="49" charset="-122"/>
              </a:rPr>
              <a:t>(&amp;</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FF"/>
                </a:solidFill>
                <a:highlight>
                  <a:srgbClr val="FFFFFF"/>
                </a:highlight>
                <a:latin typeface="+mn-lt"/>
                <a:ea typeface="新宋体" panose="02010609030101010101" pitchFamily="49" charset="-122"/>
              </a:rPr>
              <a:t>sizeof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 = 0.5 * (f(a) + f(b));</a:t>
            </a:r>
          </a:p>
          <a:p>
            <a:r>
              <a:rPr lang="pt-BR" altLang="zh-CN" sz="600" dirty="0">
                <a:solidFill>
                  <a:srgbClr val="000000"/>
                </a:solidFill>
                <a:highlight>
                  <a:srgbClr val="FFFFFF"/>
                </a:highlight>
                <a:latin typeface="+mn-lt"/>
                <a:ea typeface="新宋体" panose="02010609030101010101" pitchFamily="49" charset="-122"/>
              </a:rPr>
              <a:t>    </a:t>
            </a:r>
            <a:r>
              <a:rPr lang="pt-BR" altLang="zh-CN" sz="600" dirty="0">
                <a:solidFill>
                  <a:srgbClr val="0000FF"/>
                </a:solidFill>
                <a:highlight>
                  <a:srgbClr val="FFFFFF"/>
                </a:highlight>
                <a:latin typeface="+mn-lt"/>
                <a:ea typeface="新宋体" panose="02010609030101010101" pitchFamily="49" charset="-122"/>
              </a:rPr>
              <a:t>float</a:t>
            </a:r>
            <a:r>
              <a:rPr lang="pt-BR" altLang="zh-CN" sz="600" dirty="0">
                <a:solidFill>
                  <a:srgbClr val="000000"/>
                </a:solidFill>
                <a:highlight>
                  <a:srgbClr val="FFFFFF"/>
                </a:highlight>
                <a:latin typeface="+mn-lt"/>
                <a:ea typeface="新宋体" panose="02010609030101010101" pitchFamily="49" charset="-122"/>
              </a:rPr>
              <a:t> h = (b - a) / n;</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Dev_trap</a:t>
            </a:r>
            <a:r>
              <a:rPr lang="en-US" altLang="zh-CN" sz="600" dirty="0">
                <a:solidFill>
                  <a:srgbClr val="000000"/>
                </a:solidFill>
                <a:highlight>
                  <a:srgbClr val="FFFFFF"/>
                </a:highlight>
                <a:latin typeface="+mn-lt"/>
                <a:ea typeface="新宋体" panose="02010609030101010101" pitchFamily="49" charset="-122"/>
              </a:rPr>
              <a:t> &lt;&lt; &lt;</a:t>
            </a:r>
            <a:r>
              <a:rPr lang="en-US" altLang="zh-CN" sz="600" dirty="0" err="1">
                <a:solidFill>
                  <a:srgbClr val="000000"/>
                </a:solidFill>
                <a:highlight>
                  <a:srgbClr val="FFFFFF"/>
                </a:highlight>
                <a:latin typeface="+mn-lt"/>
                <a:ea typeface="新宋体" panose="02010609030101010101" pitchFamily="49" charset="-122"/>
              </a:rPr>
              <a:t>blk_ct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 &gt;&gt; &gt; (a, b, h, n, </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cudaDeviceSynchronize</a:t>
            </a:r>
            <a:r>
              <a:rPr lang="en-US" altLang="zh-CN" sz="600" dirty="0">
                <a:solidFill>
                  <a:srgbClr val="000000"/>
                </a:solidFill>
                <a:highlight>
                  <a:srgbClr val="FFFFFF"/>
                </a:highlight>
                <a:latin typeface="+mn-lt"/>
                <a:ea typeface="新宋体" panose="02010609030101010101" pitchFamily="49" charset="-122"/>
              </a:rPr>
              <a:t>();</a:t>
            </a:r>
          </a:p>
          <a:p>
            <a:r>
              <a:rPr lang="pt-BR" altLang="zh-CN" sz="600" dirty="0">
                <a:solidFill>
                  <a:srgbClr val="000000"/>
                </a:solidFill>
                <a:highlight>
                  <a:srgbClr val="FFFFFF"/>
                </a:highlight>
                <a:latin typeface="+mn-lt"/>
                <a:ea typeface="新宋体" panose="02010609030101010101" pitchFamily="49" charset="-122"/>
              </a:rPr>
              <a:t>    *trap_p = h * (*trap_p);</a:t>
            </a:r>
          </a:p>
          <a:p>
            <a:r>
              <a:rPr lang="en-US" altLang="zh-CN" sz="600" dirty="0">
                <a:solidFill>
                  <a:srgbClr val="000000"/>
                </a:solidFill>
                <a:highlight>
                  <a:srgbClr val="FFFFFF"/>
                </a:highlight>
                <a:latin typeface="+mn-lt"/>
                <a:ea typeface="新宋体" panose="02010609030101010101" pitchFamily="49" charset="-122"/>
              </a:rPr>
              <a:t>    finish = clock();</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"GPU</a:t>
            </a:r>
            <a:r>
              <a:rPr lang="zh-CN" altLang="en-US" sz="600" dirty="0">
                <a:solidFill>
                  <a:srgbClr val="A31515"/>
                </a:solidFill>
                <a:highlight>
                  <a:srgbClr val="FFFFFF"/>
                </a:highlight>
                <a:latin typeface="+mn-lt"/>
                <a:ea typeface="新宋体" panose="02010609030101010101" pitchFamily="49" charset="-122"/>
              </a:rPr>
              <a:t>执行时间</a:t>
            </a:r>
            <a:r>
              <a:rPr lang="en-US" altLang="zh-CN" sz="600" dirty="0">
                <a:solidFill>
                  <a:srgbClr val="A31515"/>
                </a:solidFill>
                <a:highlight>
                  <a:srgbClr val="FFFFFF"/>
                </a:highlight>
                <a:latin typeface="+mn-lt"/>
                <a:ea typeface="新宋体" panose="02010609030101010101" pitchFamily="49" charset="-122"/>
              </a:rPr>
              <a:t>: %f</a:t>
            </a:r>
            <a:r>
              <a:rPr lang="zh-CN" altLang="en-US" sz="600" dirty="0">
                <a:solidFill>
                  <a:srgbClr val="A31515"/>
                </a:solidFill>
                <a:highlight>
                  <a:srgbClr val="FFFFFF"/>
                </a:highlight>
                <a:latin typeface="+mn-lt"/>
                <a:ea typeface="新宋体" panose="02010609030101010101" pitchFamily="49" charset="-122"/>
              </a:rPr>
              <a:t>秒</a:t>
            </a:r>
            <a:r>
              <a:rPr lang="en-US" altLang="zh-CN" sz="600" dirty="0">
                <a:solidFill>
                  <a:srgbClr val="A31515"/>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(finish - start) * 1.0 / </a:t>
            </a:r>
            <a:r>
              <a:rPr lang="en-US" altLang="zh-CN" sz="600" dirty="0">
                <a:solidFill>
                  <a:srgbClr val="6F008A"/>
                </a:solidFill>
                <a:highlight>
                  <a:srgbClr val="FFFFFF"/>
                </a:highlight>
                <a:latin typeface="+mn-lt"/>
                <a:ea typeface="新宋体" panose="02010609030101010101" pitchFamily="49" charset="-122"/>
              </a:rPr>
              <a:t>CLOCKS_PER_SEC</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start = clock();</a:t>
            </a:r>
          </a:p>
          <a:p>
            <a:r>
              <a:rPr lang="en-US" altLang="zh-CN" sz="600" dirty="0">
                <a:solidFill>
                  <a:srgbClr val="000000"/>
                </a:solidFill>
                <a:highlight>
                  <a:srgbClr val="FFFFFF"/>
                </a:highlight>
                <a:latin typeface="+mn-lt"/>
                <a:ea typeface="新宋体" panose="02010609030101010101" pitchFamily="49" charset="-122"/>
              </a:rPr>
              <a:t>    trap = 0.5 * (f(a) + f(b));</a:t>
            </a:r>
          </a:p>
          <a:p>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for</a:t>
            </a:r>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int</a:t>
            </a:r>
            <a:r>
              <a:rPr lang="nn-NO" altLang="zh-CN" sz="600" dirty="0">
                <a:solidFill>
                  <a:srgbClr val="000000"/>
                </a:solidFill>
                <a:highlight>
                  <a:srgbClr val="FFFFFF"/>
                </a:highlight>
                <a:latin typeface="+mn-lt"/>
                <a:ea typeface="新宋体" panose="02010609030101010101" pitchFamily="49" charset="-122"/>
              </a:rPr>
              <a:t> i = 1; i &lt;= n - 1; i++)</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x = a + </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h;</a:t>
            </a:r>
          </a:p>
          <a:p>
            <a:r>
              <a:rPr lang="en-US" altLang="zh-CN" sz="600" dirty="0">
                <a:solidFill>
                  <a:srgbClr val="000000"/>
                </a:solidFill>
                <a:highlight>
                  <a:srgbClr val="FFFFFF"/>
                </a:highlight>
                <a:latin typeface="+mn-lt"/>
                <a:ea typeface="新宋体" panose="02010609030101010101" pitchFamily="49" charset="-122"/>
              </a:rPr>
              <a:t>        trap += f(x);</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trap = trap * h;</a:t>
            </a:r>
          </a:p>
          <a:p>
            <a:r>
              <a:rPr lang="en-US" altLang="zh-CN" sz="600" dirty="0">
                <a:solidFill>
                  <a:srgbClr val="000000"/>
                </a:solidFill>
                <a:highlight>
                  <a:srgbClr val="FFFFFF"/>
                </a:highlight>
                <a:latin typeface="+mn-lt"/>
                <a:ea typeface="新宋体" panose="02010609030101010101" pitchFamily="49" charset="-122"/>
              </a:rPr>
              <a:t>    finish = clock();</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"CPU</a:t>
            </a:r>
            <a:r>
              <a:rPr lang="zh-CN" altLang="en-US" sz="600" dirty="0">
                <a:solidFill>
                  <a:srgbClr val="A31515"/>
                </a:solidFill>
                <a:highlight>
                  <a:srgbClr val="FFFFFF"/>
                </a:highlight>
                <a:latin typeface="+mn-lt"/>
                <a:ea typeface="新宋体" panose="02010609030101010101" pitchFamily="49" charset="-122"/>
              </a:rPr>
              <a:t>执行时间</a:t>
            </a:r>
            <a:r>
              <a:rPr lang="en-US" altLang="zh-CN" sz="600" dirty="0">
                <a:solidFill>
                  <a:srgbClr val="A31515"/>
                </a:solidFill>
                <a:highlight>
                  <a:srgbClr val="FFFFFF"/>
                </a:highlight>
                <a:latin typeface="+mn-lt"/>
                <a:ea typeface="新宋体" panose="02010609030101010101" pitchFamily="49" charset="-122"/>
              </a:rPr>
              <a:t>: %f</a:t>
            </a:r>
            <a:r>
              <a:rPr lang="zh-CN" altLang="en-US" sz="600" dirty="0">
                <a:solidFill>
                  <a:srgbClr val="A31515"/>
                </a:solidFill>
                <a:highlight>
                  <a:srgbClr val="FFFFFF"/>
                </a:highlight>
                <a:latin typeface="+mn-lt"/>
                <a:ea typeface="新宋体" panose="02010609030101010101" pitchFamily="49" charset="-122"/>
              </a:rPr>
              <a:t>秒</a:t>
            </a:r>
            <a:r>
              <a:rPr lang="en-US" altLang="zh-CN" sz="600" dirty="0">
                <a:solidFill>
                  <a:srgbClr val="A31515"/>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(finish - start) * 1.0 / </a:t>
            </a:r>
            <a:r>
              <a:rPr lang="en-US" altLang="zh-CN" sz="600" dirty="0">
                <a:solidFill>
                  <a:srgbClr val="6F008A"/>
                </a:solidFill>
                <a:highlight>
                  <a:srgbClr val="FFFFFF"/>
                </a:highlight>
                <a:latin typeface="+mn-lt"/>
                <a:ea typeface="新宋体" panose="02010609030101010101" pitchFamily="49" charset="-122"/>
              </a:rPr>
              <a:t>CLOCKS_PER_SEC</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"The area as computed by </a:t>
            </a:r>
            <a:r>
              <a:rPr lang="en-US" altLang="zh-CN" sz="600" dirty="0" err="1">
                <a:solidFill>
                  <a:srgbClr val="A31515"/>
                </a:solidFill>
                <a:highlight>
                  <a:srgbClr val="FFFFFF"/>
                </a:highlight>
                <a:latin typeface="+mn-lt"/>
                <a:ea typeface="新宋体" panose="02010609030101010101" pitchFamily="49" charset="-122"/>
              </a:rPr>
              <a:t>cuda</a:t>
            </a:r>
            <a:r>
              <a:rPr lang="en-US" altLang="zh-CN" sz="600" dirty="0">
                <a:solidFill>
                  <a:srgbClr val="A31515"/>
                </a:solidFill>
                <a:highlight>
                  <a:srgbClr val="FFFFFF"/>
                </a:highlight>
                <a:latin typeface="+mn-lt"/>
                <a:ea typeface="新宋体" panose="02010609030101010101" pitchFamily="49" charset="-122"/>
              </a:rPr>
              <a:t> is: %f\n"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"The area as computed by </a:t>
            </a:r>
            <a:r>
              <a:rPr lang="en-US" altLang="zh-CN" sz="600" dirty="0" err="1">
                <a:solidFill>
                  <a:srgbClr val="A31515"/>
                </a:solidFill>
                <a:highlight>
                  <a:srgbClr val="FFFFFF"/>
                </a:highlight>
                <a:latin typeface="+mn-lt"/>
                <a:ea typeface="新宋体" panose="02010609030101010101" pitchFamily="49" charset="-122"/>
              </a:rPr>
              <a:t>cpu</a:t>
            </a:r>
            <a:r>
              <a:rPr lang="en-US" altLang="zh-CN" sz="600" dirty="0">
                <a:solidFill>
                  <a:srgbClr val="A31515"/>
                </a:solidFill>
                <a:highlight>
                  <a:srgbClr val="FFFFFF"/>
                </a:highlight>
                <a:latin typeface="+mn-lt"/>
                <a:ea typeface="新宋体" panose="02010609030101010101" pitchFamily="49" charset="-122"/>
              </a:rPr>
              <a:t> is: %f\n"</a:t>
            </a:r>
            <a:r>
              <a:rPr lang="en-US" altLang="zh-CN" sz="600" dirty="0">
                <a:solidFill>
                  <a:srgbClr val="000000"/>
                </a:solidFill>
                <a:highlight>
                  <a:srgbClr val="FFFFFF"/>
                </a:highlight>
                <a:latin typeface="+mn-lt"/>
                <a:ea typeface="新宋体" panose="02010609030101010101" pitchFamily="49" charset="-122"/>
              </a:rPr>
              <a:t>, trap);</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cudaFree</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trap_p</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return</a:t>
            </a:r>
            <a:r>
              <a:rPr lang="en-US" altLang="zh-CN" sz="600" dirty="0">
                <a:solidFill>
                  <a:srgbClr val="000000"/>
                </a:solidFill>
                <a:highlight>
                  <a:srgbClr val="FFFFFF"/>
                </a:highlight>
                <a:latin typeface="+mn-lt"/>
                <a:ea typeface="新宋体" panose="02010609030101010101" pitchFamily="49" charset="-122"/>
              </a:rPr>
              <a:t> 0;</a:t>
            </a:r>
          </a:p>
          <a:p>
            <a:r>
              <a:rPr lang="en-US" altLang="zh-CN" sz="600" dirty="0">
                <a:solidFill>
                  <a:srgbClr val="000000"/>
                </a:solidFill>
                <a:highlight>
                  <a:srgbClr val="FFFFFF"/>
                </a:highlight>
                <a:latin typeface="+mn-lt"/>
                <a:ea typeface="新宋体" panose="02010609030101010101" pitchFamily="49" charset="-122"/>
              </a:rPr>
              <a:t>}</a:t>
            </a:r>
          </a:p>
        </p:txBody>
      </p:sp>
      <p:graphicFrame>
        <p:nvGraphicFramePr>
          <p:cNvPr id="9" name="对象 8">
            <a:extLst>
              <a:ext uri="{FF2B5EF4-FFF2-40B4-BE49-F238E27FC236}">
                <a16:creationId xmlns:a16="http://schemas.microsoft.com/office/drawing/2014/main" id="{2319704B-8387-E716-77B5-B97CCAA6A2CA}"/>
              </a:ext>
            </a:extLst>
          </p:cNvPr>
          <p:cNvGraphicFramePr>
            <a:graphicFrameLocks noChangeAspect="1"/>
          </p:cNvGraphicFramePr>
          <p:nvPr>
            <p:extLst>
              <p:ext uri="{D42A27DB-BD31-4B8C-83A1-F6EECF244321}">
                <p14:modId xmlns:p14="http://schemas.microsoft.com/office/powerpoint/2010/main" val="1904170997"/>
              </p:ext>
            </p:extLst>
          </p:nvPr>
        </p:nvGraphicFramePr>
        <p:xfrm>
          <a:off x="971600" y="4354054"/>
          <a:ext cx="8064896" cy="2482476"/>
        </p:xfrm>
        <a:graphic>
          <a:graphicData uri="http://schemas.openxmlformats.org/presentationml/2006/ole">
            <mc:AlternateContent xmlns:mc="http://schemas.openxmlformats.org/markup-compatibility/2006">
              <mc:Choice xmlns:v="urn:schemas-microsoft-com:vml" Requires="v">
                <p:oleObj r:id="rId2" imgW="13100310" imgH="4033126" progId="">
                  <p:embed/>
                </p:oleObj>
              </mc:Choice>
              <mc:Fallback>
                <p:oleObj r:id="rId2" imgW="13100310" imgH="4033126" progId="">
                  <p:embed/>
                  <p:pic>
                    <p:nvPicPr>
                      <p:cNvPr id="0" name=""/>
                      <p:cNvPicPr/>
                      <p:nvPr/>
                    </p:nvPicPr>
                    <p:blipFill>
                      <a:blip r:embed="rId3"/>
                      <a:stretch>
                        <a:fillRect/>
                      </a:stretch>
                    </p:blipFill>
                    <p:spPr>
                      <a:xfrm>
                        <a:off x="971600" y="4354054"/>
                        <a:ext cx="8064896" cy="2482476"/>
                      </a:xfrm>
                      <a:prstGeom prst="rect">
                        <a:avLst/>
                      </a:prstGeom>
                    </p:spPr>
                  </p:pic>
                </p:oleObj>
              </mc:Fallback>
            </mc:AlternateContent>
          </a:graphicData>
        </a:graphic>
      </p:graphicFrame>
    </p:spTree>
    <p:extLst>
      <p:ext uri="{BB962C8B-B14F-4D97-AF65-F5344CB8AC3E}">
        <p14:creationId xmlns:p14="http://schemas.microsoft.com/office/powerpoint/2010/main" val="17799699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EC263D-E67C-4E5C-8539-6EE5A593A4FF}"/>
              </a:ext>
            </a:extLst>
          </p:cNvPr>
          <p:cNvSpPr>
            <a:spLocks noGrp="1"/>
          </p:cNvSpPr>
          <p:nvPr>
            <p:ph type="title"/>
          </p:nvPr>
        </p:nvSpPr>
        <p:spPr/>
        <p:txBody>
          <a:bodyPr/>
          <a:lstStyle/>
          <a:p>
            <a:r>
              <a:rPr lang="en-US" altLang="zh-CN"/>
              <a:t>13 CUDA</a:t>
            </a:r>
            <a:r>
              <a:rPr lang="zh-CN" altLang="en-US"/>
              <a:t>梯形法则</a:t>
            </a:r>
            <a:r>
              <a:rPr lang="en-US" altLang="zh-CN"/>
              <a:t>Ill: </a:t>
            </a:r>
            <a:r>
              <a:rPr lang="zh-CN" altLang="en-US"/>
              <a:t>使用具有多个线程束的线程块</a:t>
            </a:r>
            <a:endParaRPr lang="zh-CN" altLang="en-US" dirty="0"/>
          </a:p>
        </p:txBody>
      </p:sp>
      <p:sp>
        <p:nvSpPr>
          <p:cNvPr id="3" name="内容占位符 2">
            <a:extLst>
              <a:ext uri="{FF2B5EF4-FFF2-40B4-BE49-F238E27FC236}">
                <a16:creationId xmlns:a16="http://schemas.microsoft.com/office/drawing/2014/main" id="{56D849A7-16DC-83B0-A2D7-FD2B5385EA31}"/>
              </a:ext>
            </a:extLst>
          </p:cNvPr>
          <p:cNvSpPr>
            <a:spLocks noGrp="1"/>
          </p:cNvSpPr>
          <p:nvPr>
            <p:ph sz="quarter" idx="1"/>
          </p:nvPr>
        </p:nvSpPr>
        <p:spPr/>
        <p:txBody>
          <a:bodyPr/>
          <a:lstStyle/>
          <a:p>
            <a:r>
              <a:rPr lang="zh-CN" altLang="en-US" dirty="0"/>
              <a:t>步骤</a:t>
            </a:r>
            <a:endParaRPr lang="en-US" altLang="zh-CN" dirty="0"/>
          </a:p>
          <a:p>
            <a:pPr lvl="1"/>
            <a:r>
              <a:rPr lang="en-US" altLang="zh-CN" dirty="0"/>
              <a:t>(1)</a:t>
            </a:r>
            <a:r>
              <a:rPr lang="zh-CN" altLang="en-US" dirty="0"/>
              <a:t>每个线程计算它的贡献值</a:t>
            </a:r>
          </a:p>
          <a:p>
            <a:pPr lvl="1"/>
            <a:r>
              <a:rPr lang="en-US" altLang="zh-CN" dirty="0"/>
              <a:t>(2)</a:t>
            </a:r>
            <a:r>
              <a:rPr lang="zh-CN" altLang="en-US" dirty="0"/>
              <a:t>每个线程束求束内所有线程的贡献值之和</a:t>
            </a:r>
          </a:p>
          <a:p>
            <a:pPr lvl="1"/>
            <a:r>
              <a:rPr lang="en-US" altLang="zh-CN" dirty="0"/>
              <a:t>(3)</a:t>
            </a:r>
            <a:r>
              <a:rPr lang="zh-CN" altLang="en-US" dirty="0"/>
              <a:t>线程束</a:t>
            </a:r>
            <a:r>
              <a:rPr lang="en-US" altLang="zh-CN" dirty="0"/>
              <a:t>0</a:t>
            </a:r>
            <a:r>
              <a:rPr lang="zh-CN" altLang="en-US" dirty="0"/>
              <a:t>求块中所有线程束的贡献值之和</a:t>
            </a:r>
            <a:endParaRPr lang="en-US" altLang="zh-CN" dirty="0"/>
          </a:p>
          <a:p>
            <a:r>
              <a:rPr lang="zh-CN" altLang="en-US" dirty="0"/>
              <a:t>问题</a:t>
            </a:r>
            <a:endParaRPr lang="en-US" altLang="zh-CN" dirty="0"/>
          </a:p>
          <a:p>
            <a:pPr lvl="1"/>
            <a:r>
              <a:rPr lang="zh-CN" altLang="en-US" dirty="0"/>
              <a:t>竞争</a:t>
            </a:r>
            <a:endParaRPr lang="en-US" altLang="zh-CN" dirty="0"/>
          </a:p>
          <a:p>
            <a:pPr lvl="2"/>
            <a:r>
              <a:rPr lang="zh-CN" altLang="en-US" dirty="0"/>
              <a:t>步骤</a:t>
            </a:r>
            <a:r>
              <a:rPr lang="en-US" altLang="zh-CN" dirty="0"/>
              <a:t>(2)</a:t>
            </a:r>
            <a:r>
              <a:rPr lang="zh-CN" altLang="en-US" dirty="0"/>
              <a:t>必须在步骤</a:t>
            </a:r>
            <a:r>
              <a:rPr lang="en-US" altLang="zh-CN" dirty="0"/>
              <a:t>(3)</a:t>
            </a:r>
            <a:r>
              <a:rPr lang="zh-CN" altLang="en-US" dirty="0"/>
              <a:t>之前完成</a:t>
            </a:r>
            <a:endParaRPr lang="en-US" altLang="zh-CN" dirty="0"/>
          </a:p>
          <a:p>
            <a:pPr lvl="1"/>
            <a:r>
              <a:rPr lang="zh-CN" altLang="en-US" dirty="0"/>
              <a:t>快速栅栏</a:t>
            </a:r>
            <a:endParaRPr lang="en-US" altLang="zh-CN" dirty="0"/>
          </a:p>
          <a:p>
            <a:pPr lvl="2"/>
            <a:r>
              <a:rPr lang="en-US" altLang="zh-CN" dirty="0">
                <a:solidFill>
                  <a:srgbClr val="000000"/>
                </a:solidFill>
                <a:highlight>
                  <a:srgbClr val="FFFFFF"/>
                </a:highlight>
              </a:rPr>
              <a:t>__device__ </a:t>
            </a:r>
            <a:r>
              <a:rPr lang="en-US" altLang="zh-CN" dirty="0">
                <a:solidFill>
                  <a:srgbClr val="0000FF"/>
                </a:solidFill>
                <a:highlight>
                  <a:srgbClr val="FFFFFF"/>
                </a:highlight>
              </a:rPr>
              <a:t>void</a:t>
            </a:r>
            <a:r>
              <a:rPr lang="en-US" altLang="zh-CN" dirty="0">
                <a:solidFill>
                  <a:srgbClr val="000000"/>
                </a:solidFill>
                <a:highlight>
                  <a:srgbClr val="FFFFFF"/>
                </a:highlight>
              </a:rPr>
              <a:t> __</a:t>
            </a:r>
            <a:r>
              <a:rPr lang="en-US" altLang="zh-CN" dirty="0" err="1">
                <a:solidFill>
                  <a:srgbClr val="000000"/>
                </a:solidFill>
                <a:highlight>
                  <a:srgbClr val="FFFFFF"/>
                </a:highlight>
              </a:rPr>
              <a:t>syncthreads</a:t>
            </a:r>
            <a:r>
              <a:rPr lang="en-US" altLang="zh-CN" dirty="0">
                <a:solidFill>
                  <a:srgbClr val="000000"/>
                </a:solidFill>
                <a:highlight>
                  <a:srgbClr val="FFFFFF"/>
                </a:highlight>
              </a:rPr>
              <a:t>(</a:t>
            </a:r>
            <a:r>
              <a:rPr lang="en-US" altLang="zh-CN" dirty="0">
                <a:solidFill>
                  <a:srgbClr val="0000FF"/>
                </a:solidFill>
                <a:highlight>
                  <a:srgbClr val="FFFFFF"/>
                </a:highlight>
              </a:rPr>
              <a:t>void</a:t>
            </a:r>
            <a:r>
              <a:rPr lang="en-US" altLang="zh-CN" dirty="0">
                <a:solidFill>
                  <a:srgbClr val="000000"/>
                </a:solidFill>
                <a:highlight>
                  <a:srgbClr val="FFFFFF"/>
                </a:highlight>
              </a:rPr>
              <a:t>)</a:t>
            </a:r>
          </a:p>
          <a:p>
            <a:pPr lvl="2"/>
            <a:r>
              <a:rPr lang="zh-CN" altLang="en-US" dirty="0"/>
              <a:t>块内线程等待，直到块中所有线程都开始执行调用</a:t>
            </a:r>
          </a:p>
        </p:txBody>
      </p:sp>
      <p:sp>
        <p:nvSpPr>
          <p:cNvPr id="4" name="灯片编号占位符 3">
            <a:extLst>
              <a:ext uri="{FF2B5EF4-FFF2-40B4-BE49-F238E27FC236}">
                <a16:creationId xmlns:a16="http://schemas.microsoft.com/office/drawing/2014/main" id="{2AF62D73-895E-5414-1E9D-00FFE4BEC74A}"/>
              </a:ext>
            </a:extLst>
          </p:cNvPr>
          <p:cNvSpPr>
            <a:spLocks noGrp="1"/>
          </p:cNvSpPr>
          <p:nvPr>
            <p:ph type="sldNum" sz="quarter" idx="12"/>
          </p:nvPr>
        </p:nvSpPr>
        <p:spPr/>
        <p:txBody>
          <a:bodyPr/>
          <a:lstStyle/>
          <a:p>
            <a:pPr>
              <a:defRPr/>
            </a:pPr>
            <a:fld id="{FEB03361-FB3C-4B11-9CA7-B53FACB5A640}" type="slidenum">
              <a:rPr lang="zh-CN" altLang="en-US" smtClean="0"/>
              <a:pPr>
                <a:defRPr/>
              </a:pPr>
              <a:t>26</a:t>
            </a:fld>
            <a:endParaRPr lang="zh-CN" altLang="en-US" dirty="0"/>
          </a:p>
        </p:txBody>
      </p:sp>
    </p:spTree>
    <p:extLst>
      <p:ext uri="{BB962C8B-B14F-4D97-AF65-F5344CB8AC3E}">
        <p14:creationId xmlns:p14="http://schemas.microsoft.com/office/powerpoint/2010/main" val="2004771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3DAA68F-6381-AD9F-ACBB-22927F047E6A}"/>
              </a:ext>
            </a:extLst>
          </p:cNvPr>
          <p:cNvSpPr>
            <a:spLocks noGrp="1"/>
          </p:cNvSpPr>
          <p:nvPr>
            <p:ph type="title"/>
          </p:nvPr>
        </p:nvSpPr>
        <p:spPr/>
        <p:txBody>
          <a:bodyPr/>
          <a:lstStyle/>
          <a:p>
            <a:r>
              <a:rPr lang="en-US" altLang="zh-CN" dirty="0"/>
              <a:t>13 CUDA</a:t>
            </a:r>
            <a:r>
              <a:rPr lang="zh-CN" altLang="en-US" dirty="0"/>
              <a:t>梯形法则</a:t>
            </a:r>
            <a:r>
              <a:rPr lang="en-US" altLang="zh-CN" dirty="0"/>
              <a:t>Ill: </a:t>
            </a:r>
            <a:r>
              <a:rPr lang="zh-CN" altLang="en-US" dirty="0"/>
              <a:t>使用具有多个线程束的线程块</a:t>
            </a:r>
          </a:p>
        </p:txBody>
      </p:sp>
      <p:sp>
        <p:nvSpPr>
          <p:cNvPr id="3" name="内容占位符 2">
            <a:extLst>
              <a:ext uri="{FF2B5EF4-FFF2-40B4-BE49-F238E27FC236}">
                <a16:creationId xmlns:a16="http://schemas.microsoft.com/office/drawing/2014/main" id="{6E41B0CB-A560-56E8-9EF8-A6F6E555463C}"/>
              </a:ext>
            </a:extLst>
          </p:cNvPr>
          <p:cNvSpPr>
            <a:spLocks noGrp="1"/>
          </p:cNvSpPr>
          <p:nvPr>
            <p:ph sz="quarter" idx="1"/>
          </p:nvPr>
        </p:nvSpPr>
        <p:spPr/>
        <p:txBody>
          <a:bodyPr/>
          <a:lstStyle/>
          <a:p>
            <a:r>
              <a:rPr lang="zh-CN" altLang="en-US" dirty="0"/>
              <a:t>避免竞争</a:t>
            </a:r>
            <a:endParaRPr lang="en-US" altLang="zh-CN" dirty="0"/>
          </a:p>
          <a:p>
            <a:pPr lvl="1"/>
            <a:r>
              <a:rPr lang="en-US" altLang="zh-CN" dirty="0"/>
              <a:t>(1)</a:t>
            </a:r>
            <a:r>
              <a:rPr lang="zh-CN" altLang="en-US" dirty="0"/>
              <a:t>每个线程计算它的贡献值</a:t>
            </a:r>
          </a:p>
          <a:p>
            <a:pPr lvl="1"/>
            <a:r>
              <a:rPr lang="en-US" altLang="zh-CN" dirty="0"/>
              <a:t>(2)</a:t>
            </a:r>
            <a:r>
              <a:rPr lang="zh-CN" altLang="en-US" dirty="0"/>
              <a:t>每个线程束求束内所有线程的贡献值之和</a:t>
            </a:r>
            <a:endParaRPr lang="en-US" altLang="zh-CN" dirty="0"/>
          </a:p>
          <a:p>
            <a:pPr lvl="1"/>
            <a:r>
              <a:rPr lang="en-US" altLang="zh-CN" dirty="0"/>
              <a:t>(3)__</a:t>
            </a:r>
            <a:r>
              <a:rPr lang="en-US" altLang="zh-CN" dirty="0" err="1"/>
              <a:t>syncthreads</a:t>
            </a:r>
            <a:r>
              <a:rPr lang="en-US" altLang="zh-CN" dirty="0"/>
              <a:t>()</a:t>
            </a:r>
            <a:endParaRPr lang="zh-CN" altLang="en-US" dirty="0"/>
          </a:p>
          <a:p>
            <a:pPr lvl="1"/>
            <a:r>
              <a:rPr lang="en-US" altLang="zh-CN" dirty="0"/>
              <a:t>(4)</a:t>
            </a:r>
            <a:r>
              <a:rPr lang="zh-CN" altLang="en-US" dirty="0"/>
              <a:t>线程束</a:t>
            </a:r>
            <a:r>
              <a:rPr lang="en-US" altLang="zh-CN" dirty="0"/>
              <a:t>0</a:t>
            </a:r>
            <a:r>
              <a:rPr lang="zh-CN" altLang="en-US" dirty="0"/>
              <a:t>求块中所有线程束的贡献值之和</a:t>
            </a:r>
            <a:endParaRPr lang="en-US" altLang="zh-CN" dirty="0"/>
          </a:p>
          <a:p>
            <a:r>
              <a:rPr lang="en-US" altLang="zh-CN" dirty="0"/>
              <a:t>__</a:t>
            </a:r>
            <a:r>
              <a:rPr lang="en-US" altLang="zh-CN" dirty="0" err="1"/>
              <a:t>syncthreads</a:t>
            </a:r>
            <a:endParaRPr lang="en-US" altLang="zh-CN" dirty="0"/>
          </a:p>
          <a:p>
            <a:pPr lvl="1"/>
            <a:r>
              <a:rPr lang="zh-CN" altLang="en-US" dirty="0"/>
              <a:t>确保块中的所有线程都执行调用</a:t>
            </a:r>
            <a:endParaRPr lang="en-US" altLang="zh-CN" dirty="0"/>
          </a:p>
          <a:p>
            <a:pPr lvl="1"/>
            <a:r>
              <a:rPr lang="zh-CN" altLang="en-US" dirty="0"/>
              <a:t>只同步一个块中的线程</a:t>
            </a:r>
          </a:p>
        </p:txBody>
      </p:sp>
      <p:sp>
        <p:nvSpPr>
          <p:cNvPr id="4" name="灯片编号占位符 3">
            <a:extLst>
              <a:ext uri="{FF2B5EF4-FFF2-40B4-BE49-F238E27FC236}">
                <a16:creationId xmlns:a16="http://schemas.microsoft.com/office/drawing/2014/main" id="{20D1CBAB-F9CB-C32C-6F98-D074A819700A}"/>
              </a:ext>
            </a:extLst>
          </p:cNvPr>
          <p:cNvSpPr>
            <a:spLocks noGrp="1"/>
          </p:cNvSpPr>
          <p:nvPr>
            <p:ph type="sldNum" sz="quarter" idx="12"/>
          </p:nvPr>
        </p:nvSpPr>
        <p:spPr/>
        <p:txBody>
          <a:bodyPr/>
          <a:lstStyle/>
          <a:p>
            <a:pPr>
              <a:defRPr/>
            </a:pPr>
            <a:fld id="{FEB03361-FB3C-4B11-9CA7-B53FACB5A640}" type="slidenum">
              <a:rPr lang="zh-CN" altLang="en-US" smtClean="0"/>
              <a:pPr>
                <a:defRPr/>
              </a:pPr>
              <a:t>27</a:t>
            </a:fld>
            <a:endParaRPr lang="zh-CN" altLang="en-US"/>
          </a:p>
        </p:txBody>
      </p:sp>
      <p:sp>
        <p:nvSpPr>
          <p:cNvPr id="6" name="文本框 5">
            <a:extLst>
              <a:ext uri="{FF2B5EF4-FFF2-40B4-BE49-F238E27FC236}">
                <a16:creationId xmlns:a16="http://schemas.microsoft.com/office/drawing/2014/main" id="{CCA2EF5C-489C-E81A-FCD5-925572C466B3}"/>
              </a:ext>
            </a:extLst>
          </p:cNvPr>
          <p:cNvSpPr txBox="1"/>
          <p:nvPr/>
        </p:nvSpPr>
        <p:spPr>
          <a:xfrm>
            <a:off x="1043608" y="4797152"/>
            <a:ext cx="2664296" cy="1200329"/>
          </a:xfrm>
          <a:prstGeom prst="rect">
            <a:avLst/>
          </a:prstGeom>
          <a:noFill/>
        </p:spPr>
        <p:txBody>
          <a:bodyPr wrap="square">
            <a:spAutoFit/>
          </a:bodyPr>
          <a:lstStyle/>
          <a:p>
            <a:r>
              <a:rPr lang="en-US" altLang="zh-CN" sz="1800" dirty="0">
                <a:solidFill>
                  <a:srgbClr val="0000FF"/>
                </a:solidFill>
                <a:highlight>
                  <a:srgbClr val="FFFFFF"/>
                </a:highlight>
                <a:latin typeface="+mn-lt"/>
                <a:ea typeface="新宋体" panose="02010609030101010101" pitchFamily="49" charset="-122"/>
              </a:rPr>
              <a:t>int</a:t>
            </a:r>
            <a:r>
              <a:rPr lang="en-US" altLang="zh-CN" sz="1800" dirty="0">
                <a:solidFill>
                  <a:srgbClr val="000000"/>
                </a:solidFill>
                <a:highlight>
                  <a:srgbClr val="FFFFFF"/>
                </a:highlight>
                <a:latin typeface="+mn-lt"/>
                <a:ea typeface="新宋体" panose="02010609030101010101" pitchFamily="49" charset="-122"/>
              </a:rPr>
              <a:t> </a:t>
            </a:r>
            <a:r>
              <a:rPr lang="en-US" altLang="zh-CN" sz="1800" dirty="0" err="1">
                <a:solidFill>
                  <a:srgbClr val="000000"/>
                </a:solidFill>
                <a:highlight>
                  <a:srgbClr val="FFFFFF"/>
                </a:highlight>
                <a:latin typeface="+mn-lt"/>
                <a:ea typeface="新宋体" panose="02010609030101010101" pitchFamily="49" charset="-122"/>
              </a:rPr>
              <a:t>my_x</a:t>
            </a:r>
            <a:r>
              <a:rPr lang="en-US" altLang="zh-CN" sz="1800" dirty="0">
                <a:solidFill>
                  <a:srgbClr val="000000"/>
                </a:solidFill>
                <a:highlight>
                  <a:srgbClr val="FFFFFF"/>
                </a:highlight>
                <a:latin typeface="+mn-lt"/>
                <a:ea typeface="新宋体" panose="02010609030101010101" pitchFamily="49" charset="-122"/>
              </a:rPr>
              <a:t> = </a:t>
            </a:r>
            <a:r>
              <a:rPr lang="en-US" altLang="zh-CN" sz="1800" dirty="0" err="1">
                <a:solidFill>
                  <a:srgbClr val="000000"/>
                </a:solidFill>
                <a:highlight>
                  <a:srgbClr val="FFFFFF"/>
                </a:highlight>
                <a:latin typeface="+mn-lt"/>
                <a:ea typeface="新宋体" panose="02010609030101010101" pitchFamily="49" charset="-122"/>
              </a:rPr>
              <a:t>threadldx.x</a:t>
            </a:r>
            <a:r>
              <a:rPr lang="en-US" altLang="zh-CN" sz="1800" dirty="0">
                <a:solidFill>
                  <a:srgbClr val="000000"/>
                </a:solidFill>
                <a:highlight>
                  <a:srgbClr val="FFFFFF"/>
                </a:highlight>
                <a:latin typeface="+mn-lt"/>
                <a:ea typeface="新宋体" panose="02010609030101010101" pitchFamily="49" charset="-122"/>
              </a:rPr>
              <a:t>;</a:t>
            </a:r>
          </a:p>
          <a:p>
            <a:r>
              <a:rPr lang="en-US" altLang="zh-CN" sz="1800" dirty="0">
                <a:solidFill>
                  <a:srgbClr val="0000FF"/>
                </a:solidFill>
                <a:highlight>
                  <a:srgbClr val="FFFFFF"/>
                </a:highlight>
                <a:latin typeface="+mn-lt"/>
                <a:ea typeface="新宋体" panose="02010609030101010101" pitchFamily="49" charset="-122"/>
              </a:rPr>
              <a:t>if</a:t>
            </a:r>
            <a:r>
              <a:rPr lang="en-US" altLang="zh-CN" sz="1800" dirty="0">
                <a:solidFill>
                  <a:srgbClr val="000000"/>
                </a:solidFill>
                <a:highlight>
                  <a:srgbClr val="FFFFFF"/>
                </a:highlight>
                <a:latin typeface="+mn-lt"/>
                <a:ea typeface="新宋体" panose="02010609030101010101" pitchFamily="49" charset="-122"/>
              </a:rPr>
              <a:t> (</a:t>
            </a:r>
            <a:r>
              <a:rPr lang="en-US" altLang="zh-CN" sz="1800" dirty="0" err="1">
                <a:solidFill>
                  <a:srgbClr val="000000"/>
                </a:solidFill>
                <a:highlight>
                  <a:srgbClr val="FFFFFF"/>
                </a:highlight>
                <a:latin typeface="+mn-lt"/>
                <a:ea typeface="新宋体" panose="02010609030101010101" pitchFamily="49" charset="-122"/>
              </a:rPr>
              <a:t>my_x</a:t>
            </a:r>
            <a:r>
              <a:rPr lang="en-US" altLang="zh-CN" sz="1800" dirty="0">
                <a:solidFill>
                  <a:srgbClr val="000000"/>
                </a:solidFill>
                <a:highlight>
                  <a:srgbClr val="FFFFFF"/>
                </a:highlight>
                <a:latin typeface="+mn-lt"/>
                <a:ea typeface="新宋体" panose="02010609030101010101" pitchFamily="49" charset="-122"/>
              </a:rPr>
              <a:t> &lt; </a:t>
            </a:r>
            <a:r>
              <a:rPr lang="en-US" altLang="zh-CN" sz="1800" dirty="0" err="1">
                <a:solidFill>
                  <a:srgbClr val="000000"/>
                </a:solidFill>
                <a:highlight>
                  <a:srgbClr val="FFFFFF"/>
                </a:highlight>
                <a:latin typeface="+mn-lt"/>
                <a:ea typeface="新宋体" panose="02010609030101010101" pitchFamily="49" charset="-122"/>
              </a:rPr>
              <a:t>blockDim.x</a:t>
            </a:r>
            <a:r>
              <a:rPr lang="en-US" altLang="zh-CN" sz="1800" dirty="0">
                <a:solidFill>
                  <a:srgbClr val="000000"/>
                </a:solidFill>
                <a:highlight>
                  <a:srgbClr val="FFFFFF"/>
                </a:highlight>
                <a:latin typeface="+mn-lt"/>
                <a:ea typeface="新宋体" panose="02010609030101010101" pitchFamily="49" charset="-122"/>
              </a:rPr>
              <a:t> / 2)</a:t>
            </a:r>
          </a:p>
          <a:p>
            <a:r>
              <a:rPr lang="en-US" altLang="zh-CN" sz="1800" dirty="0">
                <a:solidFill>
                  <a:srgbClr val="000000"/>
                </a:solidFill>
                <a:highlight>
                  <a:srgbClr val="FFFFFF"/>
                </a:highlight>
                <a:latin typeface="+mn-lt"/>
                <a:ea typeface="新宋体" panose="02010609030101010101" pitchFamily="49" charset="-122"/>
              </a:rPr>
              <a:t>    __</a:t>
            </a:r>
            <a:r>
              <a:rPr lang="en-US" altLang="zh-CN" sz="1800" dirty="0" err="1">
                <a:solidFill>
                  <a:srgbClr val="000000"/>
                </a:solidFill>
                <a:highlight>
                  <a:srgbClr val="FFFFFF"/>
                </a:highlight>
                <a:latin typeface="+mn-lt"/>
                <a:ea typeface="新宋体" panose="02010609030101010101" pitchFamily="49" charset="-122"/>
              </a:rPr>
              <a:t>syncthreads</a:t>
            </a:r>
            <a:r>
              <a:rPr lang="en-US" altLang="zh-CN" sz="1800" dirty="0">
                <a:solidFill>
                  <a:srgbClr val="000000"/>
                </a:solidFill>
                <a:highlight>
                  <a:srgbClr val="FFFFFF"/>
                </a:highlight>
                <a:latin typeface="+mn-lt"/>
                <a:ea typeface="新宋体" panose="02010609030101010101" pitchFamily="49" charset="-122"/>
              </a:rPr>
              <a:t>();</a:t>
            </a:r>
          </a:p>
          <a:p>
            <a:r>
              <a:rPr lang="en-US" altLang="zh-CN" sz="1800" dirty="0" err="1">
                <a:solidFill>
                  <a:srgbClr val="000000"/>
                </a:solidFill>
                <a:highlight>
                  <a:srgbClr val="FFFFFF"/>
                </a:highlight>
                <a:latin typeface="+mn-lt"/>
                <a:ea typeface="新宋体" panose="02010609030101010101" pitchFamily="49" charset="-122"/>
              </a:rPr>
              <a:t>my_x</a:t>
            </a:r>
            <a:r>
              <a:rPr lang="en-US" altLang="zh-CN" sz="1800" dirty="0">
                <a:solidFill>
                  <a:srgbClr val="000000"/>
                </a:solidFill>
                <a:highlight>
                  <a:srgbClr val="FFFFFF"/>
                </a:highlight>
                <a:latin typeface="+mn-lt"/>
                <a:ea typeface="新宋体" panose="02010609030101010101" pitchFamily="49" charset="-122"/>
              </a:rPr>
              <a:t>++;</a:t>
            </a:r>
            <a:endParaRPr lang="zh-CN" altLang="en-US" dirty="0">
              <a:latin typeface="+mn-lt"/>
            </a:endParaRPr>
          </a:p>
        </p:txBody>
      </p:sp>
    </p:spTree>
    <p:extLst>
      <p:ext uri="{BB962C8B-B14F-4D97-AF65-F5344CB8AC3E}">
        <p14:creationId xmlns:p14="http://schemas.microsoft.com/office/powerpoint/2010/main" val="31658411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CDDC0845-10D6-5C82-A463-5F96A8FAC2E3}"/>
              </a:ext>
            </a:extLst>
          </p:cNvPr>
          <p:cNvSpPr txBox="1"/>
          <p:nvPr/>
        </p:nvSpPr>
        <p:spPr>
          <a:xfrm>
            <a:off x="6300192" y="1052736"/>
            <a:ext cx="2808312" cy="5632311"/>
          </a:xfrm>
          <a:prstGeom prst="rect">
            <a:avLst/>
          </a:prstGeom>
          <a:noFill/>
        </p:spPr>
        <p:txBody>
          <a:bodyPr wrap="square">
            <a:spAutoFit/>
          </a:bodyPr>
          <a:lstStyle/>
          <a:p>
            <a:r>
              <a:rPr lang="en-US" altLang="zh-CN" sz="500" dirty="0">
                <a:solidFill>
                  <a:srgbClr val="808080"/>
                </a:solidFill>
                <a:highlight>
                  <a:srgbClr val="FFFFFF"/>
                </a:highlight>
                <a:latin typeface="+mn-lt"/>
                <a:ea typeface="新宋体" panose="02010609030101010101" pitchFamily="49" charset="-122"/>
              </a:rPr>
              <a:t>#include</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&lt;</a:t>
            </a:r>
            <a:r>
              <a:rPr lang="en-US" altLang="zh-CN" sz="500" dirty="0" err="1">
                <a:solidFill>
                  <a:srgbClr val="0000FF"/>
                </a:solidFill>
                <a:highlight>
                  <a:srgbClr val="FFFFFF"/>
                </a:highlight>
                <a:latin typeface="+mn-lt"/>
                <a:ea typeface="新宋体" panose="02010609030101010101" pitchFamily="49" charset="-122"/>
              </a:rPr>
              <a:t>stdio.h</a:t>
            </a:r>
            <a:r>
              <a:rPr lang="en-US" altLang="zh-CN" sz="500" dirty="0">
                <a:solidFill>
                  <a:srgbClr val="0000FF"/>
                </a:solidFill>
                <a:highlight>
                  <a:srgbClr val="FFFFFF"/>
                </a:highlight>
                <a:latin typeface="+mn-lt"/>
                <a:ea typeface="新宋体" panose="02010609030101010101" pitchFamily="49" charset="-122"/>
              </a:rPr>
              <a:t>&gt;</a:t>
            </a:r>
            <a:endParaRPr lang="en-US" altLang="zh-CN" sz="500" dirty="0">
              <a:solidFill>
                <a:srgbClr val="000000"/>
              </a:solidFill>
              <a:highlight>
                <a:srgbClr val="FFFFFF"/>
              </a:highlight>
              <a:latin typeface="+mn-lt"/>
              <a:ea typeface="新宋体" panose="02010609030101010101" pitchFamily="49" charset="-122"/>
            </a:endParaRPr>
          </a:p>
          <a:p>
            <a:r>
              <a:rPr lang="en-US" altLang="zh-CN" sz="500" dirty="0">
                <a:solidFill>
                  <a:srgbClr val="808080"/>
                </a:solidFill>
                <a:highlight>
                  <a:srgbClr val="FFFFFF"/>
                </a:highlight>
                <a:latin typeface="+mn-lt"/>
                <a:ea typeface="新宋体" panose="02010609030101010101" pitchFamily="49" charset="-122"/>
              </a:rPr>
              <a:t>#include</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A31515"/>
                </a:solidFill>
                <a:highlight>
                  <a:srgbClr val="FFFFFF"/>
                </a:highlight>
                <a:latin typeface="+mn-lt"/>
                <a:ea typeface="新宋体" panose="02010609030101010101" pitchFamily="49" charset="-122"/>
              </a:rPr>
              <a:t>&lt;</a:t>
            </a:r>
            <a:r>
              <a:rPr lang="en-US" altLang="zh-CN" sz="500" dirty="0" err="1">
                <a:solidFill>
                  <a:srgbClr val="A31515"/>
                </a:solidFill>
                <a:highlight>
                  <a:srgbClr val="FFFFFF"/>
                </a:highlight>
                <a:latin typeface="+mn-lt"/>
                <a:ea typeface="新宋体" panose="02010609030101010101" pitchFamily="49" charset="-122"/>
              </a:rPr>
              <a:t>stdlib.h</a:t>
            </a:r>
            <a:r>
              <a:rPr lang="en-US" altLang="zh-CN" sz="500" dirty="0">
                <a:solidFill>
                  <a:srgbClr val="A31515"/>
                </a:solidFill>
                <a:highlight>
                  <a:srgbClr val="FFFFFF"/>
                </a:highlight>
                <a:latin typeface="+mn-lt"/>
                <a:ea typeface="新宋体" panose="02010609030101010101" pitchFamily="49" charset="-122"/>
              </a:rPr>
              <a:t>&gt;</a:t>
            </a:r>
            <a:endParaRPr lang="en-US" altLang="zh-CN" sz="500" dirty="0">
              <a:solidFill>
                <a:srgbClr val="000000"/>
              </a:solidFill>
              <a:highlight>
                <a:srgbClr val="FFFFFF"/>
              </a:highlight>
              <a:latin typeface="+mn-lt"/>
              <a:ea typeface="新宋体" panose="02010609030101010101" pitchFamily="49" charset="-122"/>
            </a:endParaRPr>
          </a:p>
          <a:p>
            <a:r>
              <a:rPr lang="en-US" altLang="zh-CN" sz="500" dirty="0">
                <a:solidFill>
                  <a:srgbClr val="808080"/>
                </a:solidFill>
                <a:highlight>
                  <a:srgbClr val="FFFFFF"/>
                </a:highlight>
                <a:latin typeface="+mn-lt"/>
                <a:ea typeface="新宋体" panose="02010609030101010101" pitchFamily="49" charset="-122"/>
              </a:rPr>
              <a:t>#include</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A31515"/>
                </a:solidFill>
                <a:highlight>
                  <a:srgbClr val="FFFFFF"/>
                </a:highlight>
                <a:latin typeface="+mn-lt"/>
                <a:ea typeface="新宋体" panose="02010609030101010101" pitchFamily="49" charset="-122"/>
              </a:rPr>
              <a:t>"</a:t>
            </a:r>
            <a:r>
              <a:rPr lang="en-US" altLang="zh-CN" sz="500" dirty="0" err="1">
                <a:solidFill>
                  <a:srgbClr val="A31515"/>
                </a:solidFill>
                <a:highlight>
                  <a:srgbClr val="FFFFFF"/>
                </a:highlight>
                <a:latin typeface="+mn-lt"/>
                <a:ea typeface="新宋体" panose="02010609030101010101" pitchFamily="49" charset="-122"/>
              </a:rPr>
              <a:t>time.h</a:t>
            </a:r>
            <a:r>
              <a:rPr lang="en-US" altLang="zh-CN" sz="500" dirty="0">
                <a:solidFill>
                  <a:srgbClr val="A31515"/>
                </a:solidFill>
                <a:highlight>
                  <a:srgbClr val="FFFFFF"/>
                </a:highlight>
                <a:latin typeface="+mn-lt"/>
                <a:ea typeface="新宋体" panose="02010609030101010101" pitchFamily="49" charset="-122"/>
              </a:rPr>
              <a:t>"</a:t>
            </a:r>
            <a:endParaRPr lang="en-US" altLang="zh-CN" sz="500" dirty="0">
              <a:solidFill>
                <a:srgbClr val="000000"/>
              </a:solidFill>
              <a:highlight>
                <a:srgbClr val="FFFFFF"/>
              </a:highlight>
              <a:latin typeface="+mn-lt"/>
              <a:ea typeface="新宋体" panose="02010609030101010101" pitchFamily="49" charset="-122"/>
            </a:endParaRPr>
          </a:p>
          <a:p>
            <a:r>
              <a:rPr lang="en-US" altLang="zh-CN" sz="500" dirty="0">
                <a:solidFill>
                  <a:srgbClr val="000000"/>
                </a:solidFill>
                <a:highlight>
                  <a:srgbClr val="FFFFFF"/>
                </a:highlight>
                <a:latin typeface="+mn-lt"/>
                <a:ea typeface="新宋体" panose="02010609030101010101" pitchFamily="49" charset="-122"/>
              </a:rPr>
              <a:t>__host__ __device__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f(</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x)</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return</a:t>
            </a:r>
            <a:r>
              <a:rPr lang="en-US" altLang="zh-CN" sz="500" dirty="0">
                <a:solidFill>
                  <a:srgbClr val="000000"/>
                </a:solidFill>
                <a:highlight>
                  <a:srgbClr val="FFFFFF"/>
                </a:highlight>
                <a:latin typeface="+mn-lt"/>
                <a:ea typeface="新宋体" panose="02010609030101010101" pitchFamily="49" charset="-122"/>
              </a:rPr>
              <a:t> x * x + 1;</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__device__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Warp_sum</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0000FF"/>
                </a:solidFill>
                <a:highlight>
                  <a:srgbClr val="FFFFFF"/>
                </a:highlight>
                <a:latin typeface="+mn-lt"/>
                <a:ea typeface="新宋体" panose="02010609030101010101" pitchFamily="49" charset="-122"/>
              </a:rPr>
              <a:t>const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my_val</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unsigned</a:t>
            </a:r>
            <a:r>
              <a:rPr lang="en-US" altLang="zh-CN" sz="500" dirty="0">
                <a:solidFill>
                  <a:srgbClr val="000000"/>
                </a:solidFill>
                <a:highlight>
                  <a:srgbClr val="FFFFFF"/>
                </a:highlight>
                <a:latin typeface="+mn-lt"/>
                <a:ea typeface="新宋体" panose="02010609030101010101" pitchFamily="49" charset="-122"/>
              </a:rPr>
              <a:t> mask = 0xffffffff;</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result = </a:t>
            </a:r>
            <a:r>
              <a:rPr lang="en-US" altLang="zh-CN" sz="500" dirty="0" err="1">
                <a:solidFill>
                  <a:srgbClr val="000000"/>
                </a:solidFill>
                <a:highlight>
                  <a:srgbClr val="FFFFFF"/>
                </a:highlight>
                <a:latin typeface="+mn-lt"/>
                <a:ea typeface="新宋体" panose="02010609030101010101" pitchFamily="49" charset="-122"/>
              </a:rPr>
              <a:t>my_val</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for</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unsigned</a:t>
            </a:r>
            <a:r>
              <a:rPr lang="en-US" altLang="zh-CN" sz="500" dirty="0">
                <a:solidFill>
                  <a:srgbClr val="000000"/>
                </a:solidFill>
                <a:highlight>
                  <a:srgbClr val="FFFFFF"/>
                </a:highlight>
                <a:latin typeface="+mn-lt"/>
                <a:ea typeface="新宋体" panose="02010609030101010101" pitchFamily="49" charset="-122"/>
              </a:rPr>
              <a:t> diff = </a:t>
            </a:r>
            <a:r>
              <a:rPr lang="en-US" altLang="zh-CN" sz="500" dirty="0" err="1">
                <a:solidFill>
                  <a:srgbClr val="000000"/>
                </a:solidFill>
                <a:highlight>
                  <a:srgbClr val="FFFFFF"/>
                </a:highlight>
                <a:latin typeface="+mn-lt"/>
                <a:ea typeface="新宋体" panose="02010609030101010101" pitchFamily="49" charset="-122"/>
              </a:rPr>
              <a:t>warpSize</a:t>
            </a:r>
            <a:r>
              <a:rPr lang="en-US" altLang="zh-CN" sz="500" dirty="0">
                <a:solidFill>
                  <a:srgbClr val="000000"/>
                </a:solidFill>
                <a:highlight>
                  <a:srgbClr val="FFFFFF"/>
                </a:highlight>
                <a:latin typeface="+mn-lt"/>
                <a:ea typeface="新宋体" panose="02010609030101010101" pitchFamily="49" charset="-122"/>
              </a:rPr>
              <a:t> / 2; diff &gt; 0; diff = diff / 2)</a:t>
            </a:r>
          </a:p>
          <a:p>
            <a:r>
              <a:rPr lang="en-US" altLang="zh-CN" sz="500" dirty="0">
                <a:solidFill>
                  <a:srgbClr val="000000"/>
                </a:solidFill>
                <a:highlight>
                  <a:srgbClr val="FFFFFF"/>
                </a:highlight>
                <a:latin typeface="+mn-lt"/>
                <a:ea typeface="新宋体" panose="02010609030101010101" pitchFamily="49" charset="-122"/>
              </a:rPr>
              <a:t>        result += __</a:t>
            </a:r>
            <a:r>
              <a:rPr lang="en-US" altLang="zh-CN" sz="500" dirty="0" err="1">
                <a:solidFill>
                  <a:srgbClr val="000000"/>
                </a:solidFill>
                <a:highlight>
                  <a:srgbClr val="FFFFFF"/>
                </a:highlight>
                <a:latin typeface="+mn-lt"/>
                <a:ea typeface="新宋体" panose="02010609030101010101" pitchFamily="49" charset="-122"/>
              </a:rPr>
              <a:t>shfl_down_sync</a:t>
            </a:r>
            <a:r>
              <a:rPr lang="en-US" altLang="zh-CN" sz="500" dirty="0">
                <a:solidFill>
                  <a:srgbClr val="000000"/>
                </a:solidFill>
                <a:highlight>
                  <a:srgbClr val="FFFFFF"/>
                </a:highlight>
                <a:latin typeface="+mn-lt"/>
                <a:ea typeface="新宋体" panose="02010609030101010101" pitchFamily="49" charset="-122"/>
              </a:rPr>
              <a:t>(mask, result, diff);</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return</a:t>
            </a:r>
            <a:r>
              <a:rPr lang="en-US" altLang="zh-CN" sz="500" dirty="0">
                <a:solidFill>
                  <a:srgbClr val="000000"/>
                </a:solidFill>
                <a:highlight>
                  <a:srgbClr val="FFFFFF"/>
                </a:highlight>
                <a:latin typeface="+mn-lt"/>
                <a:ea typeface="新宋体" panose="02010609030101010101" pitchFamily="49" charset="-122"/>
              </a:rPr>
              <a:t> result;</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__global__ </a:t>
            </a:r>
            <a:r>
              <a:rPr lang="en-US" altLang="zh-CN" sz="500" dirty="0">
                <a:solidFill>
                  <a:srgbClr val="0000FF"/>
                </a:solidFill>
                <a:highlight>
                  <a:srgbClr val="FFFFFF"/>
                </a:highlight>
                <a:latin typeface="+mn-lt"/>
                <a:ea typeface="新宋体" panose="02010609030101010101" pitchFamily="49" charset="-122"/>
              </a:rPr>
              <a:t>void</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Dev_trap</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0000FF"/>
                </a:solidFill>
                <a:highlight>
                  <a:srgbClr val="FFFFFF"/>
                </a:highlight>
                <a:latin typeface="+mn-lt"/>
                <a:ea typeface="新宋体" panose="02010609030101010101" pitchFamily="49" charset="-122"/>
              </a:rPr>
              <a:t>const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 </a:t>
            </a:r>
            <a:r>
              <a:rPr lang="en-US" altLang="zh-CN" sz="500" dirty="0">
                <a:solidFill>
                  <a:srgbClr val="0000FF"/>
                </a:solidFill>
                <a:highlight>
                  <a:srgbClr val="FFFFFF"/>
                </a:highlight>
                <a:latin typeface="+mn-lt"/>
                <a:ea typeface="新宋体" panose="02010609030101010101" pitchFamily="49" charset="-122"/>
              </a:rPr>
              <a:t>const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b, </a:t>
            </a:r>
            <a:r>
              <a:rPr lang="en-US" altLang="zh-CN" sz="500" dirty="0">
                <a:solidFill>
                  <a:srgbClr val="0000FF"/>
                </a:solidFill>
                <a:highlight>
                  <a:srgbClr val="FFFFFF"/>
                </a:highlight>
                <a:latin typeface="+mn-lt"/>
                <a:ea typeface="新宋体" panose="02010609030101010101" pitchFamily="49" charset="-122"/>
              </a:rPr>
              <a:t>const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h, </a:t>
            </a:r>
            <a:r>
              <a:rPr lang="en-US" altLang="zh-CN" sz="500" dirty="0">
                <a:solidFill>
                  <a:srgbClr val="0000FF"/>
                </a:solidFill>
                <a:highlight>
                  <a:srgbClr val="FFFFFF"/>
                </a:highlight>
                <a:latin typeface="+mn-lt"/>
                <a:ea typeface="新宋体" panose="02010609030101010101" pitchFamily="49" charset="-122"/>
              </a:rPr>
              <a:t>const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n,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__shared__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warp_sum_arr</a:t>
            </a:r>
            <a:r>
              <a:rPr lang="en-US" altLang="zh-CN" sz="500" dirty="0">
                <a:solidFill>
                  <a:srgbClr val="000000"/>
                </a:solidFill>
                <a:highlight>
                  <a:srgbClr val="FFFFFF"/>
                </a:highlight>
                <a:latin typeface="+mn-lt"/>
                <a:ea typeface="新宋体" panose="02010609030101010101" pitchFamily="49" charset="-122"/>
              </a:rPr>
              <a:t>[32];</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for</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&lt; 32; </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blockDim.x</a:t>
            </a:r>
            <a:r>
              <a:rPr lang="en-US" altLang="zh-CN" sz="500" dirty="0">
                <a:solidFill>
                  <a:srgbClr val="000000"/>
                </a:solidFill>
                <a:highlight>
                  <a:srgbClr val="FFFFFF"/>
                </a:highlight>
                <a:latin typeface="+mn-lt"/>
                <a:ea typeface="新宋体" panose="02010609030101010101" pitchFamily="49" charset="-122"/>
              </a:rPr>
              <a:t>)</a:t>
            </a:r>
          </a:p>
          <a:p>
            <a:r>
              <a:rPr lang="nn-NO" altLang="zh-CN" sz="500" dirty="0">
                <a:solidFill>
                  <a:srgbClr val="000000"/>
                </a:solidFill>
                <a:highlight>
                  <a:srgbClr val="FFFFFF"/>
                </a:highlight>
                <a:latin typeface="+mn-lt"/>
                <a:ea typeface="新宋体" panose="02010609030101010101" pitchFamily="49" charset="-122"/>
              </a:rPr>
              <a:t>        warp_sum_arr[i] = 0;</a:t>
            </a:r>
          </a:p>
          <a:p>
            <a:r>
              <a:rPr lang="en-US" altLang="zh-CN" sz="500" dirty="0">
                <a:solidFill>
                  <a:srgbClr val="000000"/>
                </a:solidFill>
                <a:highlight>
                  <a:srgbClr val="FFFFFF"/>
                </a:highlight>
                <a:latin typeface="+mn-lt"/>
                <a:ea typeface="新宋体" panose="02010609030101010101" pitchFamily="49" charset="-122"/>
              </a:rPr>
              <a:t>    __</a:t>
            </a:r>
            <a:r>
              <a:rPr lang="en-US" altLang="zh-CN" sz="500" dirty="0" err="1">
                <a:solidFill>
                  <a:srgbClr val="000000"/>
                </a:solidFill>
                <a:highlight>
                  <a:srgbClr val="FFFFFF"/>
                </a:highlight>
                <a:latin typeface="+mn-lt"/>
                <a:ea typeface="新宋体" panose="02010609030101010101" pitchFamily="49" charset="-122"/>
              </a:rPr>
              <a:t>syncthreads</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my_i</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blockDim.x</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blockIdx.x</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my_warp</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warpSize</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my_lane</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warpSize</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blk_result</a:t>
            </a:r>
            <a:r>
              <a:rPr lang="en-US" altLang="zh-CN" sz="500" dirty="0">
                <a:solidFill>
                  <a:srgbClr val="000000"/>
                </a:solidFill>
                <a:highlight>
                  <a:srgbClr val="FFFFFF"/>
                </a:highlight>
                <a:latin typeface="+mn-lt"/>
                <a:ea typeface="新宋体" panose="02010609030101010101" pitchFamily="49" charset="-122"/>
              </a:rPr>
              <a:t> = 0.0;</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my_trap</a:t>
            </a:r>
            <a:r>
              <a:rPr lang="en-US" altLang="zh-CN" sz="500" dirty="0">
                <a:solidFill>
                  <a:srgbClr val="000000"/>
                </a:solidFill>
                <a:highlight>
                  <a:srgbClr val="FFFFFF"/>
                </a:highlight>
                <a:latin typeface="+mn-lt"/>
                <a:ea typeface="新宋体" panose="02010609030101010101" pitchFamily="49" charset="-122"/>
              </a:rPr>
              <a:t> = 0.0f;</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if</a:t>
            </a:r>
            <a:r>
              <a:rPr lang="en-US" altLang="zh-CN" sz="500" dirty="0">
                <a:solidFill>
                  <a:srgbClr val="000000"/>
                </a:solidFill>
                <a:highlight>
                  <a:srgbClr val="FFFFFF"/>
                </a:highlight>
                <a:latin typeface="+mn-lt"/>
                <a:ea typeface="新宋体" panose="02010609030101010101" pitchFamily="49" charset="-122"/>
              </a:rPr>
              <a:t> (0 &lt; </a:t>
            </a:r>
            <a:r>
              <a:rPr lang="en-US" altLang="zh-CN" sz="500" dirty="0" err="1">
                <a:solidFill>
                  <a:srgbClr val="000000"/>
                </a:solidFill>
                <a:highlight>
                  <a:srgbClr val="FFFFFF"/>
                </a:highlight>
                <a:latin typeface="+mn-lt"/>
                <a:ea typeface="新宋体" panose="02010609030101010101" pitchFamily="49" charset="-122"/>
              </a:rPr>
              <a:t>my_i</a:t>
            </a:r>
            <a:r>
              <a:rPr lang="en-US" altLang="zh-CN" sz="500" dirty="0">
                <a:solidFill>
                  <a:srgbClr val="000000"/>
                </a:solidFill>
                <a:highlight>
                  <a:srgbClr val="FFFFFF"/>
                </a:highlight>
                <a:latin typeface="+mn-lt"/>
                <a:ea typeface="新宋体" panose="02010609030101010101" pitchFamily="49" charset="-122"/>
              </a:rPr>
              <a:t> &amp;&amp; </a:t>
            </a:r>
            <a:r>
              <a:rPr lang="en-US" altLang="zh-CN" sz="500" dirty="0" err="1">
                <a:solidFill>
                  <a:srgbClr val="000000"/>
                </a:solidFill>
                <a:highlight>
                  <a:srgbClr val="FFFFFF"/>
                </a:highlight>
                <a:latin typeface="+mn-lt"/>
                <a:ea typeface="新宋体" panose="02010609030101010101" pitchFamily="49" charset="-122"/>
              </a:rPr>
              <a:t>my_i</a:t>
            </a:r>
            <a:r>
              <a:rPr lang="en-US" altLang="zh-CN" sz="500" dirty="0">
                <a:solidFill>
                  <a:srgbClr val="000000"/>
                </a:solidFill>
                <a:highlight>
                  <a:srgbClr val="FFFFFF"/>
                </a:highlight>
                <a:latin typeface="+mn-lt"/>
                <a:ea typeface="新宋体" panose="02010609030101010101" pitchFamily="49" charset="-122"/>
              </a:rPr>
              <a:t> &lt; n)</a:t>
            </a:r>
          </a:p>
          <a:p>
            <a:r>
              <a:rPr lang="zh-CN" altLang="en-US" sz="500" dirty="0">
                <a:solidFill>
                  <a:srgbClr val="000000"/>
                </a:solidFill>
                <a:highlight>
                  <a:srgbClr val="FFFFFF"/>
                </a:highlight>
                <a:latin typeface="+mn-lt"/>
                <a:ea typeface="新宋体" panose="02010609030101010101" pitchFamily="49" charset="-122"/>
              </a:rPr>
              <a:t>    </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my_x</a:t>
            </a:r>
            <a:r>
              <a:rPr lang="en-US" altLang="zh-CN" sz="500" dirty="0">
                <a:solidFill>
                  <a:srgbClr val="000000"/>
                </a:solidFill>
                <a:highlight>
                  <a:srgbClr val="FFFFFF"/>
                </a:highlight>
                <a:latin typeface="+mn-lt"/>
                <a:ea typeface="新宋体" panose="02010609030101010101" pitchFamily="49" charset="-122"/>
              </a:rPr>
              <a:t> = a + </a:t>
            </a:r>
            <a:r>
              <a:rPr lang="en-US" altLang="zh-CN" sz="500" dirty="0" err="1">
                <a:solidFill>
                  <a:srgbClr val="000000"/>
                </a:solidFill>
                <a:highlight>
                  <a:srgbClr val="FFFFFF"/>
                </a:highlight>
                <a:latin typeface="+mn-lt"/>
                <a:ea typeface="新宋体" panose="02010609030101010101" pitchFamily="49" charset="-122"/>
              </a:rPr>
              <a:t>my_i</a:t>
            </a:r>
            <a:r>
              <a:rPr lang="en-US" altLang="zh-CN" sz="500" dirty="0">
                <a:solidFill>
                  <a:srgbClr val="000000"/>
                </a:solidFill>
                <a:highlight>
                  <a:srgbClr val="FFFFFF"/>
                </a:highlight>
                <a:latin typeface="+mn-lt"/>
                <a:ea typeface="新宋体" panose="02010609030101010101" pitchFamily="49" charset="-122"/>
              </a:rPr>
              <a:t> * h;</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my_trap</a:t>
            </a:r>
            <a:r>
              <a:rPr lang="en-US" altLang="zh-CN" sz="500" dirty="0">
                <a:solidFill>
                  <a:srgbClr val="000000"/>
                </a:solidFill>
                <a:highlight>
                  <a:srgbClr val="FFFFFF"/>
                </a:highlight>
                <a:latin typeface="+mn-lt"/>
                <a:ea typeface="新宋体" panose="02010609030101010101" pitchFamily="49" charset="-122"/>
              </a:rPr>
              <a:t> = f(</a:t>
            </a:r>
            <a:r>
              <a:rPr lang="en-US" altLang="zh-CN" sz="500" dirty="0" err="1">
                <a:solidFill>
                  <a:srgbClr val="000000"/>
                </a:solidFill>
                <a:highlight>
                  <a:srgbClr val="FFFFFF"/>
                </a:highlight>
                <a:latin typeface="+mn-lt"/>
                <a:ea typeface="新宋体" panose="02010609030101010101" pitchFamily="49" charset="-122"/>
              </a:rPr>
              <a:t>my_x</a:t>
            </a:r>
            <a:r>
              <a:rPr lang="en-US" altLang="zh-CN" sz="500" dirty="0">
                <a:solidFill>
                  <a:srgbClr val="000000"/>
                </a:solidFill>
                <a:highlight>
                  <a:srgbClr val="FFFFFF"/>
                </a:highlight>
                <a:latin typeface="+mn-lt"/>
                <a:ea typeface="新宋体" panose="02010609030101010101" pitchFamily="49" charset="-122"/>
              </a:rPr>
              <a:t>);</a:t>
            </a:r>
          </a:p>
          <a:p>
            <a:r>
              <a:rPr lang="zh-CN" altLang="en-US" sz="500" dirty="0">
                <a:solidFill>
                  <a:srgbClr val="000000"/>
                </a:solidFill>
                <a:highlight>
                  <a:srgbClr val="FFFFFF"/>
                </a:highlight>
                <a:latin typeface="+mn-lt"/>
                <a:ea typeface="新宋体" panose="02010609030101010101" pitchFamily="49" charset="-122"/>
              </a:rPr>
              <a:t>    </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my_result</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Warp_sum</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my_trap</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if</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my_lane</a:t>
            </a:r>
            <a:r>
              <a:rPr lang="en-US" altLang="zh-CN" sz="500" dirty="0">
                <a:solidFill>
                  <a:srgbClr val="000000"/>
                </a:solidFill>
                <a:highlight>
                  <a:srgbClr val="FFFFFF"/>
                </a:highlight>
                <a:latin typeface="+mn-lt"/>
                <a:ea typeface="新宋体" panose="02010609030101010101" pitchFamily="49" charset="-122"/>
              </a:rPr>
              <a:t> == 0)</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warp_sum_arr</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my_warp</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my_result</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__</a:t>
            </a:r>
            <a:r>
              <a:rPr lang="en-US" altLang="zh-CN" sz="500" dirty="0" err="1">
                <a:solidFill>
                  <a:srgbClr val="000000"/>
                </a:solidFill>
                <a:highlight>
                  <a:srgbClr val="FFFFFF"/>
                </a:highlight>
                <a:latin typeface="+mn-lt"/>
                <a:ea typeface="新宋体" panose="02010609030101010101" pitchFamily="49" charset="-122"/>
              </a:rPr>
              <a:t>syncthreads</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if</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my_warp</a:t>
            </a:r>
            <a:r>
              <a:rPr lang="en-US" altLang="zh-CN" sz="500" dirty="0">
                <a:solidFill>
                  <a:srgbClr val="000000"/>
                </a:solidFill>
                <a:highlight>
                  <a:srgbClr val="FFFFFF"/>
                </a:highlight>
                <a:latin typeface="+mn-lt"/>
                <a:ea typeface="新宋体" panose="02010609030101010101" pitchFamily="49" charset="-122"/>
              </a:rPr>
              <a:t> == 0)</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blk_result</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Warp_sum</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warp_sum_arr</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if</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 == 0)</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atomicAdd</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blk_result</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main(</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argc</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char</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argv</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n = 1 &lt;&lt; 20, </a:t>
            </a:r>
            <a:r>
              <a:rPr lang="en-US" altLang="zh-CN" sz="500" dirty="0" err="1">
                <a:solidFill>
                  <a:srgbClr val="000000"/>
                </a:solidFill>
                <a:highlight>
                  <a:srgbClr val="FFFFFF"/>
                </a:highlight>
                <a:latin typeface="+mn-lt"/>
                <a:ea typeface="新宋体" panose="02010609030101010101" pitchFamily="49" charset="-122"/>
              </a:rPr>
              <a:t>th_per_blk</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blk_ct</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scanf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A31515"/>
                </a:solidFill>
                <a:highlight>
                  <a:srgbClr val="FFFFFF"/>
                </a:highlight>
                <a:latin typeface="+mn-lt"/>
                <a:ea typeface="新宋体" panose="02010609030101010101" pitchFamily="49" charset="-122"/>
              </a:rPr>
              <a:t>"%d"</a:t>
            </a:r>
            <a:r>
              <a:rPr lang="en-US" altLang="zh-CN" sz="500" dirty="0">
                <a:solidFill>
                  <a:srgbClr val="000000"/>
                </a:solidFill>
                <a:highlight>
                  <a:srgbClr val="FFFFFF"/>
                </a:highlight>
                <a:latin typeface="+mn-lt"/>
                <a:ea typeface="新宋体" panose="02010609030101010101" pitchFamily="49" charset="-122"/>
              </a:rPr>
              <a:t>, &amp;</a:t>
            </a:r>
            <a:r>
              <a:rPr lang="en-US" altLang="zh-CN" sz="500" dirty="0" err="1">
                <a:solidFill>
                  <a:srgbClr val="000000"/>
                </a:solidFill>
                <a:highlight>
                  <a:srgbClr val="FFFFFF"/>
                </a:highlight>
                <a:latin typeface="+mn-lt"/>
                <a:ea typeface="新宋体" panose="02010609030101010101" pitchFamily="49" charset="-122"/>
              </a:rPr>
              <a:t>th_per_blk</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blk_ct</a:t>
            </a:r>
            <a:r>
              <a:rPr lang="en-US" altLang="zh-CN" sz="500" dirty="0">
                <a:solidFill>
                  <a:srgbClr val="000000"/>
                </a:solidFill>
                <a:highlight>
                  <a:srgbClr val="FFFFFF"/>
                </a:highlight>
                <a:latin typeface="+mn-lt"/>
                <a:ea typeface="新宋体" panose="02010609030101010101" pitchFamily="49" charset="-122"/>
              </a:rPr>
              <a:t> = ceil(n * 1.0 / </a:t>
            </a:r>
            <a:r>
              <a:rPr lang="en-US" altLang="zh-CN" sz="500" dirty="0" err="1">
                <a:solidFill>
                  <a:srgbClr val="000000"/>
                </a:solidFill>
                <a:highlight>
                  <a:srgbClr val="FFFFFF"/>
                </a:highlight>
                <a:latin typeface="+mn-lt"/>
                <a:ea typeface="新宋体" panose="02010609030101010101" pitchFamily="49" charset="-122"/>
              </a:rPr>
              <a:t>th_per_blk</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 = -3, b = 3, x, * </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 trap;</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clock_t</a:t>
            </a:r>
            <a:r>
              <a:rPr lang="en-US" altLang="zh-CN" sz="500" dirty="0">
                <a:solidFill>
                  <a:srgbClr val="000000"/>
                </a:solidFill>
                <a:highlight>
                  <a:srgbClr val="FFFFFF"/>
                </a:highlight>
                <a:latin typeface="+mn-lt"/>
                <a:ea typeface="新宋体" panose="02010609030101010101" pitchFamily="49" charset="-122"/>
              </a:rPr>
              <a:t> start, finish;</a:t>
            </a:r>
          </a:p>
          <a:p>
            <a:r>
              <a:rPr lang="en-US" altLang="zh-CN" sz="500" dirty="0">
                <a:solidFill>
                  <a:srgbClr val="000000"/>
                </a:solidFill>
                <a:highlight>
                  <a:srgbClr val="FFFFFF"/>
                </a:highlight>
                <a:latin typeface="+mn-lt"/>
                <a:ea typeface="新宋体" panose="02010609030101010101" pitchFamily="49" charset="-122"/>
              </a:rPr>
              <a:t>    start = clock();</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cudaMallocManaged</a:t>
            </a:r>
            <a:r>
              <a:rPr lang="en-US" altLang="zh-CN" sz="500" dirty="0">
                <a:solidFill>
                  <a:srgbClr val="000000"/>
                </a:solidFill>
                <a:highlight>
                  <a:srgbClr val="FFFFFF"/>
                </a:highlight>
                <a:latin typeface="+mn-lt"/>
                <a:ea typeface="新宋体" panose="02010609030101010101" pitchFamily="49" charset="-122"/>
              </a:rPr>
              <a:t>(&amp;</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FF"/>
                </a:solidFill>
                <a:highlight>
                  <a:srgbClr val="FFFFFF"/>
                </a:highlight>
                <a:latin typeface="+mn-lt"/>
                <a:ea typeface="新宋体" panose="02010609030101010101" pitchFamily="49" charset="-122"/>
              </a:rPr>
              <a:t>sizeof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 = 0.5 * (f(a) + f(b));</a:t>
            </a:r>
          </a:p>
          <a:p>
            <a:r>
              <a:rPr lang="pt-BR" altLang="zh-CN" sz="500" dirty="0">
                <a:solidFill>
                  <a:srgbClr val="000000"/>
                </a:solidFill>
                <a:highlight>
                  <a:srgbClr val="FFFFFF"/>
                </a:highlight>
                <a:latin typeface="+mn-lt"/>
                <a:ea typeface="新宋体" panose="02010609030101010101" pitchFamily="49" charset="-122"/>
              </a:rPr>
              <a:t>    </a:t>
            </a:r>
            <a:r>
              <a:rPr lang="pt-BR" altLang="zh-CN" sz="500" dirty="0">
                <a:solidFill>
                  <a:srgbClr val="0000FF"/>
                </a:solidFill>
                <a:highlight>
                  <a:srgbClr val="FFFFFF"/>
                </a:highlight>
                <a:latin typeface="+mn-lt"/>
                <a:ea typeface="新宋体" panose="02010609030101010101" pitchFamily="49" charset="-122"/>
              </a:rPr>
              <a:t>float</a:t>
            </a:r>
            <a:r>
              <a:rPr lang="pt-BR" altLang="zh-CN" sz="500" dirty="0">
                <a:solidFill>
                  <a:srgbClr val="000000"/>
                </a:solidFill>
                <a:highlight>
                  <a:srgbClr val="FFFFFF"/>
                </a:highlight>
                <a:latin typeface="+mn-lt"/>
                <a:ea typeface="新宋体" panose="02010609030101010101" pitchFamily="49" charset="-122"/>
              </a:rPr>
              <a:t> h = (b - a) / n;</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Dev_trap</a:t>
            </a:r>
            <a:r>
              <a:rPr lang="en-US" altLang="zh-CN" sz="500" dirty="0">
                <a:solidFill>
                  <a:srgbClr val="000000"/>
                </a:solidFill>
                <a:highlight>
                  <a:srgbClr val="FFFFFF"/>
                </a:highlight>
                <a:latin typeface="+mn-lt"/>
                <a:ea typeface="新宋体" panose="02010609030101010101" pitchFamily="49" charset="-122"/>
              </a:rPr>
              <a:t> &lt;&lt; &lt;</a:t>
            </a:r>
            <a:r>
              <a:rPr lang="en-US" altLang="zh-CN" sz="500" dirty="0" err="1">
                <a:solidFill>
                  <a:srgbClr val="000000"/>
                </a:solidFill>
                <a:highlight>
                  <a:srgbClr val="FFFFFF"/>
                </a:highlight>
                <a:latin typeface="+mn-lt"/>
                <a:ea typeface="新宋体" panose="02010609030101010101" pitchFamily="49" charset="-122"/>
              </a:rPr>
              <a:t>blk_ct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th_per_blk</a:t>
            </a:r>
            <a:r>
              <a:rPr lang="en-US" altLang="zh-CN" sz="500" dirty="0">
                <a:solidFill>
                  <a:srgbClr val="000000"/>
                </a:solidFill>
                <a:highlight>
                  <a:srgbClr val="FFFFFF"/>
                </a:highlight>
                <a:latin typeface="+mn-lt"/>
                <a:ea typeface="新宋体" panose="02010609030101010101" pitchFamily="49" charset="-122"/>
              </a:rPr>
              <a:t> &gt;&gt; &gt; (a, b, h, n, </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cudaDeviceSynchronize</a:t>
            </a:r>
            <a:r>
              <a:rPr lang="en-US" altLang="zh-CN" sz="500" dirty="0">
                <a:solidFill>
                  <a:srgbClr val="000000"/>
                </a:solidFill>
                <a:highlight>
                  <a:srgbClr val="FFFFFF"/>
                </a:highlight>
                <a:latin typeface="+mn-lt"/>
                <a:ea typeface="新宋体" panose="02010609030101010101" pitchFamily="49" charset="-122"/>
              </a:rPr>
              <a:t>();</a:t>
            </a:r>
          </a:p>
          <a:p>
            <a:r>
              <a:rPr lang="pt-BR" altLang="zh-CN" sz="500" dirty="0">
                <a:solidFill>
                  <a:srgbClr val="000000"/>
                </a:solidFill>
                <a:highlight>
                  <a:srgbClr val="FFFFFF"/>
                </a:highlight>
                <a:latin typeface="+mn-lt"/>
                <a:ea typeface="新宋体" panose="02010609030101010101" pitchFamily="49" charset="-122"/>
              </a:rPr>
              <a:t>    *trap_p = h * (*trap_p);</a:t>
            </a:r>
          </a:p>
          <a:p>
            <a:r>
              <a:rPr lang="en-US" altLang="zh-CN" sz="500" dirty="0">
                <a:solidFill>
                  <a:srgbClr val="000000"/>
                </a:solidFill>
                <a:highlight>
                  <a:srgbClr val="FFFFFF"/>
                </a:highlight>
                <a:latin typeface="+mn-lt"/>
                <a:ea typeface="新宋体" panose="02010609030101010101" pitchFamily="49" charset="-122"/>
              </a:rPr>
              <a:t>    finish = clock();</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printf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A31515"/>
                </a:solidFill>
                <a:highlight>
                  <a:srgbClr val="FFFFFF"/>
                </a:highlight>
                <a:latin typeface="+mn-lt"/>
                <a:ea typeface="新宋体" panose="02010609030101010101" pitchFamily="49" charset="-122"/>
              </a:rPr>
              <a:t>"GPU</a:t>
            </a:r>
            <a:r>
              <a:rPr lang="zh-CN" altLang="en-US" sz="500" dirty="0">
                <a:solidFill>
                  <a:srgbClr val="A31515"/>
                </a:solidFill>
                <a:highlight>
                  <a:srgbClr val="FFFFFF"/>
                </a:highlight>
                <a:latin typeface="+mn-lt"/>
                <a:ea typeface="新宋体" panose="02010609030101010101" pitchFamily="49" charset="-122"/>
              </a:rPr>
              <a:t>执行时间</a:t>
            </a:r>
            <a:r>
              <a:rPr lang="en-US" altLang="zh-CN" sz="500" dirty="0">
                <a:solidFill>
                  <a:srgbClr val="A31515"/>
                </a:solidFill>
                <a:highlight>
                  <a:srgbClr val="FFFFFF"/>
                </a:highlight>
                <a:latin typeface="+mn-lt"/>
                <a:ea typeface="新宋体" panose="02010609030101010101" pitchFamily="49" charset="-122"/>
              </a:rPr>
              <a:t>: %f</a:t>
            </a:r>
            <a:r>
              <a:rPr lang="zh-CN" altLang="en-US" sz="500" dirty="0">
                <a:solidFill>
                  <a:srgbClr val="A31515"/>
                </a:solidFill>
                <a:highlight>
                  <a:srgbClr val="FFFFFF"/>
                </a:highlight>
                <a:latin typeface="+mn-lt"/>
                <a:ea typeface="新宋体" panose="02010609030101010101" pitchFamily="49" charset="-122"/>
              </a:rPr>
              <a:t>秒</a:t>
            </a:r>
            <a:r>
              <a:rPr lang="en-US" altLang="zh-CN" sz="500" dirty="0">
                <a:solidFill>
                  <a:srgbClr val="A31515"/>
                </a:solidFill>
                <a:highlight>
                  <a:srgbClr val="FFFFFF"/>
                </a:highlight>
                <a:latin typeface="+mn-lt"/>
                <a:ea typeface="新宋体" panose="02010609030101010101" pitchFamily="49" charset="-122"/>
              </a:rPr>
              <a:t>\n"</a:t>
            </a:r>
            <a:r>
              <a:rPr lang="en-US" altLang="zh-CN" sz="500" dirty="0">
                <a:solidFill>
                  <a:srgbClr val="000000"/>
                </a:solidFill>
                <a:highlight>
                  <a:srgbClr val="FFFFFF"/>
                </a:highlight>
                <a:latin typeface="+mn-lt"/>
                <a:ea typeface="新宋体" panose="02010609030101010101" pitchFamily="49" charset="-122"/>
              </a:rPr>
              <a:t>, (finish - start) * 1.0 / </a:t>
            </a:r>
            <a:r>
              <a:rPr lang="en-US" altLang="zh-CN" sz="500" dirty="0">
                <a:solidFill>
                  <a:srgbClr val="6F008A"/>
                </a:solidFill>
                <a:highlight>
                  <a:srgbClr val="FFFFFF"/>
                </a:highlight>
                <a:latin typeface="+mn-lt"/>
                <a:ea typeface="新宋体" panose="02010609030101010101" pitchFamily="49" charset="-122"/>
              </a:rPr>
              <a:t>CLOCKS_PER_SEC</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start = clock();</a:t>
            </a:r>
          </a:p>
          <a:p>
            <a:r>
              <a:rPr lang="en-US" altLang="zh-CN" sz="500" dirty="0">
                <a:solidFill>
                  <a:srgbClr val="000000"/>
                </a:solidFill>
                <a:highlight>
                  <a:srgbClr val="FFFFFF"/>
                </a:highlight>
                <a:latin typeface="+mn-lt"/>
                <a:ea typeface="新宋体" panose="02010609030101010101" pitchFamily="49" charset="-122"/>
              </a:rPr>
              <a:t>    trap = 0.5 * (f(a) + f(b));</a:t>
            </a:r>
          </a:p>
          <a:p>
            <a:r>
              <a:rPr lang="nn-NO" altLang="zh-CN" sz="500" dirty="0">
                <a:solidFill>
                  <a:srgbClr val="000000"/>
                </a:solidFill>
                <a:highlight>
                  <a:srgbClr val="FFFFFF"/>
                </a:highlight>
                <a:latin typeface="+mn-lt"/>
                <a:ea typeface="新宋体" panose="02010609030101010101" pitchFamily="49" charset="-122"/>
              </a:rPr>
              <a:t>    </a:t>
            </a:r>
            <a:r>
              <a:rPr lang="nn-NO" altLang="zh-CN" sz="500" dirty="0">
                <a:solidFill>
                  <a:srgbClr val="0000FF"/>
                </a:solidFill>
                <a:highlight>
                  <a:srgbClr val="FFFFFF"/>
                </a:highlight>
                <a:latin typeface="+mn-lt"/>
                <a:ea typeface="新宋体" panose="02010609030101010101" pitchFamily="49" charset="-122"/>
              </a:rPr>
              <a:t>for</a:t>
            </a:r>
            <a:r>
              <a:rPr lang="nn-NO" altLang="zh-CN" sz="500" dirty="0">
                <a:solidFill>
                  <a:srgbClr val="000000"/>
                </a:solidFill>
                <a:highlight>
                  <a:srgbClr val="FFFFFF"/>
                </a:highlight>
                <a:latin typeface="+mn-lt"/>
                <a:ea typeface="新宋体" panose="02010609030101010101" pitchFamily="49" charset="-122"/>
              </a:rPr>
              <a:t> (</a:t>
            </a:r>
            <a:r>
              <a:rPr lang="nn-NO" altLang="zh-CN" sz="500" dirty="0">
                <a:solidFill>
                  <a:srgbClr val="0000FF"/>
                </a:solidFill>
                <a:highlight>
                  <a:srgbClr val="FFFFFF"/>
                </a:highlight>
                <a:latin typeface="+mn-lt"/>
                <a:ea typeface="新宋体" panose="02010609030101010101" pitchFamily="49" charset="-122"/>
              </a:rPr>
              <a:t>int</a:t>
            </a:r>
            <a:r>
              <a:rPr lang="nn-NO" altLang="zh-CN" sz="500" dirty="0">
                <a:solidFill>
                  <a:srgbClr val="000000"/>
                </a:solidFill>
                <a:highlight>
                  <a:srgbClr val="FFFFFF"/>
                </a:highlight>
                <a:latin typeface="+mn-lt"/>
                <a:ea typeface="新宋体" panose="02010609030101010101" pitchFamily="49" charset="-122"/>
              </a:rPr>
              <a:t> i = 1; i &lt;= n - 1; i++)</a:t>
            </a:r>
          </a:p>
          <a:p>
            <a:r>
              <a:rPr lang="zh-CN" altLang="en-US" sz="500" dirty="0">
                <a:solidFill>
                  <a:srgbClr val="000000"/>
                </a:solidFill>
                <a:highlight>
                  <a:srgbClr val="FFFFFF"/>
                </a:highlight>
                <a:latin typeface="+mn-lt"/>
                <a:ea typeface="新宋体" panose="02010609030101010101" pitchFamily="49" charset="-122"/>
              </a:rPr>
              <a:t>    </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x = a + </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 h;</a:t>
            </a:r>
          </a:p>
          <a:p>
            <a:r>
              <a:rPr lang="en-US" altLang="zh-CN" sz="500" dirty="0">
                <a:solidFill>
                  <a:srgbClr val="000000"/>
                </a:solidFill>
                <a:highlight>
                  <a:srgbClr val="FFFFFF"/>
                </a:highlight>
                <a:latin typeface="+mn-lt"/>
                <a:ea typeface="新宋体" panose="02010609030101010101" pitchFamily="49" charset="-122"/>
              </a:rPr>
              <a:t>        trap += f(x);</a:t>
            </a:r>
          </a:p>
          <a:p>
            <a:r>
              <a:rPr lang="zh-CN" altLang="en-US" sz="500" dirty="0">
                <a:solidFill>
                  <a:srgbClr val="000000"/>
                </a:solidFill>
                <a:highlight>
                  <a:srgbClr val="FFFFFF"/>
                </a:highlight>
                <a:latin typeface="+mn-lt"/>
                <a:ea typeface="新宋体" panose="02010609030101010101" pitchFamily="49" charset="-122"/>
              </a:rPr>
              <a:t>    </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trap = trap * h;</a:t>
            </a:r>
          </a:p>
          <a:p>
            <a:r>
              <a:rPr lang="en-US" altLang="zh-CN" sz="500" dirty="0">
                <a:solidFill>
                  <a:srgbClr val="000000"/>
                </a:solidFill>
                <a:highlight>
                  <a:srgbClr val="FFFFFF"/>
                </a:highlight>
                <a:latin typeface="+mn-lt"/>
                <a:ea typeface="新宋体" panose="02010609030101010101" pitchFamily="49" charset="-122"/>
              </a:rPr>
              <a:t>    finish = clock();</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printf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A31515"/>
                </a:solidFill>
                <a:highlight>
                  <a:srgbClr val="FFFFFF"/>
                </a:highlight>
                <a:latin typeface="+mn-lt"/>
                <a:ea typeface="新宋体" panose="02010609030101010101" pitchFamily="49" charset="-122"/>
              </a:rPr>
              <a:t>"CPU</a:t>
            </a:r>
            <a:r>
              <a:rPr lang="zh-CN" altLang="en-US" sz="500" dirty="0">
                <a:solidFill>
                  <a:srgbClr val="A31515"/>
                </a:solidFill>
                <a:highlight>
                  <a:srgbClr val="FFFFFF"/>
                </a:highlight>
                <a:latin typeface="+mn-lt"/>
                <a:ea typeface="新宋体" panose="02010609030101010101" pitchFamily="49" charset="-122"/>
              </a:rPr>
              <a:t>执行时间</a:t>
            </a:r>
            <a:r>
              <a:rPr lang="en-US" altLang="zh-CN" sz="500" dirty="0">
                <a:solidFill>
                  <a:srgbClr val="A31515"/>
                </a:solidFill>
                <a:highlight>
                  <a:srgbClr val="FFFFFF"/>
                </a:highlight>
                <a:latin typeface="+mn-lt"/>
                <a:ea typeface="新宋体" panose="02010609030101010101" pitchFamily="49" charset="-122"/>
              </a:rPr>
              <a:t>: %f</a:t>
            </a:r>
            <a:r>
              <a:rPr lang="zh-CN" altLang="en-US" sz="500" dirty="0">
                <a:solidFill>
                  <a:srgbClr val="A31515"/>
                </a:solidFill>
                <a:highlight>
                  <a:srgbClr val="FFFFFF"/>
                </a:highlight>
                <a:latin typeface="+mn-lt"/>
                <a:ea typeface="新宋体" panose="02010609030101010101" pitchFamily="49" charset="-122"/>
              </a:rPr>
              <a:t>秒</a:t>
            </a:r>
            <a:r>
              <a:rPr lang="en-US" altLang="zh-CN" sz="500" dirty="0">
                <a:solidFill>
                  <a:srgbClr val="A31515"/>
                </a:solidFill>
                <a:highlight>
                  <a:srgbClr val="FFFFFF"/>
                </a:highlight>
                <a:latin typeface="+mn-lt"/>
                <a:ea typeface="新宋体" panose="02010609030101010101" pitchFamily="49" charset="-122"/>
              </a:rPr>
              <a:t>\n"</a:t>
            </a:r>
            <a:r>
              <a:rPr lang="en-US" altLang="zh-CN" sz="500" dirty="0">
                <a:solidFill>
                  <a:srgbClr val="000000"/>
                </a:solidFill>
                <a:highlight>
                  <a:srgbClr val="FFFFFF"/>
                </a:highlight>
                <a:latin typeface="+mn-lt"/>
                <a:ea typeface="新宋体" panose="02010609030101010101" pitchFamily="49" charset="-122"/>
              </a:rPr>
              <a:t>, (finish - start) * 1.0 / </a:t>
            </a:r>
            <a:r>
              <a:rPr lang="en-US" altLang="zh-CN" sz="500" dirty="0">
                <a:solidFill>
                  <a:srgbClr val="6F008A"/>
                </a:solidFill>
                <a:highlight>
                  <a:srgbClr val="FFFFFF"/>
                </a:highlight>
                <a:latin typeface="+mn-lt"/>
                <a:ea typeface="新宋体" panose="02010609030101010101" pitchFamily="49" charset="-122"/>
              </a:rPr>
              <a:t>CLOCKS_PER_SEC</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printf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A31515"/>
                </a:solidFill>
                <a:highlight>
                  <a:srgbClr val="FFFFFF"/>
                </a:highlight>
                <a:latin typeface="+mn-lt"/>
                <a:ea typeface="新宋体" panose="02010609030101010101" pitchFamily="49" charset="-122"/>
              </a:rPr>
              <a:t>"The area as computed by </a:t>
            </a:r>
            <a:r>
              <a:rPr lang="en-US" altLang="zh-CN" sz="500" dirty="0" err="1">
                <a:solidFill>
                  <a:srgbClr val="A31515"/>
                </a:solidFill>
                <a:highlight>
                  <a:srgbClr val="FFFFFF"/>
                </a:highlight>
                <a:latin typeface="+mn-lt"/>
                <a:ea typeface="新宋体" panose="02010609030101010101" pitchFamily="49" charset="-122"/>
              </a:rPr>
              <a:t>cuda</a:t>
            </a:r>
            <a:r>
              <a:rPr lang="en-US" altLang="zh-CN" sz="500" dirty="0">
                <a:solidFill>
                  <a:srgbClr val="A31515"/>
                </a:solidFill>
                <a:highlight>
                  <a:srgbClr val="FFFFFF"/>
                </a:highlight>
                <a:latin typeface="+mn-lt"/>
                <a:ea typeface="新宋体" panose="02010609030101010101" pitchFamily="49" charset="-122"/>
              </a:rPr>
              <a:t> is: %f\n"</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printf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A31515"/>
                </a:solidFill>
                <a:highlight>
                  <a:srgbClr val="FFFFFF"/>
                </a:highlight>
                <a:latin typeface="+mn-lt"/>
                <a:ea typeface="新宋体" panose="02010609030101010101" pitchFamily="49" charset="-122"/>
              </a:rPr>
              <a:t>"The area as computed by </a:t>
            </a:r>
            <a:r>
              <a:rPr lang="en-US" altLang="zh-CN" sz="500" dirty="0" err="1">
                <a:solidFill>
                  <a:srgbClr val="A31515"/>
                </a:solidFill>
                <a:highlight>
                  <a:srgbClr val="FFFFFF"/>
                </a:highlight>
                <a:latin typeface="+mn-lt"/>
                <a:ea typeface="新宋体" panose="02010609030101010101" pitchFamily="49" charset="-122"/>
              </a:rPr>
              <a:t>cpu</a:t>
            </a:r>
            <a:r>
              <a:rPr lang="en-US" altLang="zh-CN" sz="500" dirty="0">
                <a:solidFill>
                  <a:srgbClr val="A31515"/>
                </a:solidFill>
                <a:highlight>
                  <a:srgbClr val="FFFFFF"/>
                </a:highlight>
                <a:latin typeface="+mn-lt"/>
                <a:ea typeface="新宋体" panose="02010609030101010101" pitchFamily="49" charset="-122"/>
              </a:rPr>
              <a:t> is: %f\n"</a:t>
            </a:r>
            <a:r>
              <a:rPr lang="en-US" altLang="zh-CN" sz="500" dirty="0">
                <a:solidFill>
                  <a:srgbClr val="000000"/>
                </a:solidFill>
                <a:highlight>
                  <a:srgbClr val="FFFFFF"/>
                </a:highlight>
                <a:latin typeface="+mn-lt"/>
                <a:ea typeface="新宋体" panose="02010609030101010101" pitchFamily="49" charset="-122"/>
              </a:rPr>
              <a:t>, trap);</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cudaFree</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return</a:t>
            </a:r>
            <a:r>
              <a:rPr lang="en-US" altLang="zh-CN" sz="500" dirty="0">
                <a:solidFill>
                  <a:srgbClr val="000000"/>
                </a:solidFill>
                <a:highlight>
                  <a:srgbClr val="FFFFFF"/>
                </a:highlight>
                <a:latin typeface="+mn-lt"/>
                <a:ea typeface="新宋体" panose="02010609030101010101" pitchFamily="49" charset="-122"/>
              </a:rPr>
              <a:t> 0;</a:t>
            </a:r>
          </a:p>
          <a:p>
            <a:r>
              <a:rPr lang="en-US" altLang="zh-CN" sz="500" dirty="0">
                <a:solidFill>
                  <a:srgbClr val="000000"/>
                </a:solidFill>
                <a:highlight>
                  <a:srgbClr val="FFFFFF"/>
                </a:highlight>
                <a:latin typeface="+mn-lt"/>
                <a:ea typeface="新宋体" panose="02010609030101010101" pitchFamily="49" charset="-122"/>
              </a:rPr>
              <a:t>}</a:t>
            </a:r>
          </a:p>
        </p:txBody>
      </p:sp>
      <p:sp>
        <p:nvSpPr>
          <p:cNvPr id="2" name="标题 1">
            <a:extLst>
              <a:ext uri="{FF2B5EF4-FFF2-40B4-BE49-F238E27FC236}">
                <a16:creationId xmlns:a16="http://schemas.microsoft.com/office/drawing/2014/main" id="{72F526D6-C4C2-3D24-26E3-6A1471479EA0}"/>
              </a:ext>
            </a:extLst>
          </p:cNvPr>
          <p:cNvSpPr>
            <a:spLocks noGrp="1"/>
          </p:cNvSpPr>
          <p:nvPr>
            <p:ph type="title"/>
          </p:nvPr>
        </p:nvSpPr>
        <p:spPr>
          <a:xfrm>
            <a:off x="457200" y="152400"/>
            <a:ext cx="8229600" cy="990600"/>
          </a:xfrm>
        </p:spPr>
        <p:txBody>
          <a:bodyPr/>
          <a:lstStyle/>
          <a:p>
            <a:r>
              <a:rPr lang="en-US" altLang="zh-CN" dirty="0"/>
              <a:t>13 CUDA</a:t>
            </a:r>
            <a:r>
              <a:rPr lang="zh-CN" altLang="en-US" dirty="0"/>
              <a:t>梯形法则</a:t>
            </a:r>
            <a:r>
              <a:rPr lang="en-US" altLang="zh-CN" dirty="0"/>
              <a:t>Ill: </a:t>
            </a:r>
            <a:r>
              <a:rPr lang="zh-CN" altLang="en-US" dirty="0"/>
              <a:t>使用具有多个线程束的线程块</a:t>
            </a:r>
          </a:p>
        </p:txBody>
      </p:sp>
      <p:sp>
        <p:nvSpPr>
          <p:cNvPr id="3" name="内容占位符 2">
            <a:extLst>
              <a:ext uri="{FF2B5EF4-FFF2-40B4-BE49-F238E27FC236}">
                <a16:creationId xmlns:a16="http://schemas.microsoft.com/office/drawing/2014/main" id="{5CF37E61-B0C3-0E5D-A0D6-57DC5544A90D}"/>
              </a:ext>
            </a:extLst>
          </p:cNvPr>
          <p:cNvSpPr>
            <a:spLocks noGrp="1"/>
          </p:cNvSpPr>
          <p:nvPr>
            <p:ph sz="quarter" idx="1"/>
          </p:nvPr>
        </p:nvSpPr>
        <p:spPr>
          <a:xfrm>
            <a:off x="457200" y="1219200"/>
            <a:ext cx="5698976" cy="4937125"/>
          </a:xfrm>
        </p:spPr>
        <p:txBody>
          <a:bodyPr/>
          <a:lstStyle/>
          <a:p>
            <a:r>
              <a:rPr lang="zh-CN" altLang="en-US" dirty="0"/>
              <a:t>线程束</a:t>
            </a:r>
            <a:r>
              <a:rPr lang="en-US" altLang="zh-CN" dirty="0"/>
              <a:t>0</a:t>
            </a:r>
            <a:r>
              <a:rPr lang="zh-CN" altLang="en-US" dirty="0"/>
              <a:t>如何访问其他线程束的贡献值</a:t>
            </a:r>
            <a:endParaRPr lang="en-US" altLang="zh-CN" dirty="0"/>
          </a:p>
          <a:p>
            <a:pPr lvl="1"/>
            <a:r>
              <a:rPr lang="zh-CN" altLang="en-US" dirty="0"/>
              <a:t>不能使用线程束洗牌和寄存器</a:t>
            </a:r>
            <a:endParaRPr lang="en-US" altLang="zh-CN" dirty="0"/>
          </a:p>
          <a:p>
            <a:pPr lvl="2"/>
            <a:r>
              <a:rPr lang="zh-CN" altLang="en-US" dirty="0"/>
              <a:t>线程束洗牌只允许线程读取束内其他线程的寄存器</a:t>
            </a:r>
            <a:endParaRPr lang="en-US" altLang="zh-CN" dirty="0"/>
          </a:p>
          <a:p>
            <a:pPr lvl="1"/>
            <a:r>
              <a:rPr lang="zh-CN" altLang="en-US" dirty="0"/>
              <a:t>使用共享内存</a:t>
            </a:r>
            <a:endParaRPr lang="en-US" altLang="zh-CN" dirty="0"/>
          </a:p>
          <a:p>
            <a:pPr lvl="2"/>
            <a:r>
              <a:rPr lang="zh-CN" altLang="en-US" dirty="0"/>
              <a:t>线程束</a:t>
            </a:r>
            <a:r>
              <a:rPr lang="el-GR" altLang="zh-CN" dirty="0"/>
              <a:t>ω</a:t>
            </a:r>
            <a:r>
              <a:rPr lang="zh-CN" altLang="en-US" dirty="0"/>
              <a:t>中通道号为</a:t>
            </a:r>
            <a:r>
              <a:rPr lang="en-US" altLang="zh-CN" dirty="0"/>
              <a:t>0</a:t>
            </a:r>
            <a:r>
              <a:rPr lang="zh-CN" altLang="en-US" dirty="0"/>
              <a:t>的线程可以将线程束的贡献值存储在</a:t>
            </a:r>
            <a:r>
              <a:rPr lang="en-US" altLang="zh-CN" dirty="0" err="1"/>
              <a:t>warp_sum_arr</a:t>
            </a:r>
            <a:r>
              <a:rPr lang="en-US" altLang="zh-CN" dirty="0"/>
              <a:t>[</a:t>
            </a:r>
            <a:r>
              <a:rPr lang="el-GR" altLang="zh-CN" dirty="0"/>
              <a:t>ω</a:t>
            </a:r>
            <a:r>
              <a:rPr lang="en-US" altLang="zh-CN" dirty="0"/>
              <a:t>]</a:t>
            </a:r>
            <a:r>
              <a:rPr lang="zh-CN" altLang="en-US" dirty="0"/>
              <a:t>中</a:t>
            </a:r>
            <a:endParaRPr lang="en-US" altLang="zh-CN" dirty="0"/>
          </a:p>
          <a:p>
            <a:pPr lvl="2"/>
            <a:r>
              <a:rPr lang="zh-CN" altLang="en-US" dirty="0"/>
              <a:t>对线程束</a:t>
            </a:r>
            <a:r>
              <a:rPr lang="en-US" altLang="zh-CN" dirty="0"/>
              <a:t>0</a:t>
            </a:r>
            <a:r>
              <a:rPr lang="zh-CN" altLang="en-US" dirty="0"/>
              <a:t>使用线程束洗牌求和</a:t>
            </a:r>
            <a:endParaRPr lang="en-US" altLang="zh-CN" dirty="0"/>
          </a:p>
        </p:txBody>
      </p:sp>
      <p:sp>
        <p:nvSpPr>
          <p:cNvPr id="4" name="灯片编号占位符 3">
            <a:extLst>
              <a:ext uri="{FF2B5EF4-FFF2-40B4-BE49-F238E27FC236}">
                <a16:creationId xmlns:a16="http://schemas.microsoft.com/office/drawing/2014/main" id="{D4E2CDAB-888F-BCB9-4AE9-EA0ECDAA9971}"/>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28</a:t>
            </a:fld>
            <a:endParaRPr lang="zh-CN" altLang="en-US"/>
          </a:p>
        </p:txBody>
      </p:sp>
    </p:spTree>
    <p:extLst>
      <p:ext uri="{BB962C8B-B14F-4D97-AF65-F5344CB8AC3E}">
        <p14:creationId xmlns:p14="http://schemas.microsoft.com/office/powerpoint/2010/main" val="377192953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E18659-39B9-6EC5-355D-55A340BBB40A}"/>
              </a:ext>
            </a:extLst>
          </p:cNvPr>
          <p:cNvSpPr>
            <a:spLocks noGrp="1"/>
          </p:cNvSpPr>
          <p:nvPr>
            <p:ph type="title"/>
          </p:nvPr>
        </p:nvSpPr>
        <p:spPr/>
        <p:txBody>
          <a:bodyPr/>
          <a:lstStyle/>
          <a:p>
            <a:r>
              <a:rPr lang="en-US" altLang="zh-CN" dirty="0"/>
              <a:t>13 CUDA</a:t>
            </a:r>
            <a:r>
              <a:rPr lang="zh-CN" altLang="en-US" dirty="0"/>
              <a:t>梯形法则</a:t>
            </a:r>
            <a:r>
              <a:rPr lang="en-US" altLang="zh-CN" dirty="0"/>
              <a:t>Ill: </a:t>
            </a:r>
            <a:r>
              <a:rPr lang="zh-CN" altLang="en-US" dirty="0"/>
              <a:t>使用具有多个线程束的线程块</a:t>
            </a:r>
          </a:p>
        </p:txBody>
      </p:sp>
      <p:sp>
        <p:nvSpPr>
          <p:cNvPr id="3" name="内容占位符 2">
            <a:extLst>
              <a:ext uri="{FF2B5EF4-FFF2-40B4-BE49-F238E27FC236}">
                <a16:creationId xmlns:a16="http://schemas.microsoft.com/office/drawing/2014/main" id="{3B1656CF-D98A-E7F1-3FA0-9A1D007BE7F7}"/>
              </a:ext>
            </a:extLst>
          </p:cNvPr>
          <p:cNvSpPr>
            <a:spLocks noGrp="1"/>
          </p:cNvSpPr>
          <p:nvPr>
            <p:ph sz="quarter" idx="1"/>
          </p:nvPr>
        </p:nvSpPr>
        <p:spPr>
          <a:xfrm>
            <a:off x="457200" y="1219200"/>
            <a:ext cx="5987008" cy="4937760"/>
          </a:xfrm>
        </p:spPr>
        <p:txBody>
          <a:bodyPr/>
          <a:lstStyle/>
          <a:p>
            <a:r>
              <a:rPr lang="zh-CN" altLang="en-US" dirty="0"/>
              <a:t>使用共享内存求和</a:t>
            </a:r>
            <a:endParaRPr lang="en-US" altLang="zh-CN" dirty="0"/>
          </a:p>
          <a:p>
            <a:pPr lvl="1"/>
            <a:r>
              <a:rPr lang="zh-CN" altLang="en-US" dirty="0"/>
              <a:t>共享变量由块中所有线程共享</a:t>
            </a:r>
            <a:endParaRPr lang="en-US" altLang="zh-CN" dirty="0"/>
          </a:p>
          <a:p>
            <a:pPr lvl="1"/>
            <a:r>
              <a:rPr lang="en-US" altLang="zh-CN" dirty="0" err="1"/>
              <a:t>thread_calcs</a:t>
            </a:r>
            <a:r>
              <a:rPr lang="zh-CN" altLang="en-US" dirty="0"/>
              <a:t>数组保存每个线程的贡献值</a:t>
            </a:r>
            <a:endParaRPr lang="en-US" altLang="zh-CN" dirty="0"/>
          </a:p>
          <a:p>
            <a:pPr lvl="1"/>
            <a:r>
              <a:rPr lang="zh-CN" altLang="en-US" dirty="0"/>
              <a:t>每个线程</a:t>
            </a:r>
            <a:r>
              <a:rPr lang="zh-CN" altLang="en-US"/>
              <a:t>束都通过</a:t>
            </a:r>
            <a:r>
              <a:rPr lang="zh-CN" altLang="en-US" dirty="0"/>
              <a:t>使用共享内存来求束内所有线程的贡献值之和</a:t>
            </a:r>
          </a:p>
        </p:txBody>
      </p:sp>
      <p:sp>
        <p:nvSpPr>
          <p:cNvPr id="4" name="灯片编号占位符 3">
            <a:extLst>
              <a:ext uri="{FF2B5EF4-FFF2-40B4-BE49-F238E27FC236}">
                <a16:creationId xmlns:a16="http://schemas.microsoft.com/office/drawing/2014/main" id="{E3E306B5-C05F-08E0-4D71-30CD2CB9F713}"/>
              </a:ext>
            </a:extLst>
          </p:cNvPr>
          <p:cNvSpPr>
            <a:spLocks noGrp="1"/>
          </p:cNvSpPr>
          <p:nvPr>
            <p:ph type="sldNum" sz="quarter" idx="12"/>
          </p:nvPr>
        </p:nvSpPr>
        <p:spPr/>
        <p:txBody>
          <a:bodyPr/>
          <a:lstStyle/>
          <a:p>
            <a:pPr>
              <a:defRPr/>
            </a:pPr>
            <a:fld id="{FEB03361-FB3C-4B11-9CA7-B53FACB5A640}" type="slidenum">
              <a:rPr lang="zh-CN" altLang="en-US" smtClean="0"/>
              <a:pPr>
                <a:defRPr/>
              </a:pPr>
              <a:t>29</a:t>
            </a:fld>
            <a:endParaRPr lang="zh-CN" altLang="en-US"/>
          </a:p>
        </p:txBody>
      </p:sp>
      <p:sp>
        <p:nvSpPr>
          <p:cNvPr id="8" name="文本框 7">
            <a:extLst>
              <a:ext uri="{FF2B5EF4-FFF2-40B4-BE49-F238E27FC236}">
                <a16:creationId xmlns:a16="http://schemas.microsoft.com/office/drawing/2014/main" id="{C67F9D31-F490-361C-4A5F-7698F43B3B1E}"/>
              </a:ext>
            </a:extLst>
          </p:cNvPr>
          <p:cNvSpPr txBox="1"/>
          <p:nvPr/>
        </p:nvSpPr>
        <p:spPr>
          <a:xfrm>
            <a:off x="6415358" y="794828"/>
            <a:ext cx="2664296" cy="5940088"/>
          </a:xfrm>
          <a:prstGeom prst="rect">
            <a:avLst/>
          </a:prstGeom>
          <a:noFill/>
        </p:spPr>
        <p:txBody>
          <a:bodyPr wrap="square">
            <a:spAutoFit/>
          </a:bodyPr>
          <a:lstStyle/>
          <a:p>
            <a:r>
              <a:rPr lang="en-US" altLang="zh-CN" sz="500" dirty="0">
                <a:solidFill>
                  <a:srgbClr val="808080"/>
                </a:solidFill>
                <a:highlight>
                  <a:srgbClr val="FFFFFF"/>
                </a:highlight>
                <a:latin typeface="+mn-lt"/>
                <a:ea typeface="新宋体" panose="02010609030101010101" pitchFamily="49" charset="-122"/>
              </a:rPr>
              <a:t>#include</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A31515"/>
                </a:solidFill>
                <a:highlight>
                  <a:srgbClr val="FFFFFF"/>
                </a:highlight>
                <a:latin typeface="+mn-lt"/>
                <a:ea typeface="新宋体" panose="02010609030101010101" pitchFamily="49" charset="-122"/>
              </a:rPr>
              <a:t>&lt;</a:t>
            </a:r>
            <a:r>
              <a:rPr lang="en-US" altLang="zh-CN" sz="500" dirty="0" err="1">
                <a:solidFill>
                  <a:srgbClr val="A31515"/>
                </a:solidFill>
                <a:highlight>
                  <a:srgbClr val="FFFFFF"/>
                </a:highlight>
                <a:latin typeface="+mn-lt"/>
                <a:ea typeface="新宋体" panose="02010609030101010101" pitchFamily="49" charset="-122"/>
              </a:rPr>
              <a:t>stdio.h</a:t>
            </a:r>
            <a:r>
              <a:rPr lang="en-US" altLang="zh-CN" sz="500" dirty="0">
                <a:solidFill>
                  <a:srgbClr val="A31515"/>
                </a:solidFill>
                <a:highlight>
                  <a:srgbClr val="FFFFFF"/>
                </a:highlight>
                <a:latin typeface="+mn-lt"/>
                <a:ea typeface="新宋体" panose="02010609030101010101" pitchFamily="49" charset="-122"/>
              </a:rPr>
              <a:t>&gt;</a:t>
            </a:r>
            <a:endParaRPr lang="en-US" altLang="zh-CN" sz="500" dirty="0">
              <a:solidFill>
                <a:srgbClr val="000000"/>
              </a:solidFill>
              <a:highlight>
                <a:srgbClr val="FFFFFF"/>
              </a:highlight>
              <a:latin typeface="+mn-lt"/>
              <a:ea typeface="新宋体" panose="02010609030101010101" pitchFamily="49" charset="-122"/>
            </a:endParaRPr>
          </a:p>
          <a:p>
            <a:r>
              <a:rPr lang="en-US" altLang="zh-CN" sz="500" dirty="0">
                <a:solidFill>
                  <a:srgbClr val="808080"/>
                </a:solidFill>
                <a:highlight>
                  <a:srgbClr val="FFFFFF"/>
                </a:highlight>
                <a:latin typeface="+mn-lt"/>
                <a:ea typeface="新宋体" panose="02010609030101010101" pitchFamily="49" charset="-122"/>
              </a:rPr>
              <a:t>#include</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A31515"/>
                </a:solidFill>
                <a:highlight>
                  <a:srgbClr val="FFFFFF"/>
                </a:highlight>
                <a:latin typeface="+mn-lt"/>
                <a:ea typeface="新宋体" panose="02010609030101010101" pitchFamily="49" charset="-122"/>
              </a:rPr>
              <a:t>&lt;</a:t>
            </a:r>
            <a:r>
              <a:rPr lang="en-US" altLang="zh-CN" sz="500" dirty="0" err="1">
                <a:solidFill>
                  <a:srgbClr val="A31515"/>
                </a:solidFill>
                <a:highlight>
                  <a:srgbClr val="FFFFFF"/>
                </a:highlight>
                <a:latin typeface="+mn-lt"/>
                <a:ea typeface="新宋体" panose="02010609030101010101" pitchFamily="49" charset="-122"/>
              </a:rPr>
              <a:t>stdlib.h</a:t>
            </a:r>
            <a:r>
              <a:rPr lang="en-US" altLang="zh-CN" sz="500" dirty="0">
                <a:solidFill>
                  <a:srgbClr val="A31515"/>
                </a:solidFill>
                <a:highlight>
                  <a:srgbClr val="FFFFFF"/>
                </a:highlight>
                <a:latin typeface="+mn-lt"/>
                <a:ea typeface="新宋体" panose="02010609030101010101" pitchFamily="49" charset="-122"/>
              </a:rPr>
              <a:t>&gt;</a:t>
            </a:r>
            <a:endParaRPr lang="en-US" altLang="zh-CN" sz="500" dirty="0">
              <a:solidFill>
                <a:srgbClr val="000000"/>
              </a:solidFill>
              <a:highlight>
                <a:srgbClr val="FFFFFF"/>
              </a:highlight>
              <a:latin typeface="+mn-lt"/>
              <a:ea typeface="新宋体" panose="02010609030101010101" pitchFamily="49" charset="-122"/>
            </a:endParaRPr>
          </a:p>
          <a:p>
            <a:r>
              <a:rPr lang="en-US" altLang="zh-CN" sz="500" dirty="0">
                <a:solidFill>
                  <a:srgbClr val="808080"/>
                </a:solidFill>
                <a:highlight>
                  <a:srgbClr val="FFFFFF"/>
                </a:highlight>
                <a:latin typeface="+mn-lt"/>
                <a:ea typeface="新宋体" panose="02010609030101010101" pitchFamily="49" charset="-122"/>
              </a:rPr>
              <a:t>#include</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A31515"/>
                </a:solidFill>
                <a:highlight>
                  <a:srgbClr val="FFFFFF"/>
                </a:highlight>
                <a:latin typeface="+mn-lt"/>
                <a:ea typeface="新宋体" panose="02010609030101010101" pitchFamily="49" charset="-122"/>
              </a:rPr>
              <a:t>"</a:t>
            </a:r>
            <a:r>
              <a:rPr lang="en-US" altLang="zh-CN" sz="500" dirty="0" err="1">
                <a:solidFill>
                  <a:srgbClr val="A31515"/>
                </a:solidFill>
                <a:highlight>
                  <a:srgbClr val="FFFFFF"/>
                </a:highlight>
                <a:latin typeface="+mn-lt"/>
                <a:ea typeface="新宋体" panose="02010609030101010101" pitchFamily="49" charset="-122"/>
              </a:rPr>
              <a:t>time.h</a:t>
            </a:r>
            <a:r>
              <a:rPr lang="en-US" altLang="zh-CN" sz="500" dirty="0">
                <a:solidFill>
                  <a:srgbClr val="A31515"/>
                </a:solidFill>
                <a:highlight>
                  <a:srgbClr val="FFFFFF"/>
                </a:highlight>
                <a:latin typeface="+mn-lt"/>
                <a:ea typeface="新宋体" panose="02010609030101010101" pitchFamily="49" charset="-122"/>
              </a:rPr>
              <a:t>"</a:t>
            </a:r>
            <a:endParaRPr lang="en-US" altLang="zh-CN" sz="500" dirty="0">
              <a:solidFill>
                <a:srgbClr val="000000"/>
              </a:solidFill>
              <a:highlight>
                <a:srgbClr val="FFFFFF"/>
              </a:highlight>
              <a:latin typeface="+mn-lt"/>
              <a:ea typeface="新宋体" panose="02010609030101010101" pitchFamily="49" charset="-122"/>
            </a:endParaRPr>
          </a:p>
          <a:p>
            <a:r>
              <a:rPr lang="en-US" altLang="zh-CN" sz="500" dirty="0">
                <a:solidFill>
                  <a:srgbClr val="000000"/>
                </a:solidFill>
                <a:highlight>
                  <a:srgbClr val="FFFFFF"/>
                </a:highlight>
                <a:latin typeface="+mn-lt"/>
                <a:ea typeface="新宋体" panose="02010609030101010101" pitchFamily="49" charset="-122"/>
              </a:rPr>
              <a:t>__host__ __device__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f(</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x)</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return</a:t>
            </a:r>
            <a:r>
              <a:rPr lang="en-US" altLang="zh-CN" sz="500" dirty="0">
                <a:solidFill>
                  <a:srgbClr val="000000"/>
                </a:solidFill>
                <a:highlight>
                  <a:srgbClr val="FFFFFF"/>
                </a:highlight>
                <a:latin typeface="+mn-lt"/>
                <a:ea typeface="新宋体" panose="02010609030101010101" pitchFamily="49" charset="-122"/>
              </a:rPr>
              <a:t> x * x + 1;</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__device__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Shared_mem_sum</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shared_vals</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my_lane</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warpSize</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for</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unsigned</a:t>
            </a:r>
            <a:r>
              <a:rPr lang="en-US" altLang="zh-CN" sz="500" dirty="0">
                <a:solidFill>
                  <a:srgbClr val="000000"/>
                </a:solidFill>
                <a:highlight>
                  <a:srgbClr val="FFFFFF"/>
                </a:highlight>
                <a:latin typeface="+mn-lt"/>
                <a:ea typeface="新宋体" panose="02010609030101010101" pitchFamily="49" charset="-122"/>
              </a:rPr>
              <a:t> diff = 16; diff &gt; 0; diff &gt;&gt;= 1)</a:t>
            </a:r>
          </a:p>
          <a:p>
            <a:r>
              <a:rPr lang="zh-CN" altLang="en-US" sz="500" dirty="0">
                <a:solidFill>
                  <a:srgbClr val="000000"/>
                </a:solidFill>
                <a:highlight>
                  <a:srgbClr val="FFFFFF"/>
                </a:highlight>
                <a:latin typeface="+mn-lt"/>
                <a:ea typeface="新宋体" panose="02010609030101010101" pitchFamily="49" charset="-122"/>
              </a:rPr>
              <a:t>    </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source = (</a:t>
            </a:r>
            <a:r>
              <a:rPr lang="en-US" altLang="zh-CN" sz="500" dirty="0" err="1">
                <a:solidFill>
                  <a:srgbClr val="000000"/>
                </a:solidFill>
                <a:highlight>
                  <a:srgbClr val="FFFFFF"/>
                </a:highlight>
                <a:latin typeface="+mn-lt"/>
                <a:ea typeface="新宋体" panose="02010609030101010101" pitchFamily="49" charset="-122"/>
              </a:rPr>
              <a:t>my_lane</a:t>
            </a:r>
            <a:r>
              <a:rPr lang="en-US" altLang="zh-CN" sz="500" dirty="0">
                <a:solidFill>
                  <a:srgbClr val="000000"/>
                </a:solidFill>
                <a:highlight>
                  <a:srgbClr val="FFFFFF"/>
                </a:highlight>
                <a:latin typeface="+mn-lt"/>
                <a:ea typeface="新宋体" panose="02010609030101010101" pitchFamily="49" charset="-122"/>
              </a:rPr>
              <a:t> + diff) % </a:t>
            </a:r>
            <a:r>
              <a:rPr lang="en-US" altLang="zh-CN" sz="500" dirty="0" err="1">
                <a:solidFill>
                  <a:srgbClr val="000000"/>
                </a:solidFill>
                <a:highlight>
                  <a:srgbClr val="FFFFFF"/>
                </a:highlight>
                <a:latin typeface="+mn-lt"/>
                <a:ea typeface="新宋体" panose="02010609030101010101" pitchFamily="49" charset="-122"/>
              </a:rPr>
              <a:t>warpSize</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shared_vals</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my_lane</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shared_vals</a:t>
            </a:r>
            <a:r>
              <a:rPr lang="en-US" altLang="zh-CN" sz="500" dirty="0">
                <a:solidFill>
                  <a:srgbClr val="000000"/>
                </a:solidFill>
                <a:highlight>
                  <a:srgbClr val="FFFFFF"/>
                </a:highlight>
                <a:latin typeface="+mn-lt"/>
                <a:ea typeface="新宋体" panose="02010609030101010101" pitchFamily="49" charset="-122"/>
              </a:rPr>
              <a:t>[source];</a:t>
            </a:r>
          </a:p>
          <a:p>
            <a:r>
              <a:rPr lang="zh-CN" altLang="en-US" sz="500" dirty="0">
                <a:solidFill>
                  <a:srgbClr val="000000"/>
                </a:solidFill>
                <a:highlight>
                  <a:srgbClr val="FFFFFF"/>
                </a:highlight>
                <a:latin typeface="+mn-lt"/>
                <a:ea typeface="新宋体" panose="02010609030101010101" pitchFamily="49" charset="-122"/>
              </a:rPr>
              <a:t>    </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return</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shared_vals</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my_lane</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__global__ </a:t>
            </a:r>
            <a:r>
              <a:rPr lang="en-US" altLang="zh-CN" sz="500" dirty="0">
                <a:solidFill>
                  <a:srgbClr val="0000FF"/>
                </a:solidFill>
                <a:highlight>
                  <a:srgbClr val="FFFFFF"/>
                </a:highlight>
                <a:latin typeface="+mn-lt"/>
                <a:ea typeface="新宋体" panose="02010609030101010101" pitchFamily="49" charset="-122"/>
              </a:rPr>
              <a:t>void</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Dev_trap</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0000FF"/>
                </a:solidFill>
                <a:highlight>
                  <a:srgbClr val="FFFFFF"/>
                </a:highlight>
                <a:latin typeface="+mn-lt"/>
                <a:ea typeface="新宋体" panose="02010609030101010101" pitchFamily="49" charset="-122"/>
              </a:rPr>
              <a:t>const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 </a:t>
            </a:r>
            <a:r>
              <a:rPr lang="en-US" altLang="zh-CN" sz="500" dirty="0">
                <a:solidFill>
                  <a:srgbClr val="0000FF"/>
                </a:solidFill>
                <a:highlight>
                  <a:srgbClr val="FFFFFF"/>
                </a:highlight>
                <a:latin typeface="+mn-lt"/>
                <a:ea typeface="新宋体" panose="02010609030101010101" pitchFamily="49" charset="-122"/>
              </a:rPr>
              <a:t>const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b, </a:t>
            </a:r>
            <a:r>
              <a:rPr lang="en-US" altLang="zh-CN" sz="500" dirty="0">
                <a:solidFill>
                  <a:srgbClr val="0000FF"/>
                </a:solidFill>
                <a:highlight>
                  <a:srgbClr val="FFFFFF"/>
                </a:highlight>
                <a:latin typeface="+mn-lt"/>
                <a:ea typeface="新宋体" panose="02010609030101010101" pitchFamily="49" charset="-122"/>
              </a:rPr>
              <a:t>const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h, </a:t>
            </a:r>
            <a:r>
              <a:rPr lang="en-US" altLang="zh-CN" sz="500" dirty="0">
                <a:solidFill>
                  <a:srgbClr val="0000FF"/>
                </a:solidFill>
                <a:highlight>
                  <a:srgbClr val="FFFFFF"/>
                </a:highlight>
                <a:latin typeface="+mn-lt"/>
                <a:ea typeface="新宋体" panose="02010609030101010101" pitchFamily="49" charset="-122"/>
              </a:rPr>
              <a:t>const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n,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__shared__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thread_calcs</a:t>
            </a:r>
            <a:r>
              <a:rPr lang="en-US" altLang="zh-CN" sz="500" dirty="0">
                <a:solidFill>
                  <a:srgbClr val="000000"/>
                </a:solidFill>
                <a:highlight>
                  <a:srgbClr val="FFFFFF"/>
                </a:highlight>
                <a:latin typeface="+mn-lt"/>
                <a:ea typeface="新宋体" panose="02010609030101010101" pitchFamily="49" charset="-122"/>
              </a:rPr>
              <a:t>[1024];</a:t>
            </a:r>
          </a:p>
          <a:p>
            <a:r>
              <a:rPr lang="en-US" altLang="zh-CN" sz="500" dirty="0">
                <a:solidFill>
                  <a:srgbClr val="000000"/>
                </a:solidFill>
                <a:highlight>
                  <a:srgbClr val="FFFFFF"/>
                </a:highlight>
                <a:latin typeface="+mn-lt"/>
                <a:ea typeface="新宋体" panose="02010609030101010101" pitchFamily="49" charset="-122"/>
              </a:rPr>
              <a:t>    __shared__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warp_sum_arr</a:t>
            </a:r>
            <a:r>
              <a:rPr lang="en-US" altLang="zh-CN" sz="500" dirty="0">
                <a:solidFill>
                  <a:srgbClr val="000000"/>
                </a:solidFill>
                <a:highlight>
                  <a:srgbClr val="FFFFFF"/>
                </a:highlight>
                <a:latin typeface="+mn-lt"/>
                <a:ea typeface="新宋体" panose="02010609030101010101" pitchFamily="49" charset="-122"/>
              </a:rPr>
              <a:t>[32];</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for</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&lt; 1024; </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blockDim.x</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thread_calcs</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 0;</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for</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&lt; 32; </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blockDim.x</a:t>
            </a:r>
            <a:r>
              <a:rPr lang="en-US" altLang="zh-CN" sz="500" dirty="0">
                <a:solidFill>
                  <a:srgbClr val="000000"/>
                </a:solidFill>
                <a:highlight>
                  <a:srgbClr val="FFFFFF"/>
                </a:highlight>
                <a:latin typeface="+mn-lt"/>
                <a:ea typeface="新宋体" panose="02010609030101010101" pitchFamily="49" charset="-122"/>
              </a:rPr>
              <a:t>)</a:t>
            </a:r>
          </a:p>
          <a:p>
            <a:r>
              <a:rPr lang="nn-NO" altLang="zh-CN" sz="500" dirty="0">
                <a:solidFill>
                  <a:srgbClr val="000000"/>
                </a:solidFill>
                <a:highlight>
                  <a:srgbClr val="FFFFFF"/>
                </a:highlight>
                <a:latin typeface="+mn-lt"/>
                <a:ea typeface="新宋体" panose="02010609030101010101" pitchFamily="49" charset="-122"/>
              </a:rPr>
              <a:t>        warp_sum_arr[i] = 0;</a:t>
            </a:r>
          </a:p>
          <a:p>
            <a:r>
              <a:rPr lang="en-US" altLang="zh-CN" sz="500" dirty="0">
                <a:solidFill>
                  <a:srgbClr val="000000"/>
                </a:solidFill>
                <a:highlight>
                  <a:srgbClr val="FFFFFF"/>
                </a:highlight>
                <a:latin typeface="+mn-lt"/>
                <a:ea typeface="新宋体" panose="02010609030101010101" pitchFamily="49" charset="-122"/>
              </a:rPr>
              <a:t>    __</a:t>
            </a:r>
            <a:r>
              <a:rPr lang="en-US" altLang="zh-CN" sz="500" dirty="0" err="1">
                <a:solidFill>
                  <a:srgbClr val="000000"/>
                </a:solidFill>
                <a:highlight>
                  <a:srgbClr val="FFFFFF"/>
                </a:highlight>
                <a:latin typeface="+mn-lt"/>
                <a:ea typeface="新宋体" panose="02010609030101010101" pitchFamily="49" charset="-122"/>
              </a:rPr>
              <a:t>syncthreads</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my_i</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blockDim.x</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blockIdx.x</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my_warp</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warpSize</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my_lane</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warpSize</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blk_result</a:t>
            </a:r>
            <a:r>
              <a:rPr lang="en-US" altLang="zh-CN" sz="500" dirty="0">
                <a:solidFill>
                  <a:srgbClr val="000000"/>
                </a:solidFill>
                <a:highlight>
                  <a:srgbClr val="FFFFFF"/>
                </a:highlight>
                <a:latin typeface="+mn-lt"/>
                <a:ea typeface="新宋体" panose="02010609030101010101" pitchFamily="49" charset="-122"/>
              </a:rPr>
              <a:t> = 0.0;</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if</a:t>
            </a:r>
            <a:r>
              <a:rPr lang="en-US" altLang="zh-CN" sz="500" dirty="0">
                <a:solidFill>
                  <a:srgbClr val="000000"/>
                </a:solidFill>
                <a:highlight>
                  <a:srgbClr val="FFFFFF"/>
                </a:highlight>
                <a:latin typeface="+mn-lt"/>
                <a:ea typeface="新宋体" panose="02010609030101010101" pitchFamily="49" charset="-122"/>
              </a:rPr>
              <a:t> (0 &lt; </a:t>
            </a:r>
            <a:r>
              <a:rPr lang="en-US" altLang="zh-CN" sz="500" dirty="0" err="1">
                <a:solidFill>
                  <a:srgbClr val="000000"/>
                </a:solidFill>
                <a:highlight>
                  <a:srgbClr val="FFFFFF"/>
                </a:highlight>
                <a:latin typeface="+mn-lt"/>
                <a:ea typeface="新宋体" panose="02010609030101010101" pitchFamily="49" charset="-122"/>
              </a:rPr>
              <a:t>my_i</a:t>
            </a:r>
            <a:r>
              <a:rPr lang="en-US" altLang="zh-CN" sz="500" dirty="0">
                <a:solidFill>
                  <a:srgbClr val="000000"/>
                </a:solidFill>
                <a:highlight>
                  <a:srgbClr val="FFFFFF"/>
                </a:highlight>
                <a:latin typeface="+mn-lt"/>
                <a:ea typeface="新宋体" panose="02010609030101010101" pitchFamily="49" charset="-122"/>
              </a:rPr>
              <a:t> &amp;&amp; </a:t>
            </a:r>
            <a:r>
              <a:rPr lang="en-US" altLang="zh-CN" sz="500" dirty="0" err="1">
                <a:solidFill>
                  <a:srgbClr val="000000"/>
                </a:solidFill>
                <a:highlight>
                  <a:srgbClr val="FFFFFF"/>
                </a:highlight>
                <a:latin typeface="+mn-lt"/>
                <a:ea typeface="新宋体" panose="02010609030101010101" pitchFamily="49" charset="-122"/>
              </a:rPr>
              <a:t>my_i</a:t>
            </a:r>
            <a:r>
              <a:rPr lang="en-US" altLang="zh-CN" sz="500" dirty="0">
                <a:solidFill>
                  <a:srgbClr val="000000"/>
                </a:solidFill>
                <a:highlight>
                  <a:srgbClr val="FFFFFF"/>
                </a:highlight>
                <a:latin typeface="+mn-lt"/>
                <a:ea typeface="新宋体" panose="02010609030101010101" pitchFamily="49" charset="-122"/>
              </a:rPr>
              <a:t> &lt; n)</a:t>
            </a:r>
          </a:p>
          <a:p>
            <a:r>
              <a:rPr lang="zh-CN" altLang="en-US" sz="500" dirty="0">
                <a:solidFill>
                  <a:srgbClr val="000000"/>
                </a:solidFill>
                <a:highlight>
                  <a:srgbClr val="FFFFFF"/>
                </a:highlight>
                <a:latin typeface="+mn-lt"/>
                <a:ea typeface="新宋体" panose="02010609030101010101" pitchFamily="49" charset="-122"/>
              </a:rPr>
              <a:t>    </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my_x</a:t>
            </a:r>
            <a:r>
              <a:rPr lang="en-US" altLang="zh-CN" sz="500" dirty="0">
                <a:solidFill>
                  <a:srgbClr val="000000"/>
                </a:solidFill>
                <a:highlight>
                  <a:srgbClr val="FFFFFF"/>
                </a:highlight>
                <a:latin typeface="+mn-lt"/>
                <a:ea typeface="新宋体" panose="02010609030101010101" pitchFamily="49" charset="-122"/>
              </a:rPr>
              <a:t> = a + </a:t>
            </a:r>
            <a:r>
              <a:rPr lang="en-US" altLang="zh-CN" sz="500" dirty="0" err="1">
                <a:solidFill>
                  <a:srgbClr val="000000"/>
                </a:solidFill>
                <a:highlight>
                  <a:srgbClr val="FFFFFF"/>
                </a:highlight>
                <a:latin typeface="+mn-lt"/>
                <a:ea typeface="新宋体" panose="02010609030101010101" pitchFamily="49" charset="-122"/>
              </a:rPr>
              <a:t>my_i</a:t>
            </a:r>
            <a:r>
              <a:rPr lang="en-US" altLang="zh-CN" sz="500" dirty="0">
                <a:solidFill>
                  <a:srgbClr val="000000"/>
                </a:solidFill>
                <a:highlight>
                  <a:srgbClr val="FFFFFF"/>
                </a:highlight>
                <a:latin typeface="+mn-lt"/>
                <a:ea typeface="新宋体" panose="02010609030101010101" pitchFamily="49" charset="-122"/>
              </a:rPr>
              <a:t> * h;</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thread_calcs</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 = f(</a:t>
            </a:r>
            <a:r>
              <a:rPr lang="en-US" altLang="zh-CN" sz="500" dirty="0" err="1">
                <a:solidFill>
                  <a:srgbClr val="000000"/>
                </a:solidFill>
                <a:highlight>
                  <a:srgbClr val="FFFFFF"/>
                </a:highlight>
                <a:latin typeface="+mn-lt"/>
                <a:ea typeface="新宋体" panose="02010609030101010101" pitchFamily="49" charset="-122"/>
              </a:rPr>
              <a:t>my_x</a:t>
            </a:r>
            <a:r>
              <a:rPr lang="en-US" altLang="zh-CN" sz="500" dirty="0">
                <a:solidFill>
                  <a:srgbClr val="000000"/>
                </a:solidFill>
                <a:highlight>
                  <a:srgbClr val="FFFFFF"/>
                </a:highlight>
                <a:latin typeface="+mn-lt"/>
                <a:ea typeface="新宋体" panose="02010609030101010101" pitchFamily="49" charset="-122"/>
              </a:rPr>
              <a:t>);</a:t>
            </a:r>
          </a:p>
          <a:p>
            <a:r>
              <a:rPr lang="zh-CN" altLang="en-US" sz="500" dirty="0">
                <a:solidFill>
                  <a:srgbClr val="000000"/>
                </a:solidFill>
                <a:highlight>
                  <a:srgbClr val="FFFFFF"/>
                </a:highlight>
                <a:latin typeface="+mn-lt"/>
                <a:ea typeface="新宋体" panose="02010609030101010101" pitchFamily="49" charset="-122"/>
              </a:rPr>
              <a:t>    </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my_result</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Shared_mem_sum</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thread_calcs</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my_warp</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warpSize</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if</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my_lane</a:t>
            </a:r>
            <a:r>
              <a:rPr lang="en-US" altLang="zh-CN" sz="500" dirty="0">
                <a:solidFill>
                  <a:srgbClr val="000000"/>
                </a:solidFill>
                <a:highlight>
                  <a:srgbClr val="FFFFFF"/>
                </a:highlight>
                <a:latin typeface="+mn-lt"/>
                <a:ea typeface="新宋体" panose="02010609030101010101" pitchFamily="49" charset="-122"/>
              </a:rPr>
              <a:t> == 0)</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warp_sum_arr</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my_warp</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my_result</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__</a:t>
            </a:r>
            <a:r>
              <a:rPr lang="en-US" altLang="zh-CN" sz="500" dirty="0" err="1">
                <a:solidFill>
                  <a:srgbClr val="000000"/>
                </a:solidFill>
                <a:highlight>
                  <a:srgbClr val="FFFFFF"/>
                </a:highlight>
                <a:latin typeface="+mn-lt"/>
                <a:ea typeface="新宋体" panose="02010609030101010101" pitchFamily="49" charset="-122"/>
              </a:rPr>
              <a:t>syncthreads</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if</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my_warp</a:t>
            </a:r>
            <a:r>
              <a:rPr lang="en-US" altLang="zh-CN" sz="500" dirty="0">
                <a:solidFill>
                  <a:srgbClr val="000000"/>
                </a:solidFill>
                <a:highlight>
                  <a:srgbClr val="FFFFFF"/>
                </a:highlight>
                <a:latin typeface="+mn-lt"/>
                <a:ea typeface="新宋体" panose="02010609030101010101" pitchFamily="49" charset="-122"/>
              </a:rPr>
              <a:t> == 0)</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blk_result</a:t>
            </a:r>
            <a:r>
              <a:rPr lang="en-US" altLang="zh-CN" sz="500" dirty="0">
                <a:solidFill>
                  <a:srgbClr val="000000"/>
                </a:solidFill>
                <a:highlight>
                  <a:srgbClr val="FFFFFF"/>
                </a:highlight>
                <a:latin typeface="+mn-lt"/>
                <a:ea typeface="新宋体" panose="02010609030101010101" pitchFamily="49" charset="-122"/>
              </a:rPr>
              <a:t> = </a:t>
            </a:r>
            <a:r>
              <a:rPr lang="en-US" altLang="zh-CN" sz="500" dirty="0" err="1">
                <a:solidFill>
                  <a:srgbClr val="000000"/>
                </a:solidFill>
                <a:highlight>
                  <a:srgbClr val="FFFFFF"/>
                </a:highlight>
                <a:latin typeface="+mn-lt"/>
                <a:ea typeface="新宋体" panose="02010609030101010101" pitchFamily="49" charset="-122"/>
              </a:rPr>
              <a:t>Shared_mem_sum</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warp_sum_arr</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if</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threadIdx.x</a:t>
            </a:r>
            <a:r>
              <a:rPr lang="en-US" altLang="zh-CN" sz="500" dirty="0">
                <a:solidFill>
                  <a:srgbClr val="000000"/>
                </a:solidFill>
                <a:highlight>
                  <a:srgbClr val="FFFFFF"/>
                </a:highlight>
                <a:latin typeface="+mn-lt"/>
                <a:ea typeface="新宋体" panose="02010609030101010101" pitchFamily="49" charset="-122"/>
              </a:rPr>
              <a:t> == 0)</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atomicAdd</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blk_result</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main(</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argc</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char</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argv</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int</a:t>
            </a:r>
            <a:r>
              <a:rPr lang="en-US" altLang="zh-CN" sz="500" dirty="0">
                <a:solidFill>
                  <a:srgbClr val="000000"/>
                </a:solidFill>
                <a:highlight>
                  <a:srgbClr val="FFFFFF"/>
                </a:highlight>
                <a:latin typeface="+mn-lt"/>
                <a:ea typeface="新宋体" panose="02010609030101010101" pitchFamily="49" charset="-122"/>
              </a:rPr>
              <a:t> n = 1 &lt;&lt; 20, </a:t>
            </a:r>
            <a:r>
              <a:rPr lang="en-US" altLang="zh-CN" sz="500" dirty="0" err="1">
                <a:solidFill>
                  <a:srgbClr val="000000"/>
                </a:solidFill>
                <a:highlight>
                  <a:srgbClr val="FFFFFF"/>
                </a:highlight>
                <a:latin typeface="+mn-lt"/>
                <a:ea typeface="新宋体" panose="02010609030101010101" pitchFamily="49" charset="-122"/>
              </a:rPr>
              <a:t>th_per_blk</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blk_ct</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scanf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A31515"/>
                </a:solidFill>
                <a:highlight>
                  <a:srgbClr val="FFFFFF"/>
                </a:highlight>
                <a:latin typeface="+mn-lt"/>
                <a:ea typeface="新宋体" panose="02010609030101010101" pitchFamily="49" charset="-122"/>
              </a:rPr>
              <a:t>"%d"</a:t>
            </a:r>
            <a:r>
              <a:rPr lang="en-US" altLang="zh-CN" sz="500" dirty="0">
                <a:solidFill>
                  <a:srgbClr val="000000"/>
                </a:solidFill>
                <a:highlight>
                  <a:srgbClr val="FFFFFF"/>
                </a:highlight>
                <a:latin typeface="+mn-lt"/>
                <a:ea typeface="新宋体" panose="02010609030101010101" pitchFamily="49" charset="-122"/>
              </a:rPr>
              <a:t>, &amp;</a:t>
            </a:r>
            <a:r>
              <a:rPr lang="en-US" altLang="zh-CN" sz="500" dirty="0" err="1">
                <a:solidFill>
                  <a:srgbClr val="000000"/>
                </a:solidFill>
                <a:highlight>
                  <a:srgbClr val="FFFFFF"/>
                </a:highlight>
                <a:latin typeface="+mn-lt"/>
                <a:ea typeface="新宋体" panose="02010609030101010101" pitchFamily="49" charset="-122"/>
              </a:rPr>
              <a:t>th_per_blk</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blk_ct</a:t>
            </a:r>
            <a:r>
              <a:rPr lang="en-US" altLang="zh-CN" sz="500" dirty="0">
                <a:solidFill>
                  <a:srgbClr val="000000"/>
                </a:solidFill>
                <a:highlight>
                  <a:srgbClr val="FFFFFF"/>
                </a:highlight>
                <a:latin typeface="+mn-lt"/>
                <a:ea typeface="新宋体" panose="02010609030101010101" pitchFamily="49" charset="-122"/>
              </a:rPr>
              <a:t> = ceil(n * 1.0 / </a:t>
            </a:r>
            <a:r>
              <a:rPr lang="en-US" altLang="zh-CN" sz="500" dirty="0" err="1">
                <a:solidFill>
                  <a:srgbClr val="000000"/>
                </a:solidFill>
                <a:highlight>
                  <a:srgbClr val="FFFFFF"/>
                </a:highlight>
                <a:latin typeface="+mn-lt"/>
                <a:ea typeface="新宋体" panose="02010609030101010101" pitchFamily="49" charset="-122"/>
              </a:rPr>
              <a:t>th_per_blk</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 a = -3, b = 3, x, * </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 trap;</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clock_t</a:t>
            </a:r>
            <a:r>
              <a:rPr lang="en-US" altLang="zh-CN" sz="500" dirty="0">
                <a:solidFill>
                  <a:srgbClr val="000000"/>
                </a:solidFill>
                <a:highlight>
                  <a:srgbClr val="FFFFFF"/>
                </a:highlight>
                <a:latin typeface="+mn-lt"/>
                <a:ea typeface="新宋体" panose="02010609030101010101" pitchFamily="49" charset="-122"/>
              </a:rPr>
              <a:t> start, end;</a:t>
            </a:r>
          </a:p>
          <a:p>
            <a:r>
              <a:rPr lang="en-US" altLang="zh-CN" sz="500" dirty="0">
                <a:solidFill>
                  <a:srgbClr val="000000"/>
                </a:solidFill>
                <a:highlight>
                  <a:srgbClr val="FFFFFF"/>
                </a:highlight>
                <a:latin typeface="+mn-lt"/>
                <a:ea typeface="新宋体" panose="02010609030101010101" pitchFamily="49" charset="-122"/>
              </a:rPr>
              <a:t>    start = clock();</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cudaMallocManaged</a:t>
            </a:r>
            <a:r>
              <a:rPr lang="en-US" altLang="zh-CN" sz="500" dirty="0">
                <a:solidFill>
                  <a:srgbClr val="000000"/>
                </a:solidFill>
                <a:highlight>
                  <a:srgbClr val="FFFFFF"/>
                </a:highlight>
                <a:latin typeface="+mn-lt"/>
                <a:ea typeface="新宋体" panose="02010609030101010101" pitchFamily="49" charset="-122"/>
              </a:rPr>
              <a:t>(&amp;</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FF"/>
                </a:solidFill>
                <a:highlight>
                  <a:srgbClr val="FFFFFF"/>
                </a:highlight>
                <a:latin typeface="+mn-lt"/>
                <a:ea typeface="新宋体" panose="02010609030101010101" pitchFamily="49" charset="-122"/>
              </a:rPr>
              <a:t>sizeof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0000FF"/>
                </a:solidFill>
                <a:highlight>
                  <a:srgbClr val="FFFFFF"/>
                </a:highlight>
                <a:latin typeface="+mn-lt"/>
                <a:ea typeface="新宋体" panose="02010609030101010101" pitchFamily="49" charset="-122"/>
              </a:rPr>
              <a:t>float</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 = 0.5 * (f(a) + f(b));</a:t>
            </a:r>
          </a:p>
          <a:p>
            <a:r>
              <a:rPr lang="pt-BR" altLang="zh-CN" sz="500" dirty="0">
                <a:solidFill>
                  <a:srgbClr val="000000"/>
                </a:solidFill>
                <a:highlight>
                  <a:srgbClr val="FFFFFF"/>
                </a:highlight>
                <a:latin typeface="+mn-lt"/>
                <a:ea typeface="新宋体" panose="02010609030101010101" pitchFamily="49" charset="-122"/>
              </a:rPr>
              <a:t>    </a:t>
            </a:r>
            <a:r>
              <a:rPr lang="pt-BR" altLang="zh-CN" sz="500" dirty="0">
                <a:solidFill>
                  <a:srgbClr val="0000FF"/>
                </a:solidFill>
                <a:highlight>
                  <a:srgbClr val="FFFFFF"/>
                </a:highlight>
                <a:latin typeface="+mn-lt"/>
                <a:ea typeface="新宋体" panose="02010609030101010101" pitchFamily="49" charset="-122"/>
              </a:rPr>
              <a:t>float</a:t>
            </a:r>
            <a:r>
              <a:rPr lang="pt-BR" altLang="zh-CN" sz="500" dirty="0">
                <a:solidFill>
                  <a:srgbClr val="000000"/>
                </a:solidFill>
                <a:highlight>
                  <a:srgbClr val="FFFFFF"/>
                </a:highlight>
                <a:latin typeface="+mn-lt"/>
                <a:ea typeface="新宋体" panose="02010609030101010101" pitchFamily="49" charset="-122"/>
              </a:rPr>
              <a:t> h = (b - a) / n;</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Dev_trap</a:t>
            </a:r>
            <a:r>
              <a:rPr lang="en-US" altLang="zh-CN" sz="500" dirty="0">
                <a:solidFill>
                  <a:srgbClr val="000000"/>
                </a:solidFill>
                <a:highlight>
                  <a:srgbClr val="FFFFFF"/>
                </a:highlight>
                <a:latin typeface="+mn-lt"/>
                <a:ea typeface="新宋体" panose="02010609030101010101" pitchFamily="49" charset="-122"/>
              </a:rPr>
              <a:t> &lt;&lt; &lt;</a:t>
            </a:r>
            <a:r>
              <a:rPr lang="en-US" altLang="zh-CN" sz="500" dirty="0" err="1">
                <a:solidFill>
                  <a:srgbClr val="000000"/>
                </a:solidFill>
                <a:highlight>
                  <a:srgbClr val="FFFFFF"/>
                </a:highlight>
                <a:latin typeface="+mn-lt"/>
                <a:ea typeface="新宋体" panose="02010609030101010101" pitchFamily="49" charset="-122"/>
              </a:rPr>
              <a:t>blk_ct</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th_per_blk</a:t>
            </a:r>
            <a:r>
              <a:rPr lang="en-US" altLang="zh-CN" sz="500" dirty="0">
                <a:solidFill>
                  <a:srgbClr val="000000"/>
                </a:solidFill>
                <a:highlight>
                  <a:srgbClr val="FFFFFF"/>
                </a:highlight>
                <a:latin typeface="+mn-lt"/>
                <a:ea typeface="新宋体" panose="02010609030101010101" pitchFamily="49" charset="-122"/>
              </a:rPr>
              <a:t> &gt;&gt; &gt; (a, b, h, n, </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cudaDeviceSynchronize</a:t>
            </a:r>
            <a:r>
              <a:rPr lang="en-US" altLang="zh-CN" sz="500" dirty="0">
                <a:solidFill>
                  <a:srgbClr val="000000"/>
                </a:solidFill>
                <a:highlight>
                  <a:srgbClr val="FFFFFF"/>
                </a:highlight>
                <a:latin typeface="+mn-lt"/>
                <a:ea typeface="新宋体" panose="02010609030101010101" pitchFamily="49" charset="-122"/>
              </a:rPr>
              <a:t>();</a:t>
            </a:r>
          </a:p>
          <a:p>
            <a:r>
              <a:rPr lang="pt-BR" altLang="zh-CN" sz="500" dirty="0">
                <a:solidFill>
                  <a:srgbClr val="000000"/>
                </a:solidFill>
                <a:highlight>
                  <a:srgbClr val="FFFFFF"/>
                </a:highlight>
                <a:latin typeface="+mn-lt"/>
                <a:ea typeface="新宋体" panose="02010609030101010101" pitchFamily="49" charset="-122"/>
              </a:rPr>
              <a:t>    *trap_p = h * (*trap_p);</a:t>
            </a:r>
          </a:p>
          <a:p>
            <a:r>
              <a:rPr lang="en-US" altLang="zh-CN" sz="500" dirty="0">
                <a:solidFill>
                  <a:srgbClr val="000000"/>
                </a:solidFill>
                <a:highlight>
                  <a:srgbClr val="FFFFFF"/>
                </a:highlight>
                <a:latin typeface="+mn-lt"/>
                <a:ea typeface="新宋体" panose="02010609030101010101" pitchFamily="49" charset="-122"/>
              </a:rPr>
              <a:t>    end = clock();</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printf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A31515"/>
                </a:solidFill>
                <a:highlight>
                  <a:srgbClr val="FFFFFF"/>
                </a:highlight>
                <a:latin typeface="+mn-lt"/>
                <a:ea typeface="新宋体" panose="02010609030101010101" pitchFamily="49" charset="-122"/>
              </a:rPr>
              <a:t>"GPU</a:t>
            </a:r>
            <a:r>
              <a:rPr lang="zh-CN" altLang="en-US" sz="500" dirty="0">
                <a:solidFill>
                  <a:srgbClr val="A31515"/>
                </a:solidFill>
                <a:highlight>
                  <a:srgbClr val="FFFFFF"/>
                </a:highlight>
                <a:latin typeface="+mn-lt"/>
                <a:ea typeface="新宋体" panose="02010609030101010101" pitchFamily="49" charset="-122"/>
              </a:rPr>
              <a:t>执行时间</a:t>
            </a:r>
            <a:r>
              <a:rPr lang="en-US" altLang="zh-CN" sz="500" dirty="0">
                <a:solidFill>
                  <a:srgbClr val="A31515"/>
                </a:solidFill>
                <a:highlight>
                  <a:srgbClr val="FFFFFF"/>
                </a:highlight>
                <a:latin typeface="+mn-lt"/>
                <a:ea typeface="新宋体" panose="02010609030101010101" pitchFamily="49" charset="-122"/>
              </a:rPr>
              <a:t>: %f</a:t>
            </a:r>
            <a:r>
              <a:rPr lang="zh-CN" altLang="en-US" sz="500" dirty="0">
                <a:solidFill>
                  <a:srgbClr val="A31515"/>
                </a:solidFill>
                <a:highlight>
                  <a:srgbClr val="FFFFFF"/>
                </a:highlight>
                <a:latin typeface="+mn-lt"/>
                <a:ea typeface="新宋体" panose="02010609030101010101" pitchFamily="49" charset="-122"/>
              </a:rPr>
              <a:t>秒</a:t>
            </a:r>
            <a:r>
              <a:rPr lang="en-US" altLang="zh-CN" sz="500" dirty="0">
                <a:solidFill>
                  <a:srgbClr val="A31515"/>
                </a:solidFill>
                <a:highlight>
                  <a:srgbClr val="FFFFFF"/>
                </a:highlight>
                <a:latin typeface="+mn-lt"/>
                <a:ea typeface="新宋体" panose="02010609030101010101" pitchFamily="49" charset="-122"/>
              </a:rPr>
              <a:t>\n"</a:t>
            </a:r>
            <a:r>
              <a:rPr lang="en-US" altLang="zh-CN" sz="500" dirty="0">
                <a:solidFill>
                  <a:srgbClr val="000000"/>
                </a:solidFill>
                <a:highlight>
                  <a:srgbClr val="FFFFFF"/>
                </a:highlight>
                <a:latin typeface="+mn-lt"/>
                <a:ea typeface="新宋体" panose="02010609030101010101" pitchFamily="49" charset="-122"/>
              </a:rPr>
              <a:t>, (end - start) * 1.0 / </a:t>
            </a:r>
            <a:r>
              <a:rPr lang="en-US" altLang="zh-CN" sz="500" dirty="0">
                <a:solidFill>
                  <a:srgbClr val="6F008A"/>
                </a:solidFill>
                <a:highlight>
                  <a:srgbClr val="FFFFFF"/>
                </a:highlight>
                <a:latin typeface="+mn-lt"/>
                <a:ea typeface="新宋体" panose="02010609030101010101" pitchFamily="49" charset="-122"/>
              </a:rPr>
              <a:t>CLOCKS_PER_SEC</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start = clock();</a:t>
            </a:r>
          </a:p>
          <a:p>
            <a:r>
              <a:rPr lang="en-US" altLang="zh-CN" sz="500" dirty="0">
                <a:solidFill>
                  <a:srgbClr val="000000"/>
                </a:solidFill>
                <a:highlight>
                  <a:srgbClr val="FFFFFF"/>
                </a:highlight>
                <a:latin typeface="+mn-lt"/>
                <a:ea typeface="新宋体" panose="02010609030101010101" pitchFamily="49" charset="-122"/>
              </a:rPr>
              <a:t>    trap = 0.5 * (f(a) + f(b));</a:t>
            </a:r>
          </a:p>
          <a:p>
            <a:r>
              <a:rPr lang="nn-NO" altLang="zh-CN" sz="500" dirty="0">
                <a:solidFill>
                  <a:srgbClr val="000000"/>
                </a:solidFill>
                <a:highlight>
                  <a:srgbClr val="FFFFFF"/>
                </a:highlight>
                <a:latin typeface="+mn-lt"/>
                <a:ea typeface="新宋体" panose="02010609030101010101" pitchFamily="49" charset="-122"/>
              </a:rPr>
              <a:t>    </a:t>
            </a:r>
            <a:r>
              <a:rPr lang="nn-NO" altLang="zh-CN" sz="500" dirty="0">
                <a:solidFill>
                  <a:srgbClr val="0000FF"/>
                </a:solidFill>
                <a:highlight>
                  <a:srgbClr val="FFFFFF"/>
                </a:highlight>
                <a:latin typeface="+mn-lt"/>
                <a:ea typeface="新宋体" panose="02010609030101010101" pitchFamily="49" charset="-122"/>
              </a:rPr>
              <a:t>for</a:t>
            </a:r>
            <a:r>
              <a:rPr lang="nn-NO" altLang="zh-CN" sz="500" dirty="0">
                <a:solidFill>
                  <a:srgbClr val="000000"/>
                </a:solidFill>
                <a:highlight>
                  <a:srgbClr val="FFFFFF"/>
                </a:highlight>
                <a:latin typeface="+mn-lt"/>
                <a:ea typeface="新宋体" panose="02010609030101010101" pitchFamily="49" charset="-122"/>
              </a:rPr>
              <a:t> (</a:t>
            </a:r>
            <a:r>
              <a:rPr lang="nn-NO" altLang="zh-CN" sz="500" dirty="0">
                <a:solidFill>
                  <a:srgbClr val="0000FF"/>
                </a:solidFill>
                <a:highlight>
                  <a:srgbClr val="FFFFFF"/>
                </a:highlight>
                <a:latin typeface="+mn-lt"/>
                <a:ea typeface="新宋体" panose="02010609030101010101" pitchFamily="49" charset="-122"/>
              </a:rPr>
              <a:t>int</a:t>
            </a:r>
            <a:r>
              <a:rPr lang="nn-NO" altLang="zh-CN" sz="500" dirty="0">
                <a:solidFill>
                  <a:srgbClr val="000000"/>
                </a:solidFill>
                <a:highlight>
                  <a:srgbClr val="FFFFFF"/>
                </a:highlight>
                <a:latin typeface="+mn-lt"/>
                <a:ea typeface="新宋体" panose="02010609030101010101" pitchFamily="49" charset="-122"/>
              </a:rPr>
              <a:t> i = 1; i &lt;= n - 1; i++)</a:t>
            </a:r>
          </a:p>
          <a:p>
            <a:r>
              <a:rPr lang="zh-CN" altLang="en-US" sz="500" dirty="0">
                <a:solidFill>
                  <a:srgbClr val="000000"/>
                </a:solidFill>
                <a:highlight>
                  <a:srgbClr val="FFFFFF"/>
                </a:highlight>
                <a:latin typeface="+mn-lt"/>
                <a:ea typeface="新宋体" panose="02010609030101010101" pitchFamily="49" charset="-122"/>
              </a:rPr>
              <a:t>    </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x = a + </a:t>
            </a:r>
            <a:r>
              <a:rPr lang="en-US" altLang="zh-CN" sz="500" dirty="0" err="1">
                <a:solidFill>
                  <a:srgbClr val="000000"/>
                </a:solidFill>
                <a:highlight>
                  <a:srgbClr val="FFFFFF"/>
                </a:highlight>
                <a:latin typeface="+mn-lt"/>
                <a:ea typeface="新宋体" panose="02010609030101010101" pitchFamily="49" charset="-122"/>
              </a:rPr>
              <a:t>i</a:t>
            </a:r>
            <a:r>
              <a:rPr lang="en-US" altLang="zh-CN" sz="500" dirty="0">
                <a:solidFill>
                  <a:srgbClr val="000000"/>
                </a:solidFill>
                <a:highlight>
                  <a:srgbClr val="FFFFFF"/>
                </a:highlight>
                <a:latin typeface="+mn-lt"/>
                <a:ea typeface="新宋体" panose="02010609030101010101" pitchFamily="49" charset="-122"/>
              </a:rPr>
              <a:t> * h;</a:t>
            </a:r>
          </a:p>
          <a:p>
            <a:r>
              <a:rPr lang="en-US" altLang="zh-CN" sz="500" dirty="0">
                <a:solidFill>
                  <a:srgbClr val="000000"/>
                </a:solidFill>
                <a:highlight>
                  <a:srgbClr val="FFFFFF"/>
                </a:highlight>
                <a:latin typeface="+mn-lt"/>
                <a:ea typeface="新宋体" panose="02010609030101010101" pitchFamily="49" charset="-122"/>
              </a:rPr>
              <a:t>        trap += f(x);</a:t>
            </a:r>
          </a:p>
          <a:p>
            <a:r>
              <a:rPr lang="zh-CN" altLang="en-US" sz="500" dirty="0">
                <a:solidFill>
                  <a:srgbClr val="000000"/>
                </a:solidFill>
                <a:highlight>
                  <a:srgbClr val="FFFFFF"/>
                </a:highlight>
                <a:latin typeface="+mn-lt"/>
                <a:ea typeface="新宋体" panose="02010609030101010101" pitchFamily="49" charset="-122"/>
              </a:rPr>
              <a:t>    </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trap = trap * h;</a:t>
            </a:r>
          </a:p>
          <a:p>
            <a:r>
              <a:rPr lang="en-US" altLang="zh-CN" sz="500" dirty="0">
                <a:solidFill>
                  <a:srgbClr val="000000"/>
                </a:solidFill>
                <a:highlight>
                  <a:srgbClr val="FFFFFF"/>
                </a:highlight>
                <a:latin typeface="+mn-lt"/>
                <a:ea typeface="新宋体" panose="02010609030101010101" pitchFamily="49" charset="-122"/>
              </a:rPr>
              <a:t>    end = clock();</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printf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A31515"/>
                </a:solidFill>
                <a:highlight>
                  <a:srgbClr val="FFFFFF"/>
                </a:highlight>
                <a:latin typeface="+mn-lt"/>
                <a:ea typeface="新宋体" panose="02010609030101010101" pitchFamily="49" charset="-122"/>
              </a:rPr>
              <a:t>"CPU</a:t>
            </a:r>
            <a:r>
              <a:rPr lang="zh-CN" altLang="en-US" sz="500" dirty="0">
                <a:solidFill>
                  <a:srgbClr val="A31515"/>
                </a:solidFill>
                <a:highlight>
                  <a:srgbClr val="FFFFFF"/>
                </a:highlight>
                <a:latin typeface="+mn-lt"/>
                <a:ea typeface="新宋体" panose="02010609030101010101" pitchFamily="49" charset="-122"/>
              </a:rPr>
              <a:t>执行时间</a:t>
            </a:r>
            <a:r>
              <a:rPr lang="en-US" altLang="zh-CN" sz="500" dirty="0">
                <a:solidFill>
                  <a:srgbClr val="A31515"/>
                </a:solidFill>
                <a:highlight>
                  <a:srgbClr val="FFFFFF"/>
                </a:highlight>
                <a:latin typeface="+mn-lt"/>
                <a:ea typeface="新宋体" panose="02010609030101010101" pitchFamily="49" charset="-122"/>
              </a:rPr>
              <a:t>: %f</a:t>
            </a:r>
            <a:r>
              <a:rPr lang="zh-CN" altLang="en-US" sz="500" dirty="0">
                <a:solidFill>
                  <a:srgbClr val="A31515"/>
                </a:solidFill>
                <a:highlight>
                  <a:srgbClr val="FFFFFF"/>
                </a:highlight>
                <a:latin typeface="+mn-lt"/>
                <a:ea typeface="新宋体" panose="02010609030101010101" pitchFamily="49" charset="-122"/>
              </a:rPr>
              <a:t>秒</a:t>
            </a:r>
            <a:r>
              <a:rPr lang="en-US" altLang="zh-CN" sz="500" dirty="0">
                <a:solidFill>
                  <a:srgbClr val="A31515"/>
                </a:solidFill>
                <a:highlight>
                  <a:srgbClr val="FFFFFF"/>
                </a:highlight>
                <a:latin typeface="+mn-lt"/>
                <a:ea typeface="新宋体" panose="02010609030101010101" pitchFamily="49" charset="-122"/>
              </a:rPr>
              <a:t>\n"</a:t>
            </a:r>
            <a:r>
              <a:rPr lang="en-US" altLang="zh-CN" sz="500" dirty="0">
                <a:solidFill>
                  <a:srgbClr val="000000"/>
                </a:solidFill>
                <a:highlight>
                  <a:srgbClr val="FFFFFF"/>
                </a:highlight>
                <a:latin typeface="+mn-lt"/>
                <a:ea typeface="新宋体" panose="02010609030101010101" pitchFamily="49" charset="-122"/>
              </a:rPr>
              <a:t>, (end - start) * 1.0 / </a:t>
            </a:r>
            <a:r>
              <a:rPr lang="en-US" altLang="zh-CN" sz="500" dirty="0">
                <a:solidFill>
                  <a:srgbClr val="6F008A"/>
                </a:solidFill>
                <a:highlight>
                  <a:srgbClr val="FFFFFF"/>
                </a:highlight>
                <a:latin typeface="+mn-lt"/>
                <a:ea typeface="新宋体" panose="02010609030101010101" pitchFamily="49" charset="-122"/>
              </a:rPr>
              <a:t>CLOCKS_PER_SEC</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printf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A31515"/>
                </a:solidFill>
                <a:highlight>
                  <a:srgbClr val="FFFFFF"/>
                </a:highlight>
                <a:latin typeface="+mn-lt"/>
                <a:ea typeface="新宋体" panose="02010609030101010101" pitchFamily="49" charset="-122"/>
              </a:rPr>
              <a:t>"The area as computed by </a:t>
            </a:r>
            <a:r>
              <a:rPr lang="en-US" altLang="zh-CN" sz="500" dirty="0" err="1">
                <a:solidFill>
                  <a:srgbClr val="A31515"/>
                </a:solidFill>
                <a:highlight>
                  <a:srgbClr val="FFFFFF"/>
                </a:highlight>
                <a:latin typeface="+mn-lt"/>
                <a:ea typeface="新宋体" panose="02010609030101010101" pitchFamily="49" charset="-122"/>
              </a:rPr>
              <a:t>cuda</a:t>
            </a:r>
            <a:r>
              <a:rPr lang="en-US" altLang="zh-CN" sz="500" dirty="0">
                <a:solidFill>
                  <a:srgbClr val="A31515"/>
                </a:solidFill>
                <a:highlight>
                  <a:srgbClr val="FFFFFF"/>
                </a:highlight>
                <a:latin typeface="+mn-lt"/>
                <a:ea typeface="新宋体" panose="02010609030101010101" pitchFamily="49" charset="-122"/>
              </a:rPr>
              <a:t> is: %f\n"</a:t>
            </a:r>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printf</a:t>
            </a:r>
            <a:r>
              <a:rPr lang="en-US" altLang="zh-CN" sz="500" dirty="0">
                <a:solidFill>
                  <a:srgbClr val="000000"/>
                </a:solidFill>
                <a:highlight>
                  <a:srgbClr val="FFFFFF"/>
                </a:highlight>
                <a:latin typeface="+mn-lt"/>
                <a:ea typeface="新宋体" panose="02010609030101010101" pitchFamily="49" charset="-122"/>
              </a:rPr>
              <a:t>(</a:t>
            </a:r>
            <a:r>
              <a:rPr lang="en-US" altLang="zh-CN" sz="500" dirty="0">
                <a:solidFill>
                  <a:srgbClr val="A31515"/>
                </a:solidFill>
                <a:highlight>
                  <a:srgbClr val="FFFFFF"/>
                </a:highlight>
                <a:latin typeface="+mn-lt"/>
                <a:ea typeface="新宋体" panose="02010609030101010101" pitchFamily="49" charset="-122"/>
              </a:rPr>
              <a:t>"The area as computed by </a:t>
            </a:r>
            <a:r>
              <a:rPr lang="en-US" altLang="zh-CN" sz="500" dirty="0" err="1">
                <a:solidFill>
                  <a:srgbClr val="A31515"/>
                </a:solidFill>
                <a:highlight>
                  <a:srgbClr val="FFFFFF"/>
                </a:highlight>
                <a:latin typeface="+mn-lt"/>
                <a:ea typeface="新宋体" panose="02010609030101010101" pitchFamily="49" charset="-122"/>
              </a:rPr>
              <a:t>cpu</a:t>
            </a:r>
            <a:r>
              <a:rPr lang="en-US" altLang="zh-CN" sz="500" dirty="0">
                <a:solidFill>
                  <a:srgbClr val="A31515"/>
                </a:solidFill>
                <a:highlight>
                  <a:srgbClr val="FFFFFF"/>
                </a:highlight>
                <a:latin typeface="+mn-lt"/>
                <a:ea typeface="新宋体" panose="02010609030101010101" pitchFamily="49" charset="-122"/>
              </a:rPr>
              <a:t> is: %f\n"</a:t>
            </a:r>
            <a:r>
              <a:rPr lang="en-US" altLang="zh-CN" sz="500" dirty="0">
                <a:solidFill>
                  <a:srgbClr val="000000"/>
                </a:solidFill>
                <a:highlight>
                  <a:srgbClr val="FFFFFF"/>
                </a:highlight>
                <a:latin typeface="+mn-lt"/>
                <a:ea typeface="新宋体" panose="02010609030101010101" pitchFamily="49" charset="-122"/>
              </a:rPr>
              <a:t>, trap);</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err="1">
                <a:solidFill>
                  <a:srgbClr val="000000"/>
                </a:solidFill>
                <a:highlight>
                  <a:srgbClr val="FFFFFF"/>
                </a:highlight>
                <a:latin typeface="+mn-lt"/>
                <a:ea typeface="新宋体" panose="02010609030101010101" pitchFamily="49" charset="-122"/>
              </a:rPr>
              <a:t>cudaFree</a:t>
            </a:r>
            <a:r>
              <a:rPr lang="en-US" altLang="zh-CN" sz="500" dirty="0">
                <a:solidFill>
                  <a:srgbClr val="000000"/>
                </a:solidFill>
                <a:highlight>
                  <a:srgbClr val="FFFFFF"/>
                </a:highlight>
                <a:latin typeface="+mn-lt"/>
                <a:ea typeface="新宋体" panose="02010609030101010101" pitchFamily="49" charset="-122"/>
              </a:rPr>
              <a:t>(</a:t>
            </a:r>
            <a:r>
              <a:rPr lang="en-US" altLang="zh-CN" sz="500" dirty="0" err="1">
                <a:solidFill>
                  <a:srgbClr val="000000"/>
                </a:solidFill>
                <a:highlight>
                  <a:srgbClr val="FFFFFF"/>
                </a:highlight>
                <a:latin typeface="+mn-lt"/>
                <a:ea typeface="新宋体" panose="02010609030101010101" pitchFamily="49" charset="-122"/>
              </a:rPr>
              <a:t>trap_p</a:t>
            </a:r>
            <a:r>
              <a:rPr lang="en-US" altLang="zh-CN" sz="500" dirty="0">
                <a:solidFill>
                  <a:srgbClr val="000000"/>
                </a:solidFill>
                <a:highlight>
                  <a:srgbClr val="FFFFFF"/>
                </a:highlight>
                <a:latin typeface="+mn-lt"/>
                <a:ea typeface="新宋体" panose="02010609030101010101" pitchFamily="49" charset="-122"/>
              </a:rPr>
              <a:t>);</a:t>
            </a:r>
          </a:p>
          <a:p>
            <a:r>
              <a:rPr lang="en-US" altLang="zh-CN" sz="500" dirty="0">
                <a:solidFill>
                  <a:srgbClr val="000000"/>
                </a:solidFill>
                <a:highlight>
                  <a:srgbClr val="FFFFFF"/>
                </a:highlight>
                <a:latin typeface="+mn-lt"/>
                <a:ea typeface="新宋体" panose="02010609030101010101" pitchFamily="49" charset="-122"/>
              </a:rPr>
              <a:t>    </a:t>
            </a:r>
            <a:r>
              <a:rPr lang="en-US" altLang="zh-CN" sz="500" dirty="0">
                <a:solidFill>
                  <a:srgbClr val="0000FF"/>
                </a:solidFill>
                <a:highlight>
                  <a:srgbClr val="FFFFFF"/>
                </a:highlight>
                <a:latin typeface="+mn-lt"/>
                <a:ea typeface="新宋体" panose="02010609030101010101" pitchFamily="49" charset="-122"/>
              </a:rPr>
              <a:t>return</a:t>
            </a:r>
            <a:r>
              <a:rPr lang="en-US" altLang="zh-CN" sz="500" dirty="0">
                <a:solidFill>
                  <a:srgbClr val="000000"/>
                </a:solidFill>
                <a:highlight>
                  <a:srgbClr val="FFFFFF"/>
                </a:highlight>
                <a:latin typeface="+mn-lt"/>
                <a:ea typeface="新宋体" panose="02010609030101010101" pitchFamily="49" charset="-122"/>
              </a:rPr>
              <a:t> 0;</a:t>
            </a:r>
          </a:p>
          <a:p>
            <a:r>
              <a:rPr lang="en-US" altLang="zh-CN" sz="500" dirty="0">
                <a:solidFill>
                  <a:srgbClr val="000000"/>
                </a:solidFill>
                <a:highlight>
                  <a:srgbClr val="FFFFFF"/>
                </a:highlight>
                <a:latin typeface="+mn-lt"/>
                <a:ea typeface="新宋体" panose="02010609030101010101" pitchFamily="49" charset="-122"/>
              </a:rPr>
              <a:t>}</a:t>
            </a:r>
          </a:p>
        </p:txBody>
      </p:sp>
      <p:graphicFrame>
        <p:nvGraphicFramePr>
          <p:cNvPr id="5" name="对象 4">
            <a:extLst>
              <a:ext uri="{FF2B5EF4-FFF2-40B4-BE49-F238E27FC236}">
                <a16:creationId xmlns:a16="http://schemas.microsoft.com/office/drawing/2014/main" id="{47B2EA57-BED4-655E-0FC1-2A57C7B71BB5}"/>
              </a:ext>
            </a:extLst>
          </p:cNvPr>
          <p:cNvGraphicFramePr>
            <a:graphicFrameLocks noChangeAspect="1"/>
          </p:cNvGraphicFramePr>
          <p:nvPr>
            <p:extLst>
              <p:ext uri="{D42A27DB-BD31-4B8C-83A1-F6EECF244321}">
                <p14:modId xmlns:p14="http://schemas.microsoft.com/office/powerpoint/2010/main" val="3986919260"/>
              </p:ext>
            </p:extLst>
          </p:nvPr>
        </p:nvGraphicFramePr>
        <p:xfrm>
          <a:off x="683568" y="3645024"/>
          <a:ext cx="8063681" cy="2860087"/>
        </p:xfrm>
        <a:graphic>
          <a:graphicData uri="http://schemas.openxmlformats.org/presentationml/2006/ole">
            <mc:AlternateContent xmlns:mc="http://schemas.openxmlformats.org/markup-compatibility/2006">
              <mc:Choice xmlns:v="urn:schemas-microsoft-com:vml" Requires="v">
                <p:oleObj r:id="rId2" imgW="13148314" imgH="4664153" progId="">
                  <p:embed/>
                </p:oleObj>
              </mc:Choice>
              <mc:Fallback>
                <p:oleObj r:id="rId2" imgW="13148314" imgH="4664153" progId="">
                  <p:embed/>
                  <p:pic>
                    <p:nvPicPr>
                      <p:cNvPr id="0" name=""/>
                      <p:cNvPicPr/>
                      <p:nvPr/>
                    </p:nvPicPr>
                    <p:blipFill>
                      <a:blip r:embed="rId3"/>
                      <a:stretch>
                        <a:fillRect/>
                      </a:stretch>
                    </p:blipFill>
                    <p:spPr>
                      <a:xfrm>
                        <a:off x="683568" y="3645024"/>
                        <a:ext cx="8063681" cy="2860087"/>
                      </a:xfrm>
                      <a:prstGeom prst="rect">
                        <a:avLst/>
                      </a:prstGeom>
                    </p:spPr>
                  </p:pic>
                </p:oleObj>
              </mc:Fallback>
            </mc:AlternateContent>
          </a:graphicData>
        </a:graphic>
      </p:graphicFrame>
    </p:spTree>
    <p:extLst>
      <p:ext uri="{BB962C8B-B14F-4D97-AF65-F5344CB8AC3E}">
        <p14:creationId xmlns:p14="http://schemas.microsoft.com/office/powerpoint/2010/main" val="2406184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FAB540-D2B4-C645-1AB8-C1B4FDC3E44C}"/>
              </a:ext>
            </a:extLst>
          </p:cNvPr>
          <p:cNvSpPr>
            <a:spLocks noGrp="1"/>
          </p:cNvSpPr>
          <p:nvPr>
            <p:ph type="title"/>
          </p:nvPr>
        </p:nvSpPr>
        <p:spPr>
          <a:xfrm>
            <a:off x="457200" y="152400"/>
            <a:ext cx="8229600" cy="990600"/>
          </a:xfrm>
        </p:spPr>
        <p:txBody>
          <a:bodyPr/>
          <a:lstStyle/>
          <a:p>
            <a:r>
              <a:rPr lang="en-US" altLang="zh-CN"/>
              <a:t>2 GPU</a:t>
            </a:r>
            <a:r>
              <a:rPr lang="zh-CN" altLang="en-US" dirty="0"/>
              <a:t>架构</a:t>
            </a:r>
          </a:p>
        </p:txBody>
      </p:sp>
      <p:sp>
        <p:nvSpPr>
          <p:cNvPr id="3" name="内容占位符 2">
            <a:extLst>
              <a:ext uri="{FF2B5EF4-FFF2-40B4-BE49-F238E27FC236}">
                <a16:creationId xmlns:a16="http://schemas.microsoft.com/office/drawing/2014/main" id="{F308BB19-9B6D-3EA2-7DE3-B56CF548745C}"/>
              </a:ext>
            </a:extLst>
          </p:cNvPr>
          <p:cNvSpPr>
            <a:spLocks noGrp="1"/>
          </p:cNvSpPr>
          <p:nvPr>
            <p:ph sz="quarter" idx="1"/>
          </p:nvPr>
        </p:nvSpPr>
        <p:spPr>
          <a:xfrm>
            <a:off x="457200" y="1219200"/>
            <a:ext cx="8229600" cy="4937125"/>
          </a:xfrm>
        </p:spPr>
        <p:txBody>
          <a:bodyPr/>
          <a:lstStyle/>
          <a:p>
            <a:r>
              <a:rPr lang="en-US" altLang="zh-CN" dirty="0"/>
              <a:t>GPU</a:t>
            </a:r>
            <a:r>
              <a:rPr lang="zh-CN" altLang="en-US" dirty="0"/>
              <a:t>可被认为是由一个或多个</a:t>
            </a:r>
            <a:r>
              <a:rPr lang="en-US" altLang="zh-CN"/>
              <a:t>SIMD</a:t>
            </a:r>
            <a:r>
              <a:rPr lang="zh-CN" altLang="en-US"/>
              <a:t>处理器</a:t>
            </a:r>
            <a:r>
              <a:rPr lang="zh-CN" altLang="en-US" dirty="0"/>
              <a:t>组成</a:t>
            </a:r>
            <a:endParaRPr lang="en-US" altLang="zh-CN" dirty="0"/>
          </a:p>
          <a:p>
            <a:r>
              <a:rPr lang="en-US" altLang="zh-CN" dirty="0"/>
              <a:t>SIMD</a:t>
            </a:r>
            <a:r>
              <a:rPr lang="zh-CN" altLang="en-US" dirty="0"/>
              <a:t>处理器</a:t>
            </a:r>
            <a:endParaRPr lang="en-US" altLang="zh-CN" dirty="0"/>
          </a:p>
          <a:p>
            <a:pPr lvl="1"/>
            <a:r>
              <a:rPr lang="zh-CN" altLang="en-US" dirty="0"/>
              <a:t>由一个控制单元</a:t>
            </a:r>
            <a:r>
              <a:rPr lang="en-US" altLang="zh-CN" dirty="0"/>
              <a:t>(</a:t>
            </a:r>
            <a:r>
              <a:rPr lang="zh-CN" altLang="en-US" dirty="0"/>
              <a:t>控制器</a:t>
            </a:r>
            <a:r>
              <a:rPr lang="en-US" altLang="zh-CN" dirty="0"/>
              <a:t>)</a:t>
            </a:r>
            <a:r>
              <a:rPr lang="zh-CN" altLang="en-US" dirty="0"/>
              <a:t>和多个数据通路</a:t>
            </a:r>
            <a:r>
              <a:rPr lang="en-US" altLang="zh-CN" dirty="0"/>
              <a:t>(</a:t>
            </a:r>
            <a:r>
              <a:rPr lang="zh-CN" altLang="en-US" dirty="0"/>
              <a:t>运算器</a:t>
            </a:r>
            <a:r>
              <a:rPr lang="en-US" altLang="zh-CN" dirty="0"/>
              <a:t>)</a:t>
            </a:r>
            <a:r>
              <a:rPr lang="zh-CN" altLang="en-US" dirty="0"/>
              <a:t>组成</a:t>
            </a:r>
          </a:p>
          <a:p>
            <a:pPr lvl="1"/>
            <a:r>
              <a:rPr lang="zh-CN" altLang="en-US" dirty="0"/>
              <a:t>控制单元从内存中获取指令并将其广播给数据通路</a:t>
            </a:r>
            <a:endParaRPr lang="en-US" altLang="zh-CN" dirty="0"/>
          </a:p>
          <a:p>
            <a:pPr lvl="1"/>
            <a:r>
              <a:rPr lang="zh-CN" altLang="en-US" dirty="0"/>
              <a:t>每条数据通路要么在其数据上执行指令，要么处于空闲状态</a:t>
            </a:r>
            <a:endParaRPr lang="en-US" altLang="zh-CN" dirty="0"/>
          </a:p>
        </p:txBody>
      </p:sp>
      <p:sp>
        <p:nvSpPr>
          <p:cNvPr id="4" name="灯片编号占位符 3">
            <a:extLst>
              <a:ext uri="{FF2B5EF4-FFF2-40B4-BE49-F238E27FC236}">
                <a16:creationId xmlns:a16="http://schemas.microsoft.com/office/drawing/2014/main" id="{EBE4F3C9-ECAC-7BAB-B453-21BB23D06E7D}"/>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3</a:t>
            </a:fld>
            <a:endParaRPr lang="zh-CN" altLang="en-US"/>
          </a:p>
        </p:txBody>
      </p:sp>
      <p:sp>
        <p:nvSpPr>
          <p:cNvPr id="6" name="文本框 5">
            <a:extLst>
              <a:ext uri="{FF2B5EF4-FFF2-40B4-BE49-F238E27FC236}">
                <a16:creationId xmlns:a16="http://schemas.microsoft.com/office/drawing/2014/main" id="{008414A2-520B-3372-FE68-51191E029BEB}"/>
              </a:ext>
            </a:extLst>
          </p:cNvPr>
          <p:cNvSpPr txBox="1"/>
          <p:nvPr/>
        </p:nvSpPr>
        <p:spPr>
          <a:xfrm>
            <a:off x="6588224" y="3553560"/>
            <a:ext cx="1925960" cy="1200329"/>
          </a:xfrm>
          <a:prstGeom prst="rect">
            <a:avLst/>
          </a:prstGeom>
          <a:noFill/>
        </p:spPr>
        <p:txBody>
          <a:bodyPr wrap="square">
            <a:spAutoFit/>
          </a:bodyPr>
          <a:lstStyle/>
          <a:p>
            <a:r>
              <a:rPr lang="en-US" altLang="zh-CN" dirty="0">
                <a:solidFill>
                  <a:srgbClr val="0000FF"/>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if</a:t>
            </a:r>
            <a:r>
              <a:rPr lang="en-US" altLang="zh-CN"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(x[</a:t>
            </a:r>
            <a:r>
              <a:rPr lang="en-US" altLang="zh-CN" dirty="0" err="1">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i</a:t>
            </a:r>
            <a:r>
              <a:rPr lang="en-US" altLang="zh-CN"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&gt;= 0)</a:t>
            </a:r>
          </a:p>
          <a:p>
            <a:r>
              <a:rPr lang="en-US" altLang="zh-CN"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x[</a:t>
            </a:r>
            <a:r>
              <a:rPr lang="en-US" altLang="zh-CN" dirty="0" err="1">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i</a:t>
            </a:r>
            <a:r>
              <a:rPr lang="en-US" altLang="zh-CN"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 1;</a:t>
            </a:r>
          </a:p>
          <a:p>
            <a:r>
              <a:rPr lang="en-US" altLang="zh-CN" dirty="0">
                <a:solidFill>
                  <a:srgbClr val="0000FF"/>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else</a:t>
            </a:r>
          </a:p>
          <a:p>
            <a:r>
              <a:rPr lang="en-US" altLang="zh-CN"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x[</a:t>
            </a:r>
            <a:r>
              <a:rPr lang="en-US" altLang="zh-CN" dirty="0" err="1">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i</a:t>
            </a:r>
            <a:r>
              <a:rPr lang="en-US" altLang="zh-CN" dirty="0">
                <a:solidFill>
                  <a:srgbClr val="000000"/>
                </a:solidFill>
                <a:highlight>
                  <a:srgbClr val="FFFFFF"/>
                </a:highlight>
                <a:latin typeface="Times New Roman" panose="02020603050405020304" pitchFamily="18" charset="0"/>
                <a:ea typeface="新宋体" panose="02010609030101010101" pitchFamily="49" charset="-122"/>
                <a:cs typeface="Times New Roman" panose="02020603050405020304" pitchFamily="18" charset="0"/>
              </a:rPr>
              <a:t>] -= 2;</a:t>
            </a:r>
            <a:endParaRPr lang="zh-CN" altLang="en-US" dirty="0">
              <a:latin typeface="Times New Roman" panose="02020603050405020304" pitchFamily="18" charset="0"/>
              <a:cs typeface="Times New Roman" panose="02020603050405020304" pitchFamily="18" charset="0"/>
            </a:endParaRPr>
          </a:p>
        </p:txBody>
      </p:sp>
      <p:graphicFrame>
        <p:nvGraphicFramePr>
          <p:cNvPr id="7" name="对象 6">
            <a:extLst>
              <a:ext uri="{FF2B5EF4-FFF2-40B4-BE49-F238E27FC236}">
                <a16:creationId xmlns:a16="http://schemas.microsoft.com/office/drawing/2014/main" id="{42BD3CF6-1687-9C89-11B5-A5E07570DC9C}"/>
              </a:ext>
            </a:extLst>
          </p:cNvPr>
          <p:cNvGraphicFramePr>
            <a:graphicFrameLocks noChangeAspect="1"/>
          </p:cNvGraphicFramePr>
          <p:nvPr>
            <p:extLst>
              <p:ext uri="{D42A27DB-BD31-4B8C-83A1-F6EECF244321}">
                <p14:modId xmlns:p14="http://schemas.microsoft.com/office/powerpoint/2010/main" val="2439295640"/>
              </p:ext>
            </p:extLst>
          </p:nvPr>
        </p:nvGraphicFramePr>
        <p:xfrm>
          <a:off x="409862" y="4695960"/>
          <a:ext cx="8324276" cy="1656184"/>
        </p:xfrm>
        <a:graphic>
          <a:graphicData uri="http://schemas.openxmlformats.org/presentationml/2006/ole">
            <mc:AlternateContent xmlns:mc="http://schemas.openxmlformats.org/markup-compatibility/2006">
              <mc:Choice xmlns:v="urn:schemas-microsoft-com:vml" Requires="v">
                <p:oleObj r:id="rId2" imgW="13072908" imgH="2599558" progId="">
                  <p:embed/>
                </p:oleObj>
              </mc:Choice>
              <mc:Fallback>
                <p:oleObj r:id="rId2" imgW="13072908" imgH="2599558" progId="">
                  <p:embed/>
                  <p:pic>
                    <p:nvPicPr>
                      <p:cNvPr id="0" name=""/>
                      <p:cNvPicPr/>
                      <p:nvPr/>
                    </p:nvPicPr>
                    <p:blipFill>
                      <a:blip r:embed="rId3"/>
                      <a:stretch>
                        <a:fillRect/>
                      </a:stretch>
                    </p:blipFill>
                    <p:spPr>
                      <a:xfrm>
                        <a:off x="409862" y="4695960"/>
                        <a:ext cx="8324276" cy="1656184"/>
                      </a:xfrm>
                      <a:prstGeom prst="rect">
                        <a:avLst/>
                      </a:prstGeom>
                    </p:spPr>
                  </p:pic>
                </p:oleObj>
              </mc:Fallback>
            </mc:AlternateContent>
          </a:graphicData>
        </a:graphic>
      </p:graphicFrame>
    </p:spTree>
    <p:extLst>
      <p:ext uri="{BB962C8B-B14F-4D97-AF65-F5344CB8AC3E}">
        <p14:creationId xmlns:p14="http://schemas.microsoft.com/office/powerpoint/2010/main" val="7049826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6AE186-E12E-7D95-C54E-708DE085F86B}"/>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036C829F-35E6-2A16-8327-65CDDEC0AC37}"/>
              </a:ext>
            </a:extLst>
          </p:cNvPr>
          <p:cNvSpPr>
            <a:spLocks noGrp="1"/>
          </p:cNvSpPr>
          <p:nvPr>
            <p:ph sz="quarter" idx="1"/>
          </p:nvPr>
        </p:nvSpPr>
        <p:spPr/>
        <p:txBody>
          <a:bodyPr/>
          <a:lstStyle/>
          <a:p>
            <a:r>
              <a:rPr lang="zh-CN" altLang="en-US" dirty="0"/>
              <a:t>串行双调排序</a:t>
            </a:r>
            <a:endParaRPr lang="en-US" altLang="zh-CN" dirty="0"/>
          </a:p>
          <a:p>
            <a:pPr lvl="1"/>
            <a:r>
              <a:rPr lang="en-US" altLang="zh-CN" dirty="0"/>
              <a:t>4</a:t>
            </a:r>
            <a:r>
              <a:rPr lang="zh-CN" altLang="en-US" dirty="0"/>
              <a:t>元素列表排序</a:t>
            </a:r>
          </a:p>
        </p:txBody>
      </p:sp>
      <p:sp>
        <p:nvSpPr>
          <p:cNvPr id="4" name="灯片编号占位符 3">
            <a:extLst>
              <a:ext uri="{FF2B5EF4-FFF2-40B4-BE49-F238E27FC236}">
                <a16:creationId xmlns:a16="http://schemas.microsoft.com/office/drawing/2014/main" id="{BFC154F4-25B1-BB51-99F4-B12C94EE2FBA}"/>
              </a:ext>
            </a:extLst>
          </p:cNvPr>
          <p:cNvSpPr>
            <a:spLocks noGrp="1"/>
          </p:cNvSpPr>
          <p:nvPr>
            <p:ph type="sldNum" sz="quarter" idx="12"/>
          </p:nvPr>
        </p:nvSpPr>
        <p:spPr/>
        <p:txBody>
          <a:bodyPr/>
          <a:lstStyle/>
          <a:p>
            <a:pPr>
              <a:defRPr/>
            </a:pPr>
            <a:fld id="{FEB03361-FB3C-4B11-9CA7-B53FACB5A640}" type="slidenum">
              <a:rPr lang="zh-CN" altLang="en-US" smtClean="0"/>
              <a:pPr>
                <a:defRPr/>
              </a:pPr>
              <a:t>30</a:t>
            </a:fld>
            <a:endParaRPr lang="zh-CN" altLang="en-US"/>
          </a:p>
        </p:txBody>
      </p:sp>
      <p:graphicFrame>
        <p:nvGraphicFramePr>
          <p:cNvPr id="5" name="对象 4">
            <a:extLst>
              <a:ext uri="{FF2B5EF4-FFF2-40B4-BE49-F238E27FC236}">
                <a16:creationId xmlns:a16="http://schemas.microsoft.com/office/drawing/2014/main" id="{C8211B36-5903-6A95-6FC2-95BDE0DD11B1}"/>
              </a:ext>
            </a:extLst>
          </p:cNvPr>
          <p:cNvGraphicFramePr>
            <a:graphicFrameLocks noChangeAspect="1"/>
          </p:cNvGraphicFramePr>
          <p:nvPr>
            <p:extLst>
              <p:ext uri="{D42A27DB-BD31-4B8C-83A1-F6EECF244321}">
                <p14:modId xmlns:p14="http://schemas.microsoft.com/office/powerpoint/2010/main" val="61798891"/>
              </p:ext>
            </p:extLst>
          </p:nvPr>
        </p:nvGraphicFramePr>
        <p:xfrm>
          <a:off x="5940152" y="152399"/>
          <a:ext cx="2497627" cy="3002181"/>
        </p:xfrm>
        <a:graphic>
          <a:graphicData uri="http://schemas.openxmlformats.org/presentationml/2006/ole">
            <mc:AlternateContent xmlns:mc="http://schemas.openxmlformats.org/markup-compatibility/2006">
              <mc:Choice xmlns:v="urn:schemas-microsoft-com:vml" Requires="v">
                <p:oleObj r:id="rId2" imgW="4730004" imgH="5686241" progId="">
                  <p:embed/>
                </p:oleObj>
              </mc:Choice>
              <mc:Fallback>
                <p:oleObj r:id="rId2" imgW="4730004" imgH="5686241" progId="">
                  <p:embed/>
                  <p:pic>
                    <p:nvPicPr>
                      <p:cNvPr id="0" name=""/>
                      <p:cNvPicPr/>
                      <p:nvPr/>
                    </p:nvPicPr>
                    <p:blipFill>
                      <a:blip r:embed="rId3"/>
                      <a:stretch>
                        <a:fillRect/>
                      </a:stretch>
                    </p:blipFill>
                    <p:spPr>
                      <a:xfrm>
                        <a:off x="5940152" y="152399"/>
                        <a:ext cx="2497627" cy="3002181"/>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4068B23B-9573-CF9E-0A9B-8F2092EC1106}"/>
              </a:ext>
            </a:extLst>
          </p:cNvPr>
          <p:cNvGraphicFramePr>
            <a:graphicFrameLocks noChangeAspect="1"/>
          </p:cNvGraphicFramePr>
          <p:nvPr>
            <p:extLst>
              <p:ext uri="{D42A27DB-BD31-4B8C-83A1-F6EECF244321}">
                <p14:modId xmlns:p14="http://schemas.microsoft.com/office/powerpoint/2010/main" val="389349383"/>
              </p:ext>
            </p:extLst>
          </p:nvPr>
        </p:nvGraphicFramePr>
        <p:xfrm>
          <a:off x="612775" y="3219532"/>
          <a:ext cx="7935799" cy="3593843"/>
        </p:xfrm>
        <a:graphic>
          <a:graphicData uri="http://schemas.openxmlformats.org/presentationml/2006/ole">
            <mc:AlternateContent xmlns:mc="http://schemas.openxmlformats.org/markup-compatibility/2006">
              <mc:Choice xmlns:v="urn:schemas-microsoft-com:vml" Requires="v">
                <p:oleObj r:id="rId4" imgW="13113915" imgH="5940013" progId="">
                  <p:embed/>
                </p:oleObj>
              </mc:Choice>
              <mc:Fallback>
                <p:oleObj r:id="rId4" imgW="13113915" imgH="5940013" progId="">
                  <p:embed/>
                  <p:pic>
                    <p:nvPicPr>
                      <p:cNvPr id="0" name=""/>
                      <p:cNvPicPr/>
                      <p:nvPr/>
                    </p:nvPicPr>
                    <p:blipFill>
                      <a:blip r:embed="rId5"/>
                      <a:stretch>
                        <a:fillRect/>
                      </a:stretch>
                    </p:blipFill>
                    <p:spPr>
                      <a:xfrm>
                        <a:off x="612775" y="3219532"/>
                        <a:ext cx="7935799" cy="3593843"/>
                      </a:xfrm>
                      <a:prstGeom prst="rect">
                        <a:avLst/>
                      </a:prstGeom>
                    </p:spPr>
                  </p:pic>
                </p:oleObj>
              </mc:Fallback>
            </mc:AlternateContent>
          </a:graphicData>
        </a:graphic>
      </p:graphicFrame>
    </p:spTree>
    <p:extLst>
      <p:ext uri="{BB962C8B-B14F-4D97-AF65-F5344CB8AC3E}">
        <p14:creationId xmlns:p14="http://schemas.microsoft.com/office/powerpoint/2010/main" val="33054415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FB9304-D6FC-4930-ADC0-A890A120498B}"/>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70918CBE-BE09-2EC9-0891-CE16BDAB45DD}"/>
              </a:ext>
            </a:extLst>
          </p:cNvPr>
          <p:cNvSpPr>
            <a:spLocks noGrp="1"/>
          </p:cNvSpPr>
          <p:nvPr>
            <p:ph sz="quarter" idx="1"/>
          </p:nvPr>
        </p:nvSpPr>
        <p:spPr/>
        <p:txBody>
          <a:bodyPr/>
          <a:lstStyle/>
          <a:p>
            <a:r>
              <a:rPr lang="zh-CN" altLang="en-US" dirty="0"/>
              <a:t>串行双调排序</a:t>
            </a:r>
            <a:endParaRPr lang="en-US" altLang="zh-CN" dirty="0"/>
          </a:p>
          <a:p>
            <a:pPr lvl="1"/>
            <a:r>
              <a:rPr lang="en-US" altLang="zh-CN" dirty="0"/>
              <a:t>8</a:t>
            </a:r>
            <a:r>
              <a:rPr lang="zh-CN" altLang="en-US" dirty="0"/>
              <a:t>元素列表排序</a:t>
            </a:r>
            <a:endParaRPr lang="en-US" altLang="zh-CN" dirty="0"/>
          </a:p>
          <a:p>
            <a:pPr lvl="2"/>
            <a:r>
              <a:rPr lang="zh-CN" altLang="en-US" dirty="0"/>
              <a:t>四个</a:t>
            </a:r>
            <a:r>
              <a:rPr lang="en-US" altLang="zh-CN" dirty="0"/>
              <a:t>2 </a:t>
            </a:r>
            <a:r>
              <a:rPr lang="zh-CN" altLang="en-US" dirty="0"/>
              <a:t>元素蝶式交换：这将由前四个元素构建一个双调序列，并由后四个元素构建另一个双调序列</a:t>
            </a:r>
          </a:p>
          <a:p>
            <a:pPr lvl="2"/>
            <a:r>
              <a:rPr lang="zh-CN" altLang="en-US" dirty="0"/>
              <a:t>两个</a:t>
            </a:r>
            <a:r>
              <a:rPr lang="en-US" altLang="zh-CN" dirty="0"/>
              <a:t>4 </a:t>
            </a:r>
            <a:r>
              <a:rPr lang="zh-CN" altLang="en-US" dirty="0"/>
              <a:t>元素蝶式交换：这将构建一个</a:t>
            </a:r>
            <a:r>
              <a:rPr lang="en-US" altLang="zh-CN" dirty="0"/>
              <a:t>8 </a:t>
            </a:r>
            <a:r>
              <a:rPr lang="zh-CN" altLang="en-US" dirty="0"/>
              <a:t>元素双调序列，前四个元素递增，后四个元素递减</a:t>
            </a:r>
          </a:p>
          <a:p>
            <a:pPr lvl="2"/>
            <a:r>
              <a:rPr lang="zh-CN" altLang="en-US" dirty="0"/>
              <a:t>一个</a:t>
            </a:r>
            <a:r>
              <a:rPr lang="en-US" altLang="zh-CN" dirty="0"/>
              <a:t>8 </a:t>
            </a:r>
            <a:r>
              <a:rPr lang="zh-CN" altLang="en-US" dirty="0"/>
              <a:t>元素蝶式交换：这会将</a:t>
            </a:r>
            <a:r>
              <a:rPr lang="en-US" altLang="zh-CN" dirty="0"/>
              <a:t>8 </a:t>
            </a:r>
            <a:r>
              <a:rPr lang="zh-CN" altLang="en-US" dirty="0"/>
              <a:t>元素双悯序列变成一个递增序列</a:t>
            </a:r>
          </a:p>
        </p:txBody>
      </p:sp>
      <p:sp>
        <p:nvSpPr>
          <p:cNvPr id="4" name="灯片编号占位符 3">
            <a:extLst>
              <a:ext uri="{FF2B5EF4-FFF2-40B4-BE49-F238E27FC236}">
                <a16:creationId xmlns:a16="http://schemas.microsoft.com/office/drawing/2014/main" id="{36984DF3-BCD2-5825-7010-EF23783ECC84}"/>
              </a:ext>
            </a:extLst>
          </p:cNvPr>
          <p:cNvSpPr>
            <a:spLocks noGrp="1"/>
          </p:cNvSpPr>
          <p:nvPr>
            <p:ph type="sldNum" sz="quarter" idx="12"/>
          </p:nvPr>
        </p:nvSpPr>
        <p:spPr/>
        <p:txBody>
          <a:bodyPr/>
          <a:lstStyle/>
          <a:p>
            <a:pPr>
              <a:defRPr/>
            </a:pPr>
            <a:fld id="{FEB03361-FB3C-4B11-9CA7-B53FACB5A640}" type="slidenum">
              <a:rPr lang="zh-CN" altLang="en-US" smtClean="0"/>
              <a:pPr>
                <a:defRPr/>
              </a:pPr>
              <a:t>31</a:t>
            </a:fld>
            <a:endParaRPr lang="zh-CN" altLang="en-US"/>
          </a:p>
        </p:txBody>
      </p:sp>
      <p:graphicFrame>
        <p:nvGraphicFramePr>
          <p:cNvPr id="5" name="对象 4">
            <a:extLst>
              <a:ext uri="{FF2B5EF4-FFF2-40B4-BE49-F238E27FC236}">
                <a16:creationId xmlns:a16="http://schemas.microsoft.com/office/drawing/2014/main" id="{54822DD0-8F18-6FF5-8413-12ED4BE1DCA6}"/>
              </a:ext>
            </a:extLst>
          </p:cNvPr>
          <p:cNvGraphicFramePr>
            <a:graphicFrameLocks noChangeAspect="1"/>
          </p:cNvGraphicFramePr>
          <p:nvPr>
            <p:extLst>
              <p:ext uri="{D42A27DB-BD31-4B8C-83A1-F6EECF244321}">
                <p14:modId xmlns:p14="http://schemas.microsoft.com/office/powerpoint/2010/main" val="928634204"/>
              </p:ext>
            </p:extLst>
          </p:nvPr>
        </p:nvGraphicFramePr>
        <p:xfrm>
          <a:off x="1691680" y="2708920"/>
          <a:ext cx="5830887" cy="4064000"/>
        </p:xfrm>
        <a:graphic>
          <a:graphicData uri="http://schemas.openxmlformats.org/presentationml/2006/ole">
            <mc:AlternateContent xmlns:mc="http://schemas.openxmlformats.org/markup-compatibility/2006">
              <mc:Choice xmlns:v="urn:schemas-microsoft-com:vml" Requires="v">
                <p:oleObj r:id="rId2" imgW="13100310" imgH="9129567" progId="">
                  <p:embed/>
                </p:oleObj>
              </mc:Choice>
              <mc:Fallback>
                <p:oleObj r:id="rId2" imgW="13100310" imgH="9129567" progId="">
                  <p:embed/>
                  <p:pic>
                    <p:nvPicPr>
                      <p:cNvPr id="0" name=""/>
                      <p:cNvPicPr/>
                      <p:nvPr/>
                    </p:nvPicPr>
                    <p:blipFill>
                      <a:blip r:embed="rId3"/>
                      <a:stretch>
                        <a:fillRect/>
                      </a:stretch>
                    </p:blipFill>
                    <p:spPr>
                      <a:xfrm>
                        <a:off x="1691680" y="2708920"/>
                        <a:ext cx="5830887" cy="4064000"/>
                      </a:xfrm>
                      <a:prstGeom prst="rect">
                        <a:avLst/>
                      </a:prstGeom>
                    </p:spPr>
                  </p:pic>
                </p:oleObj>
              </mc:Fallback>
            </mc:AlternateContent>
          </a:graphicData>
        </a:graphic>
      </p:graphicFrame>
    </p:spTree>
    <p:extLst>
      <p:ext uri="{BB962C8B-B14F-4D97-AF65-F5344CB8AC3E}">
        <p14:creationId xmlns:p14="http://schemas.microsoft.com/office/powerpoint/2010/main" val="41645717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024F02-39F5-8BF8-D060-EC342F0016F0}"/>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42A9A7A1-C629-DEC5-2EB0-36085251EB25}"/>
              </a:ext>
            </a:extLst>
          </p:cNvPr>
          <p:cNvSpPr>
            <a:spLocks noGrp="1"/>
          </p:cNvSpPr>
          <p:nvPr>
            <p:ph sz="quarter" idx="1"/>
          </p:nvPr>
        </p:nvSpPr>
        <p:spPr/>
        <p:txBody>
          <a:bodyPr/>
          <a:lstStyle/>
          <a:p>
            <a:r>
              <a:rPr lang="zh-CN" altLang="en-US" dirty="0"/>
              <a:t>串行双调排序</a:t>
            </a:r>
            <a:endParaRPr lang="en-US" altLang="zh-CN" dirty="0"/>
          </a:p>
          <a:p>
            <a:pPr lvl="1"/>
            <a:r>
              <a:rPr lang="en-US" altLang="zh-CN" dirty="0"/>
              <a:t>8</a:t>
            </a:r>
            <a:r>
              <a:rPr lang="zh-CN" altLang="en-US" dirty="0"/>
              <a:t>元素列表排序</a:t>
            </a:r>
            <a:endParaRPr lang="en-US" altLang="zh-CN" dirty="0"/>
          </a:p>
        </p:txBody>
      </p:sp>
      <p:sp>
        <p:nvSpPr>
          <p:cNvPr id="4" name="灯片编号占位符 3">
            <a:extLst>
              <a:ext uri="{FF2B5EF4-FFF2-40B4-BE49-F238E27FC236}">
                <a16:creationId xmlns:a16="http://schemas.microsoft.com/office/drawing/2014/main" id="{DF933C3D-1F5C-25D1-43AD-C28C3B695768}"/>
              </a:ext>
            </a:extLst>
          </p:cNvPr>
          <p:cNvSpPr>
            <a:spLocks noGrp="1"/>
          </p:cNvSpPr>
          <p:nvPr>
            <p:ph type="sldNum" sz="quarter" idx="12"/>
          </p:nvPr>
        </p:nvSpPr>
        <p:spPr/>
        <p:txBody>
          <a:bodyPr/>
          <a:lstStyle/>
          <a:p>
            <a:pPr>
              <a:defRPr/>
            </a:pPr>
            <a:fld id="{FEB03361-FB3C-4B11-9CA7-B53FACB5A640}" type="slidenum">
              <a:rPr lang="zh-CN" altLang="en-US" smtClean="0"/>
              <a:pPr>
                <a:defRPr/>
              </a:pPr>
              <a:t>32</a:t>
            </a:fld>
            <a:endParaRPr lang="zh-CN" altLang="en-US"/>
          </a:p>
        </p:txBody>
      </p:sp>
      <p:graphicFrame>
        <p:nvGraphicFramePr>
          <p:cNvPr id="5" name="对象 4">
            <a:extLst>
              <a:ext uri="{FF2B5EF4-FFF2-40B4-BE49-F238E27FC236}">
                <a16:creationId xmlns:a16="http://schemas.microsoft.com/office/drawing/2014/main" id="{F27C14F4-6298-C4CE-845B-326EE93ED92D}"/>
              </a:ext>
            </a:extLst>
          </p:cNvPr>
          <p:cNvGraphicFramePr>
            <a:graphicFrameLocks noChangeAspect="1"/>
          </p:cNvGraphicFramePr>
          <p:nvPr>
            <p:extLst>
              <p:ext uri="{D42A27DB-BD31-4B8C-83A1-F6EECF244321}">
                <p14:modId xmlns:p14="http://schemas.microsoft.com/office/powerpoint/2010/main" val="3651234526"/>
              </p:ext>
            </p:extLst>
          </p:nvPr>
        </p:nvGraphicFramePr>
        <p:xfrm>
          <a:off x="4067944" y="1052736"/>
          <a:ext cx="4572240" cy="5032216"/>
        </p:xfrm>
        <a:graphic>
          <a:graphicData uri="http://schemas.openxmlformats.org/presentationml/2006/ole">
            <mc:AlternateContent xmlns:mc="http://schemas.openxmlformats.org/markup-compatibility/2006">
              <mc:Choice xmlns:v="urn:schemas-microsoft-com:vml" Requires="v">
                <p:oleObj r:id="rId2" imgW="9048770" imgH="9959527" progId="">
                  <p:embed/>
                </p:oleObj>
              </mc:Choice>
              <mc:Fallback>
                <p:oleObj r:id="rId2" imgW="9048770" imgH="9959527" progId="">
                  <p:embed/>
                  <p:pic>
                    <p:nvPicPr>
                      <p:cNvPr id="0" name=""/>
                      <p:cNvPicPr/>
                      <p:nvPr/>
                    </p:nvPicPr>
                    <p:blipFill>
                      <a:blip r:embed="rId3"/>
                      <a:stretch>
                        <a:fillRect/>
                      </a:stretch>
                    </p:blipFill>
                    <p:spPr>
                      <a:xfrm>
                        <a:off x="4067944" y="1052736"/>
                        <a:ext cx="4572240" cy="5032216"/>
                      </a:xfrm>
                      <a:prstGeom prst="rect">
                        <a:avLst/>
                      </a:prstGeom>
                    </p:spPr>
                  </p:pic>
                </p:oleObj>
              </mc:Fallback>
            </mc:AlternateContent>
          </a:graphicData>
        </a:graphic>
      </p:graphicFrame>
    </p:spTree>
    <p:extLst>
      <p:ext uri="{BB962C8B-B14F-4D97-AF65-F5344CB8AC3E}">
        <p14:creationId xmlns:p14="http://schemas.microsoft.com/office/powerpoint/2010/main" val="31023857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860536-6AD8-B58C-29F0-DED0B2E1FF78}"/>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B285935C-6D3B-C658-B66D-8DD2C547A427}"/>
              </a:ext>
            </a:extLst>
          </p:cNvPr>
          <p:cNvSpPr>
            <a:spLocks noGrp="1"/>
          </p:cNvSpPr>
          <p:nvPr>
            <p:ph sz="quarter" idx="1"/>
          </p:nvPr>
        </p:nvSpPr>
        <p:spPr/>
        <p:txBody>
          <a:bodyPr/>
          <a:lstStyle/>
          <a:p>
            <a:r>
              <a:rPr lang="zh-CN" altLang="en-US" dirty="0"/>
              <a:t>串行双调排序</a:t>
            </a:r>
            <a:endParaRPr lang="en-US" altLang="zh-CN" dirty="0"/>
          </a:p>
          <a:p>
            <a:pPr lvl="1"/>
            <a:r>
              <a:rPr lang="zh-CN" altLang="en-US" dirty="0"/>
              <a:t>使用蝶式结构为比较交换选择“配对”</a:t>
            </a:r>
            <a:endParaRPr lang="en-US" altLang="zh-CN" dirty="0"/>
          </a:p>
          <a:p>
            <a:pPr lvl="1"/>
            <a:r>
              <a:rPr lang="zh-CN" altLang="en-US" dirty="0"/>
              <a:t>在递增和递减序列之间交替</a:t>
            </a:r>
            <a:endParaRPr lang="en-US" altLang="zh-CN" dirty="0"/>
          </a:p>
          <a:p>
            <a:pPr lvl="1"/>
            <a:r>
              <a:rPr lang="zh-CN" altLang="en-US" dirty="0"/>
              <a:t>大小为</a:t>
            </a:r>
            <a:r>
              <a:rPr lang="en-US" altLang="zh-CN" i="1" dirty="0"/>
              <a:t>m</a:t>
            </a:r>
            <a:r>
              <a:rPr lang="zh-CN" altLang="en-US" dirty="0"/>
              <a:t>的蝶式交换需要</a:t>
            </a:r>
            <a:r>
              <a:rPr lang="en-US" altLang="zh-CN" dirty="0"/>
              <a:t>log</a:t>
            </a:r>
            <a:r>
              <a:rPr lang="en-US" altLang="zh-CN" baseline="-25000" dirty="0"/>
              <a:t>2</a:t>
            </a:r>
            <a:r>
              <a:rPr lang="en-US" altLang="zh-CN" i="1" dirty="0"/>
              <a:t>m</a:t>
            </a:r>
            <a:r>
              <a:rPr lang="zh-CN" altLang="en-US" dirty="0"/>
              <a:t>个阶段来排序</a:t>
            </a:r>
            <a:endParaRPr lang="en-US" altLang="zh-CN" dirty="0"/>
          </a:p>
          <a:p>
            <a:pPr lvl="1"/>
            <a:r>
              <a:rPr lang="en-US" altLang="zh-CN" dirty="0" err="1"/>
              <a:t>Get_pair</a:t>
            </a:r>
            <a:r>
              <a:rPr lang="zh-CN" altLang="en-US" dirty="0"/>
              <a:t>函数确定“线程”负责哪一对元素</a:t>
            </a:r>
          </a:p>
          <a:p>
            <a:pPr lvl="1"/>
            <a:r>
              <a:rPr lang="en-US" altLang="zh-CN" dirty="0" err="1"/>
              <a:t>Increating_seq</a:t>
            </a:r>
            <a:r>
              <a:rPr lang="zh-CN" altLang="en-US" dirty="0"/>
              <a:t>函数确定列表中的一对元素应该按升序还是降序排列</a:t>
            </a:r>
          </a:p>
        </p:txBody>
      </p:sp>
      <p:sp>
        <p:nvSpPr>
          <p:cNvPr id="4" name="灯片编号占位符 3">
            <a:extLst>
              <a:ext uri="{FF2B5EF4-FFF2-40B4-BE49-F238E27FC236}">
                <a16:creationId xmlns:a16="http://schemas.microsoft.com/office/drawing/2014/main" id="{1B250013-D6F1-4000-116F-308C31176DDB}"/>
              </a:ext>
            </a:extLst>
          </p:cNvPr>
          <p:cNvSpPr>
            <a:spLocks noGrp="1"/>
          </p:cNvSpPr>
          <p:nvPr>
            <p:ph type="sldNum" sz="quarter" idx="12"/>
          </p:nvPr>
        </p:nvSpPr>
        <p:spPr/>
        <p:txBody>
          <a:bodyPr/>
          <a:lstStyle/>
          <a:p>
            <a:pPr>
              <a:defRPr/>
            </a:pPr>
            <a:fld id="{FEB03361-FB3C-4B11-9CA7-B53FACB5A640}" type="slidenum">
              <a:rPr lang="zh-CN" altLang="en-US" smtClean="0"/>
              <a:pPr>
                <a:defRPr/>
              </a:pPr>
              <a:t>33</a:t>
            </a:fld>
            <a:endParaRPr lang="zh-CN" altLang="en-US"/>
          </a:p>
        </p:txBody>
      </p:sp>
      <p:graphicFrame>
        <p:nvGraphicFramePr>
          <p:cNvPr id="5" name="对象 4">
            <a:extLst>
              <a:ext uri="{FF2B5EF4-FFF2-40B4-BE49-F238E27FC236}">
                <a16:creationId xmlns:a16="http://schemas.microsoft.com/office/drawing/2014/main" id="{B9581D0C-54D8-DE72-695B-4A5E35F685E8}"/>
              </a:ext>
            </a:extLst>
          </p:cNvPr>
          <p:cNvGraphicFramePr>
            <a:graphicFrameLocks noChangeAspect="1"/>
          </p:cNvGraphicFramePr>
          <p:nvPr>
            <p:extLst>
              <p:ext uri="{D42A27DB-BD31-4B8C-83A1-F6EECF244321}">
                <p14:modId xmlns:p14="http://schemas.microsoft.com/office/powerpoint/2010/main" val="786695659"/>
              </p:ext>
            </p:extLst>
          </p:nvPr>
        </p:nvGraphicFramePr>
        <p:xfrm>
          <a:off x="1583274" y="4221088"/>
          <a:ext cx="6951260" cy="2668270"/>
        </p:xfrm>
        <a:graphic>
          <a:graphicData uri="http://schemas.openxmlformats.org/presentationml/2006/ole">
            <mc:AlternateContent xmlns:mc="http://schemas.openxmlformats.org/markup-compatibility/2006">
              <mc:Choice xmlns:v="urn:schemas-microsoft-com:vml" Requires="v">
                <p:oleObj r:id="rId2" imgW="11221952" imgH="4307511" progId="">
                  <p:embed/>
                </p:oleObj>
              </mc:Choice>
              <mc:Fallback>
                <p:oleObj r:id="rId2" imgW="11221952" imgH="4307511" progId="">
                  <p:embed/>
                  <p:pic>
                    <p:nvPicPr>
                      <p:cNvPr id="0" name=""/>
                      <p:cNvPicPr/>
                      <p:nvPr/>
                    </p:nvPicPr>
                    <p:blipFill>
                      <a:blip r:embed="rId3"/>
                      <a:stretch>
                        <a:fillRect/>
                      </a:stretch>
                    </p:blipFill>
                    <p:spPr>
                      <a:xfrm>
                        <a:off x="1583274" y="4221088"/>
                        <a:ext cx="6951260" cy="2668270"/>
                      </a:xfrm>
                      <a:prstGeom prst="rect">
                        <a:avLst/>
                      </a:prstGeom>
                    </p:spPr>
                  </p:pic>
                </p:oleObj>
              </mc:Fallback>
            </mc:AlternateContent>
          </a:graphicData>
        </a:graphic>
      </p:graphicFrame>
      <p:sp>
        <p:nvSpPr>
          <p:cNvPr id="7" name="文本框 6">
            <a:extLst>
              <a:ext uri="{FF2B5EF4-FFF2-40B4-BE49-F238E27FC236}">
                <a16:creationId xmlns:a16="http://schemas.microsoft.com/office/drawing/2014/main" id="{2C7582DF-0910-82FC-FFDC-C1B7DA8F2CA5}"/>
              </a:ext>
            </a:extLst>
          </p:cNvPr>
          <p:cNvSpPr txBox="1"/>
          <p:nvPr/>
        </p:nvSpPr>
        <p:spPr>
          <a:xfrm>
            <a:off x="6228184" y="77484"/>
            <a:ext cx="2808312" cy="3416320"/>
          </a:xfrm>
          <a:prstGeom prst="rect">
            <a:avLst/>
          </a:prstGeom>
          <a:noFill/>
        </p:spPr>
        <p:txBody>
          <a:bodyPr wrap="square">
            <a:spAutoFit/>
          </a:bodyPr>
          <a:lstStyle/>
          <a:p>
            <a:r>
              <a:rPr lang="en-US" altLang="zh-CN" sz="800" dirty="0">
                <a:solidFill>
                  <a:srgbClr val="808080"/>
                </a:solidFill>
                <a:highlight>
                  <a:srgbClr val="FFFFFF"/>
                </a:highlight>
                <a:latin typeface="+mn-lt"/>
                <a:ea typeface="新宋体" panose="02010609030101010101" pitchFamily="49" charset="-122"/>
              </a:rPr>
              <a:t>#include</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A31515"/>
                </a:solidFill>
                <a:highlight>
                  <a:srgbClr val="FFFFFF"/>
                </a:highlight>
                <a:latin typeface="+mn-lt"/>
                <a:ea typeface="新宋体" panose="02010609030101010101" pitchFamily="49" charset="-122"/>
              </a:rPr>
              <a:t>&lt;iostream&gt;</a:t>
            </a:r>
            <a:endParaRPr lang="en-US" altLang="zh-CN" sz="800" dirty="0">
              <a:solidFill>
                <a:srgbClr val="000000"/>
              </a:solidFill>
              <a:highlight>
                <a:srgbClr val="FFFFFF"/>
              </a:highlight>
              <a:latin typeface="+mn-lt"/>
              <a:ea typeface="新宋体" panose="02010609030101010101" pitchFamily="49" charset="-122"/>
            </a:endParaRPr>
          </a:p>
          <a:p>
            <a:r>
              <a:rPr lang="en-US" altLang="zh-CN" sz="800" dirty="0">
                <a:solidFill>
                  <a:srgbClr val="808080"/>
                </a:solidFill>
                <a:highlight>
                  <a:srgbClr val="FFFFFF"/>
                </a:highlight>
                <a:latin typeface="+mn-lt"/>
                <a:ea typeface="新宋体" panose="02010609030101010101" pitchFamily="49" charset="-122"/>
              </a:rPr>
              <a:t>#include</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A31515"/>
                </a:solidFill>
                <a:highlight>
                  <a:srgbClr val="FFFFFF"/>
                </a:highlight>
                <a:latin typeface="+mn-lt"/>
                <a:ea typeface="新宋体" panose="02010609030101010101" pitchFamily="49" charset="-122"/>
              </a:rPr>
              <a:t>&lt;</a:t>
            </a:r>
            <a:r>
              <a:rPr lang="en-US" altLang="zh-CN" sz="800" dirty="0" err="1">
                <a:solidFill>
                  <a:srgbClr val="A31515"/>
                </a:solidFill>
                <a:highlight>
                  <a:srgbClr val="FFFFFF"/>
                </a:highlight>
                <a:latin typeface="+mn-lt"/>
                <a:ea typeface="新宋体" panose="02010609030101010101" pitchFamily="49" charset="-122"/>
              </a:rPr>
              <a:t>cmath</a:t>
            </a:r>
            <a:r>
              <a:rPr lang="en-US" altLang="zh-CN" sz="800" dirty="0">
                <a:solidFill>
                  <a:srgbClr val="A31515"/>
                </a:solidFill>
                <a:highlight>
                  <a:srgbClr val="FFFFFF"/>
                </a:highlight>
                <a:latin typeface="+mn-lt"/>
                <a:ea typeface="新宋体" panose="02010609030101010101" pitchFamily="49" charset="-122"/>
              </a:rPr>
              <a:t>&gt;</a:t>
            </a:r>
            <a:endParaRPr lang="en-US" altLang="zh-CN" sz="800" dirty="0">
              <a:solidFill>
                <a:srgbClr val="000000"/>
              </a:solidFill>
              <a:highlight>
                <a:srgbClr val="FFFFFF"/>
              </a:highlight>
              <a:latin typeface="+mn-lt"/>
              <a:ea typeface="新宋体" panose="02010609030101010101" pitchFamily="49" charset="-122"/>
            </a:endParaRPr>
          </a:p>
          <a:p>
            <a:r>
              <a:rPr lang="en-US" altLang="zh-CN" sz="800" dirty="0">
                <a:solidFill>
                  <a:srgbClr val="0000FF"/>
                </a:solidFill>
                <a:highlight>
                  <a:srgbClr val="FFFFFF"/>
                </a:highlight>
                <a:latin typeface="+mn-lt"/>
                <a:ea typeface="新宋体" panose="02010609030101010101" pitchFamily="49" charset="-122"/>
              </a:rPr>
              <a:t>using</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namespace</a:t>
            </a:r>
            <a:r>
              <a:rPr lang="en-US" altLang="zh-CN" sz="800" dirty="0">
                <a:solidFill>
                  <a:srgbClr val="000000"/>
                </a:solidFill>
                <a:highlight>
                  <a:srgbClr val="FFFFFF"/>
                </a:highlight>
                <a:latin typeface="+mn-lt"/>
                <a:ea typeface="新宋体" panose="02010609030101010101" pitchFamily="49" charset="-122"/>
              </a:rPr>
              <a:t> std;</a:t>
            </a:r>
          </a:p>
          <a:p>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main()</a:t>
            </a:r>
          </a:p>
          <a:p>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const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n = 32;</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a[n];</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srand</a:t>
            </a:r>
            <a:r>
              <a:rPr lang="en-US" altLang="zh-CN" sz="800" dirty="0">
                <a:solidFill>
                  <a:srgbClr val="000000"/>
                </a:solidFill>
                <a:highlight>
                  <a:srgbClr val="FFFFFF"/>
                </a:highlight>
                <a:latin typeface="+mn-lt"/>
                <a:ea typeface="新宋体" panose="02010609030101010101" pitchFamily="49" charset="-122"/>
              </a:rPr>
              <a:t>(0);</a:t>
            </a:r>
          </a:p>
          <a:p>
            <a:r>
              <a:rPr lang="nn-NO" altLang="zh-CN" sz="800" dirty="0">
                <a:solidFill>
                  <a:srgbClr val="000000"/>
                </a:solidFill>
                <a:highlight>
                  <a:srgbClr val="FFFFFF"/>
                </a:highlight>
                <a:latin typeface="+mn-lt"/>
                <a:ea typeface="新宋体" panose="02010609030101010101" pitchFamily="49" charset="-122"/>
              </a:rPr>
              <a:t>    </a:t>
            </a:r>
            <a:r>
              <a:rPr lang="nn-NO" altLang="zh-CN" sz="800" dirty="0">
                <a:solidFill>
                  <a:srgbClr val="0000FF"/>
                </a:solidFill>
                <a:highlight>
                  <a:srgbClr val="FFFFFF"/>
                </a:highlight>
                <a:latin typeface="+mn-lt"/>
                <a:ea typeface="新宋体" panose="02010609030101010101" pitchFamily="49" charset="-122"/>
              </a:rPr>
              <a:t>for</a:t>
            </a:r>
            <a:r>
              <a:rPr lang="nn-NO" altLang="zh-CN" sz="800" dirty="0">
                <a:solidFill>
                  <a:srgbClr val="000000"/>
                </a:solidFill>
                <a:highlight>
                  <a:srgbClr val="FFFFFF"/>
                </a:highlight>
                <a:latin typeface="+mn-lt"/>
                <a:ea typeface="新宋体" panose="02010609030101010101" pitchFamily="49" charset="-122"/>
              </a:rPr>
              <a:t> (</a:t>
            </a:r>
            <a:r>
              <a:rPr lang="nn-NO" altLang="zh-CN" sz="800" dirty="0">
                <a:solidFill>
                  <a:srgbClr val="0000FF"/>
                </a:solidFill>
                <a:highlight>
                  <a:srgbClr val="FFFFFF"/>
                </a:highlight>
                <a:latin typeface="+mn-lt"/>
                <a:ea typeface="新宋体" panose="02010609030101010101" pitchFamily="49" charset="-122"/>
              </a:rPr>
              <a:t>int</a:t>
            </a:r>
            <a:r>
              <a:rPr lang="nn-NO" altLang="zh-CN" sz="800" dirty="0">
                <a:solidFill>
                  <a:srgbClr val="000000"/>
                </a:solidFill>
                <a:highlight>
                  <a:srgbClr val="FFFFFF"/>
                </a:highlight>
                <a:latin typeface="+mn-lt"/>
                <a:ea typeface="新宋体" panose="02010609030101010101" pitchFamily="49" charset="-122"/>
              </a:rPr>
              <a:t> i = 0; i &lt; n; i++)</a:t>
            </a:r>
          </a:p>
          <a:p>
            <a:r>
              <a:rPr lang="en-US" altLang="zh-CN" sz="800" dirty="0">
                <a:solidFill>
                  <a:srgbClr val="000000"/>
                </a:solidFill>
                <a:highlight>
                  <a:srgbClr val="FFFFFF"/>
                </a:highlight>
                <a:latin typeface="+mn-lt"/>
                <a:ea typeface="新宋体" panose="02010609030101010101" pitchFamily="49" charset="-122"/>
              </a:rPr>
              <a:t>        a[</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 rand() % 100;</a:t>
            </a:r>
          </a:p>
          <a:p>
            <a:r>
              <a:rPr lang="nn-NO" altLang="zh-CN" sz="800" dirty="0">
                <a:solidFill>
                  <a:srgbClr val="000000"/>
                </a:solidFill>
                <a:highlight>
                  <a:srgbClr val="FFFFFF"/>
                </a:highlight>
                <a:latin typeface="+mn-lt"/>
                <a:ea typeface="新宋体" panose="02010609030101010101" pitchFamily="49" charset="-122"/>
              </a:rPr>
              <a:t>    </a:t>
            </a:r>
            <a:r>
              <a:rPr lang="nn-NO" altLang="zh-CN" sz="800" dirty="0">
                <a:solidFill>
                  <a:srgbClr val="0000FF"/>
                </a:solidFill>
                <a:highlight>
                  <a:srgbClr val="FFFFFF"/>
                </a:highlight>
                <a:latin typeface="+mn-lt"/>
                <a:ea typeface="新宋体" panose="02010609030101010101" pitchFamily="49" charset="-122"/>
              </a:rPr>
              <a:t>for</a:t>
            </a:r>
            <a:r>
              <a:rPr lang="nn-NO" altLang="zh-CN" sz="800" dirty="0">
                <a:solidFill>
                  <a:srgbClr val="000000"/>
                </a:solidFill>
                <a:highlight>
                  <a:srgbClr val="FFFFFF"/>
                </a:highlight>
                <a:latin typeface="+mn-lt"/>
                <a:ea typeface="新宋体" panose="02010609030101010101" pitchFamily="49" charset="-122"/>
              </a:rPr>
              <a:t> (</a:t>
            </a:r>
            <a:r>
              <a:rPr lang="nn-NO" altLang="zh-CN" sz="800" dirty="0">
                <a:solidFill>
                  <a:srgbClr val="0000FF"/>
                </a:solidFill>
                <a:highlight>
                  <a:srgbClr val="FFFFFF"/>
                </a:highlight>
                <a:latin typeface="+mn-lt"/>
                <a:ea typeface="新宋体" panose="02010609030101010101" pitchFamily="49" charset="-122"/>
              </a:rPr>
              <a:t>int</a:t>
            </a:r>
            <a:r>
              <a:rPr lang="nn-NO" altLang="zh-CN" sz="800" dirty="0">
                <a:solidFill>
                  <a:srgbClr val="000000"/>
                </a:solidFill>
                <a:highlight>
                  <a:srgbClr val="FFFFFF"/>
                </a:highlight>
                <a:latin typeface="+mn-lt"/>
                <a:ea typeface="新宋体" panose="02010609030101010101" pitchFamily="49" charset="-122"/>
              </a:rPr>
              <a:t> i = 0; i &lt; n; i++)</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cout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8080"/>
                </a:solidFill>
                <a:highlight>
                  <a:srgbClr val="FFFFFF"/>
                </a:highlight>
                <a:latin typeface="+mn-lt"/>
                <a:ea typeface="新宋体" panose="02010609030101010101" pitchFamily="49" charset="-122"/>
              </a:rPr>
              <a:t>&lt;&lt;</a:t>
            </a:r>
            <a:r>
              <a:rPr lang="en-US" altLang="zh-CN" sz="800" dirty="0">
                <a:solidFill>
                  <a:srgbClr val="000000"/>
                </a:solidFill>
                <a:highlight>
                  <a:srgbClr val="FFFFFF"/>
                </a:highlight>
                <a:latin typeface="+mn-lt"/>
                <a:ea typeface="新宋体" panose="02010609030101010101" pitchFamily="49" charset="-122"/>
              </a:rPr>
              <a:t> a[</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8080"/>
                </a:solidFill>
                <a:highlight>
                  <a:srgbClr val="FFFFFF"/>
                </a:highlight>
                <a:latin typeface="+mn-lt"/>
                <a:ea typeface="新宋体" panose="02010609030101010101" pitchFamily="49" charset="-122"/>
              </a:rPr>
              <a:t>&lt;&lt;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A31515"/>
                </a:solidFill>
                <a:highlight>
                  <a:srgbClr val="FFFFFF"/>
                </a:highlight>
                <a:latin typeface="+mn-lt"/>
                <a:ea typeface="新宋体" panose="02010609030101010101" pitchFamily="49" charset="-122"/>
              </a:rPr>
              <a:t>" "</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cout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8080"/>
                </a:solidFill>
                <a:highlight>
                  <a:srgbClr val="FFFFFF"/>
                </a:highlight>
                <a:latin typeface="+mn-lt"/>
                <a:ea typeface="新宋体" panose="02010609030101010101" pitchFamily="49" charset="-122"/>
              </a:rPr>
              <a:t>&lt;&lt;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endl</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for</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bf_sz</a:t>
            </a:r>
            <a:r>
              <a:rPr lang="en-US" altLang="zh-CN" sz="800" dirty="0">
                <a:solidFill>
                  <a:srgbClr val="000000"/>
                </a:solidFill>
                <a:highlight>
                  <a:srgbClr val="FFFFFF"/>
                </a:highlight>
                <a:latin typeface="+mn-lt"/>
                <a:ea typeface="新宋体" panose="02010609030101010101" pitchFamily="49" charset="-122"/>
              </a:rPr>
              <a:t> = 2; </a:t>
            </a:r>
            <a:r>
              <a:rPr lang="en-US" altLang="zh-CN" sz="800" dirty="0" err="1">
                <a:solidFill>
                  <a:srgbClr val="000000"/>
                </a:solidFill>
                <a:highlight>
                  <a:srgbClr val="FFFFFF"/>
                </a:highlight>
                <a:latin typeface="+mn-lt"/>
                <a:ea typeface="新宋体" panose="02010609030101010101" pitchFamily="49" charset="-122"/>
              </a:rPr>
              <a:t>bf_sz</a:t>
            </a:r>
            <a:r>
              <a:rPr lang="en-US" altLang="zh-CN" sz="800" dirty="0">
                <a:solidFill>
                  <a:srgbClr val="000000"/>
                </a:solidFill>
                <a:highlight>
                  <a:srgbClr val="FFFFFF"/>
                </a:highlight>
                <a:latin typeface="+mn-lt"/>
                <a:ea typeface="新宋体" panose="02010609030101010101" pitchFamily="49" charset="-122"/>
              </a:rPr>
              <a:t> &lt;= n; </a:t>
            </a:r>
            <a:r>
              <a:rPr lang="en-US" altLang="zh-CN" sz="800" dirty="0" err="1">
                <a:solidFill>
                  <a:srgbClr val="000000"/>
                </a:solidFill>
                <a:highlight>
                  <a:srgbClr val="FFFFFF"/>
                </a:highlight>
                <a:latin typeface="+mn-lt"/>
                <a:ea typeface="新宋体" panose="02010609030101010101" pitchFamily="49" charset="-122"/>
              </a:rPr>
              <a:t>bf_sz</a:t>
            </a:r>
            <a:r>
              <a:rPr lang="en-US" altLang="zh-CN" sz="800" dirty="0">
                <a:solidFill>
                  <a:srgbClr val="000000"/>
                </a:solidFill>
                <a:highlight>
                  <a:srgbClr val="FFFFFF"/>
                </a:highlight>
                <a:latin typeface="+mn-lt"/>
                <a:ea typeface="新宋体" panose="02010609030101010101" pitchFamily="49" charset="-122"/>
              </a:rPr>
              <a:t> = 2 * </a:t>
            </a:r>
            <a:r>
              <a:rPr lang="en-US" altLang="zh-CN" sz="800" dirty="0" err="1">
                <a:solidFill>
                  <a:srgbClr val="000000"/>
                </a:solidFill>
                <a:highlight>
                  <a:srgbClr val="FFFFFF"/>
                </a:highlight>
                <a:latin typeface="+mn-lt"/>
                <a:ea typeface="新宋体" panose="02010609030101010101" pitchFamily="49" charset="-122"/>
              </a:rPr>
              <a:t>bf_sz</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for</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stage = </a:t>
            </a:r>
            <a:r>
              <a:rPr lang="en-US" altLang="zh-CN" sz="800" dirty="0" err="1">
                <a:solidFill>
                  <a:srgbClr val="000000"/>
                </a:solidFill>
                <a:highlight>
                  <a:srgbClr val="FFFFFF"/>
                </a:highlight>
                <a:latin typeface="+mn-lt"/>
                <a:ea typeface="新宋体" panose="02010609030101010101" pitchFamily="49" charset="-122"/>
              </a:rPr>
              <a:t>bf_sz</a:t>
            </a:r>
            <a:r>
              <a:rPr lang="en-US" altLang="zh-CN" sz="800" dirty="0">
                <a:solidFill>
                  <a:srgbClr val="000000"/>
                </a:solidFill>
                <a:highlight>
                  <a:srgbClr val="FFFFFF"/>
                </a:highlight>
                <a:latin typeface="+mn-lt"/>
                <a:ea typeface="新宋体" panose="02010609030101010101" pitchFamily="49" charset="-122"/>
              </a:rPr>
              <a:t> / 2; stage &gt; 0; stage = stage / 2)</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for</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th</a:t>
            </a:r>
            <a:r>
              <a:rPr lang="en-US" altLang="zh-CN" sz="800" dirty="0">
                <a:solidFill>
                  <a:srgbClr val="000000"/>
                </a:solidFill>
                <a:highlight>
                  <a:srgbClr val="FFFFFF"/>
                </a:highlight>
                <a:latin typeface="+mn-lt"/>
                <a:ea typeface="新宋体" panose="02010609030101010101" pitchFamily="49" charset="-122"/>
              </a:rPr>
              <a:t> = 0; </a:t>
            </a:r>
            <a:r>
              <a:rPr lang="en-US" altLang="zh-CN" sz="800" dirty="0" err="1">
                <a:solidFill>
                  <a:srgbClr val="000000"/>
                </a:solidFill>
                <a:highlight>
                  <a:srgbClr val="FFFFFF"/>
                </a:highlight>
                <a:latin typeface="+mn-lt"/>
                <a:ea typeface="新宋体" panose="02010609030101010101" pitchFamily="49" charset="-122"/>
              </a:rPr>
              <a:t>th</a:t>
            </a:r>
            <a:r>
              <a:rPr lang="en-US" altLang="zh-CN" sz="800" dirty="0">
                <a:solidFill>
                  <a:srgbClr val="000000"/>
                </a:solidFill>
                <a:highlight>
                  <a:srgbClr val="FFFFFF"/>
                </a:highlight>
                <a:latin typeface="+mn-lt"/>
                <a:ea typeface="新宋体" panose="02010609030101010101" pitchFamily="49" charset="-122"/>
              </a:rPr>
              <a:t> &lt; n / 2; </a:t>
            </a:r>
            <a:r>
              <a:rPr lang="en-US" altLang="zh-CN" sz="800" dirty="0" err="1">
                <a:solidFill>
                  <a:srgbClr val="000000"/>
                </a:solidFill>
                <a:highlight>
                  <a:srgbClr val="FFFFFF"/>
                </a:highlight>
                <a:latin typeface="+mn-lt"/>
                <a:ea typeface="新宋体" panose="02010609030101010101" pitchFamily="49" charset="-122"/>
              </a:rPr>
              <a:t>th</a:t>
            </a:r>
            <a:r>
              <a:rPr lang="en-US" altLang="zh-CN" sz="800" dirty="0">
                <a:solidFill>
                  <a:srgbClr val="000000"/>
                </a:solidFill>
                <a:highlight>
                  <a:srgbClr val="FFFFFF"/>
                </a:highlight>
                <a:latin typeface="+mn-lt"/>
                <a:ea typeface="新宋体" panose="02010609030101010101" pitchFamily="49" charset="-122"/>
              </a:rPr>
              <a:t>++)</a:t>
            </a:r>
          </a:p>
          <a:p>
            <a:r>
              <a:rPr lang="zh-CN" altLang="en-US" sz="800" dirty="0">
                <a:solidFill>
                  <a:srgbClr val="000000"/>
                </a:solidFill>
                <a:highlight>
                  <a:srgbClr val="FFFFFF"/>
                </a:highlight>
                <a:latin typeface="+mn-lt"/>
                <a:ea typeface="新宋体" panose="02010609030101010101" pitchFamily="49" charset="-122"/>
              </a:rPr>
              <a:t>            </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 (</a:t>
            </a:r>
            <a:r>
              <a:rPr lang="en-US" altLang="zh-CN" sz="800" dirty="0" err="1">
                <a:solidFill>
                  <a:srgbClr val="000000"/>
                </a:solidFill>
                <a:highlight>
                  <a:srgbClr val="FFFFFF"/>
                </a:highlight>
                <a:latin typeface="+mn-lt"/>
                <a:ea typeface="新宋体" panose="02010609030101010101" pitchFamily="49" charset="-122"/>
              </a:rPr>
              <a:t>th</a:t>
            </a:r>
            <a:r>
              <a:rPr lang="en-US" altLang="zh-CN" sz="800" dirty="0">
                <a:solidFill>
                  <a:srgbClr val="000000"/>
                </a:solidFill>
                <a:highlight>
                  <a:srgbClr val="FFFFFF"/>
                </a:highlight>
                <a:latin typeface="+mn-lt"/>
                <a:ea typeface="新宋体" panose="02010609030101010101" pitchFamily="49" charset="-122"/>
              </a:rPr>
              <a:t> / stage) * 2 * stage + </a:t>
            </a:r>
            <a:r>
              <a:rPr lang="en-US" altLang="zh-CN" sz="800" dirty="0" err="1">
                <a:solidFill>
                  <a:srgbClr val="000000"/>
                </a:solidFill>
                <a:highlight>
                  <a:srgbClr val="FFFFFF"/>
                </a:highlight>
                <a:latin typeface="+mn-lt"/>
                <a:ea typeface="新宋体" panose="02010609030101010101" pitchFamily="49" charset="-122"/>
              </a:rPr>
              <a:t>th</a:t>
            </a:r>
            <a:r>
              <a:rPr lang="en-US" altLang="zh-CN" sz="800" dirty="0">
                <a:solidFill>
                  <a:srgbClr val="000000"/>
                </a:solidFill>
                <a:highlight>
                  <a:srgbClr val="FFFFFF"/>
                </a:highlight>
                <a:latin typeface="+mn-lt"/>
                <a:ea typeface="新宋体" panose="02010609030101010101" pitchFamily="49" charset="-122"/>
              </a:rPr>
              <a:t> % stage;</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int</a:t>
            </a:r>
            <a:r>
              <a:rPr lang="en-US" altLang="zh-CN" sz="800" dirty="0">
                <a:solidFill>
                  <a:srgbClr val="000000"/>
                </a:solidFill>
                <a:highlight>
                  <a:srgbClr val="FFFFFF"/>
                </a:highlight>
                <a:latin typeface="+mn-lt"/>
                <a:ea typeface="新宋体" panose="02010609030101010101" pitchFamily="49" charset="-122"/>
              </a:rPr>
              <a:t> j = </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 stage;</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00FF"/>
                </a:solidFill>
                <a:highlight>
                  <a:srgbClr val="FFFFFF"/>
                </a:highlight>
                <a:latin typeface="+mn-lt"/>
                <a:ea typeface="新宋体" panose="02010609030101010101" pitchFamily="49" charset="-122"/>
              </a:rPr>
              <a:t>if</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 </a:t>
            </a:r>
            <a:r>
              <a:rPr lang="en-US" altLang="zh-CN" sz="800" dirty="0" err="1">
                <a:solidFill>
                  <a:srgbClr val="000000"/>
                </a:solidFill>
                <a:highlight>
                  <a:srgbClr val="FFFFFF"/>
                </a:highlight>
                <a:latin typeface="+mn-lt"/>
                <a:ea typeface="新宋体" panose="02010609030101010101" pitchFamily="49" charset="-122"/>
              </a:rPr>
              <a:t>bf_sz</a:t>
            </a:r>
            <a:r>
              <a:rPr lang="en-US" altLang="zh-CN" sz="800" dirty="0">
                <a:solidFill>
                  <a:srgbClr val="000000"/>
                </a:solidFill>
                <a:highlight>
                  <a:srgbClr val="FFFFFF"/>
                </a:highlight>
                <a:latin typeface="+mn-lt"/>
                <a:ea typeface="新宋体" panose="02010609030101010101" pitchFamily="49" charset="-122"/>
              </a:rPr>
              <a:t> % 2 == 0 &amp;&amp; a[</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&gt; a[j] || </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 </a:t>
            </a:r>
            <a:r>
              <a:rPr lang="en-US" altLang="zh-CN" sz="800" dirty="0" err="1">
                <a:solidFill>
                  <a:srgbClr val="000000"/>
                </a:solidFill>
                <a:highlight>
                  <a:srgbClr val="FFFFFF"/>
                </a:highlight>
                <a:latin typeface="+mn-lt"/>
                <a:ea typeface="新宋体" panose="02010609030101010101" pitchFamily="49" charset="-122"/>
              </a:rPr>
              <a:t>bf_sz</a:t>
            </a:r>
            <a:r>
              <a:rPr lang="en-US" altLang="zh-CN" sz="800" dirty="0">
                <a:solidFill>
                  <a:srgbClr val="000000"/>
                </a:solidFill>
                <a:highlight>
                  <a:srgbClr val="FFFFFF"/>
                </a:highlight>
                <a:latin typeface="+mn-lt"/>
                <a:ea typeface="新宋体" panose="02010609030101010101" pitchFamily="49" charset="-122"/>
              </a:rPr>
              <a:t> % 2 == 1 &amp;&amp; a[</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&lt; a[j])</a:t>
            </a:r>
          </a:p>
          <a:p>
            <a:r>
              <a:rPr lang="en-US" altLang="zh-CN" sz="800" dirty="0">
                <a:solidFill>
                  <a:srgbClr val="000000"/>
                </a:solidFill>
                <a:highlight>
                  <a:srgbClr val="FFFFFF"/>
                </a:highlight>
                <a:latin typeface="+mn-lt"/>
                <a:ea typeface="新宋体" panose="02010609030101010101" pitchFamily="49" charset="-122"/>
              </a:rPr>
              <a:t>                    swap(a[</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a[j]);</a:t>
            </a:r>
          </a:p>
          <a:p>
            <a:r>
              <a:rPr lang="zh-CN" altLang="en-US" sz="800" dirty="0">
                <a:solidFill>
                  <a:srgbClr val="000000"/>
                </a:solidFill>
                <a:highlight>
                  <a:srgbClr val="FFFFFF"/>
                </a:highlight>
                <a:latin typeface="+mn-lt"/>
                <a:ea typeface="新宋体" panose="02010609030101010101" pitchFamily="49" charset="-122"/>
              </a:rPr>
              <a:t>            </a:t>
            </a:r>
            <a:r>
              <a:rPr lang="en-US" altLang="zh-CN" sz="800" dirty="0">
                <a:solidFill>
                  <a:srgbClr val="000000"/>
                </a:solidFill>
                <a:highlight>
                  <a:srgbClr val="FFFFFF"/>
                </a:highlight>
                <a:latin typeface="+mn-lt"/>
                <a:ea typeface="新宋体" panose="02010609030101010101" pitchFamily="49" charset="-122"/>
              </a:rPr>
              <a:t>}</a:t>
            </a:r>
          </a:p>
          <a:p>
            <a:r>
              <a:rPr lang="nn-NO" altLang="zh-CN" sz="800" dirty="0">
                <a:solidFill>
                  <a:srgbClr val="000000"/>
                </a:solidFill>
                <a:highlight>
                  <a:srgbClr val="FFFFFF"/>
                </a:highlight>
                <a:latin typeface="+mn-lt"/>
                <a:ea typeface="新宋体" panose="02010609030101010101" pitchFamily="49" charset="-122"/>
              </a:rPr>
              <a:t>    </a:t>
            </a:r>
            <a:r>
              <a:rPr lang="nn-NO" altLang="zh-CN" sz="800" dirty="0">
                <a:solidFill>
                  <a:srgbClr val="0000FF"/>
                </a:solidFill>
                <a:highlight>
                  <a:srgbClr val="FFFFFF"/>
                </a:highlight>
                <a:latin typeface="+mn-lt"/>
                <a:ea typeface="新宋体" panose="02010609030101010101" pitchFamily="49" charset="-122"/>
              </a:rPr>
              <a:t>for</a:t>
            </a:r>
            <a:r>
              <a:rPr lang="nn-NO" altLang="zh-CN" sz="800" dirty="0">
                <a:solidFill>
                  <a:srgbClr val="000000"/>
                </a:solidFill>
                <a:highlight>
                  <a:srgbClr val="FFFFFF"/>
                </a:highlight>
                <a:latin typeface="+mn-lt"/>
                <a:ea typeface="新宋体" panose="02010609030101010101" pitchFamily="49" charset="-122"/>
              </a:rPr>
              <a:t> (</a:t>
            </a:r>
            <a:r>
              <a:rPr lang="nn-NO" altLang="zh-CN" sz="800" dirty="0">
                <a:solidFill>
                  <a:srgbClr val="0000FF"/>
                </a:solidFill>
                <a:highlight>
                  <a:srgbClr val="FFFFFF"/>
                </a:highlight>
                <a:latin typeface="+mn-lt"/>
                <a:ea typeface="新宋体" panose="02010609030101010101" pitchFamily="49" charset="-122"/>
              </a:rPr>
              <a:t>int</a:t>
            </a:r>
            <a:r>
              <a:rPr lang="nn-NO" altLang="zh-CN" sz="800" dirty="0">
                <a:solidFill>
                  <a:srgbClr val="000000"/>
                </a:solidFill>
                <a:highlight>
                  <a:srgbClr val="FFFFFF"/>
                </a:highlight>
                <a:latin typeface="+mn-lt"/>
                <a:ea typeface="新宋体" panose="02010609030101010101" pitchFamily="49" charset="-122"/>
              </a:rPr>
              <a:t> i = 0; i &lt; n; i++)</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cout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8080"/>
                </a:solidFill>
                <a:highlight>
                  <a:srgbClr val="FFFFFF"/>
                </a:highlight>
                <a:latin typeface="+mn-lt"/>
                <a:ea typeface="新宋体" panose="02010609030101010101" pitchFamily="49" charset="-122"/>
              </a:rPr>
              <a:t>&lt;&lt;</a:t>
            </a:r>
            <a:r>
              <a:rPr lang="en-US" altLang="zh-CN" sz="800" dirty="0">
                <a:solidFill>
                  <a:srgbClr val="000000"/>
                </a:solidFill>
                <a:highlight>
                  <a:srgbClr val="FFFFFF"/>
                </a:highlight>
                <a:latin typeface="+mn-lt"/>
                <a:ea typeface="新宋体" panose="02010609030101010101" pitchFamily="49" charset="-122"/>
              </a:rPr>
              <a:t> a[</a:t>
            </a:r>
            <a:r>
              <a:rPr lang="en-US" altLang="zh-CN" sz="800" dirty="0" err="1">
                <a:solidFill>
                  <a:srgbClr val="000000"/>
                </a:solidFill>
                <a:highlight>
                  <a:srgbClr val="FFFFFF"/>
                </a:highlight>
                <a:latin typeface="+mn-lt"/>
                <a:ea typeface="新宋体" panose="02010609030101010101" pitchFamily="49" charset="-122"/>
              </a:rPr>
              <a:t>i</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8080"/>
                </a:solidFill>
                <a:highlight>
                  <a:srgbClr val="FFFFFF"/>
                </a:highlight>
                <a:latin typeface="+mn-lt"/>
                <a:ea typeface="新宋体" panose="02010609030101010101" pitchFamily="49" charset="-122"/>
              </a:rPr>
              <a:t>&lt;&lt;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A31515"/>
                </a:solidFill>
                <a:highlight>
                  <a:srgbClr val="FFFFFF"/>
                </a:highlight>
                <a:latin typeface="+mn-lt"/>
                <a:ea typeface="新宋体" panose="02010609030101010101" pitchFamily="49" charset="-122"/>
              </a:rPr>
              <a:t>" "</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cout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a:solidFill>
                  <a:srgbClr val="008080"/>
                </a:solidFill>
                <a:highlight>
                  <a:srgbClr val="FFFFFF"/>
                </a:highlight>
                <a:latin typeface="+mn-lt"/>
                <a:ea typeface="新宋体" panose="02010609030101010101" pitchFamily="49" charset="-122"/>
              </a:rPr>
              <a:t>&lt;&lt;</a:t>
            </a:r>
            <a:r>
              <a:rPr lang="en-US" altLang="zh-CN" sz="800" dirty="0">
                <a:solidFill>
                  <a:srgbClr val="000000"/>
                </a:solidFill>
                <a:highlight>
                  <a:srgbClr val="FFFFFF"/>
                </a:highlight>
                <a:latin typeface="+mn-lt"/>
                <a:ea typeface="新宋体" panose="02010609030101010101" pitchFamily="49" charset="-122"/>
              </a:rPr>
              <a:t> </a:t>
            </a:r>
            <a:r>
              <a:rPr lang="en-US" altLang="zh-CN" sz="800" dirty="0" err="1">
                <a:solidFill>
                  <a:srgbClr val="000000"/>
                </a:solidFill>
                <a:highlight>
                  <a:srgbClr val="FFFFFF"/>
                </a:highlight>
                <a:latin typeface="+mn-lt"/>
                <a:ea typeface="新宋体" panose="02010609030101010101" pitchFamily="49" charset="-122"/>
              </a:rPr>
              <a:t>endl</a:t>
            </a:r>
            <a:r>
              <a:rPr lang="en-US" altLang="zh-CN" sz="800" dirty="0">
                <a:solidFill>
                  <a:srgbClr val="000000"/>
                </a:solidFill>
                <a:highlight>
                  <a:srgbClr val="FFFFFF"/>
                </a:highlight>
                <a:latin typeface="+mn-lt"/>
                <a:ea typeface="新宋体" panose="02010609030101010101" pitchFamily="49" charset="-122"/>
              </a:rPr>
              <a:t>;</a:t>
            </a:r>
          </a:p>
          <a:p>
            <a:r>
              <a:rPr lang="en-US" altLang="zh-CN" sz="800" dirty="0">
                <a:solidFill>
                  <a:srgbClr val="000000"/>
                </a:solidFill>
                <a:highlight>
                  <a:srgbClr val="FFFFFF"/>
                </a:highlight>
                <a:latin typeface="+mn-lt"/>
                <a:ea typeface="新宋体" panose="02010609030101010101" pitchFamily="49" charset="-122"/>
              </a:rPr>
              <a:t>}</a:t>
            </a:r>
            <a:endParaRPr lang="zh-CN" altLang="en-US" sz="800" dirty="0">
              <a:latin typeface="+mn-lt"/>
            </a:endParaRPr>
          </a:p>
        </p:txBody>
      </p:sp>
    </p:spTree>
    <p:extLst>
      <p:ext uri="{BB962C8B-B14F-4D97-AF65-F5344CB8AC3E}">
        <p14:creationId xmlns:p14="http://schemas.microsoft.com/office/powerpoint/2010/main" val="23863145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B28D95-0413-FA2B-CD06-2209220CBBDD}"/>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5127276C-0253-3CAB-0179-CDFD5777E13B}"/>
              </a:ext>
            </a:extLst>
          </p:cNvPr>
          <p:cNvSpPr>
            <a:spLocks noGrp="1"/>
          </p:cNvSpPr>
          <p:nvPr>
            <p:ph sz="quarter" idx="1"/>
          </p:nvPr>
        </p:nvSpPr>
        <p:spPr>
          <a:xfrm>
            <a:off x="457200" y="1219200"/>
            <a:ext cx="4114800" cy="4937760"/>
          </a:xfrm>
        </p:spPr>
        <p:txBody>
          <a:bodyPr/>
          <a:lstStyle/>
          <a:p>
            <a:r>
              <a:rPr lang="zh-CN" altLang="en-US" dirty="0"/>
              <a:t>蝶式交换和二进制表示</a:t>
            </a:r>
            <a:endParaRPr lang="en-US" altLang="zh-CN" dirty="0"/>
          </a:p>
          <a:p>
            <a:pPr lvl="1"/>
            <a:r>
              <a:rPr lang="zh-CN" altLang="en-US" dirty="0"/>
              <a:t>当</a:t>
            </a:r>
            <a:r>
              <a:rPr lang="en-US" altLang="zh-CN" dirty="0"/>
              <a:t>stage </a:t>
            </a:r>
            <a:r>
              <a:rPr lang="zh-CN" altLang="en-US" dirty="0"/>
              <a:t>为</a:t>
            </a:r>
            <a:r>
              <a:rPr lang="en-US" altLang="zh-CN" dirty="0"/>
              <a:t>1 </a:t>
            </a:r>
            <a:r>
              <a:rPr lang="zh-CN" altLang="en-US" dirty="0"/>
              <a:t>时，通过在线程序列号中最右边的位（ 位</a:t>
            </a:r>
            <a:r>
              <a:rPr lang="en-US" altLang="zh-CN" dirty="0"/>
              <a:t>0 ) </a:t>
            </a:r>
            <a:r>
              <a:rPr lang="zh-CN" altLang="en-US" dirty="0"/>
              <a:t>的右边添加一位来获得元素</a:t>
            </a:r>
            <a:endParaRPr lang="en-US" altLang="zh-CN" dirty="0"/>
          </a:p>
          <a:p>
            <a:pPr lvl="1"/>
            <a:r>
              <a:rPr lang="zh-CN" altLang="en-US" dirty="0"/>
              <a:t>当</a:t>
            </a:r>
            <a:r>
              <a:rPr lang="en-US" altLang="zh-CN" dirty="0"/>
              <a:t>stage </a:t>
            </a:r>
            <a:r>
              <a:rPr lang="zh-CN" altLang="en-US" dirty="0"/>
              <a:t>为</a:t>
            </a:r>
            <a:r>
              <a:rPr lang="en-US" altLang="zh-CN" dirty="0"/>
              <a:t>2 </a:t>
            </a:r>
            <a:r>
              <a:rPr lang="zh-CN" altLang="en-US" dirty="0"/>
              <a:t>时，通过在最低有效位（位</a:t>
            </a:r>
            <a:r>
              <a:rPr lang="en-US" altLang="zh-CN" dirty="0"/>
              <a:t>0 ) </a:t>
            </a:r>
            <a:r>
              <a:rPr lang="zh-CN" altLang="en-US" dirty="0"/>
              <a:t>和左边的下一位（ 位</a:t>
            </a:r>
            <a:r>
              <a:rPr lang="en-US" altLang="zh-CN" dirty="0"/>
              <a:t>l ) </a:t>
            </a:r>
            <a:r>
              <a:rPr lang="zh-CN" altLang="en-US" dirty="0"/>
              <a:t>之间添加一位来获得元素</a:t>
            </a:r>
            <a:endParaRPr lang="en-US" altLang="zh-CN" dirty="0"/>
          </a:p>
          <a:p>
            <a:pPr lvl="1"/>
            <a:r>
              <a:rPr lang="zh-CN" altLang="en-US" dirty="0"/>
              <a:t>当</a:t>
            </a:r>
            <a:r>
              <a:rPr lang="en-US" altLang="zh-CN" dirty="0"/>
              <a:t>stage </a:t>
            </a:r>
            <a:r>
              <a:rPr lang="zh-CN" altLang="en-US" dirty="0"/>
              <a:t>为</a:t>
            </a:r>
            <a:r>
              <a:rPr lang="en-US" altLang="zh-CN" dirty="0"/>
              <a:t>4 </a:t>
            </a:r>
            <a:r>
              <a:rPr lang="zh-CN" altLang="en-US" dirty="0"/>
              <a:t>时，在位</a:t>
            </a:r>
            <a:r>
              <a:rPr lang="en-US" altLang="zh-CN" dirty="0"/>
              <a:t>1 </a:t>
            </a:r>
            <a:r>
              <a:rPr lang="zh-CN" altLang="en-US" dirty="0"/>
              <a:t>和位</a:t>
            </a:r>
            <a:r>
              <a:rPr lang="en-US" altLang="zh-CN" dirty="0"/>
              <a:t>2 </a:t>
            </a:r>
            <a:r>
              <a:rPr lang="zh-CN" altLang="en-US" dirty="0"/>
              <a:t>之间添加位</a:t>
            </a:r>
          </a:p>
        </p:txBody>
      </p:sp>
      <p:sp>
        <p:nvSpPr>
          <p:cNvPr id="4" name="灯片编号占位符 3">
            <a:extLst>
              <a:ext uri="{FF2B5EF4-FFF2-40B4-BE49-F238E27FC236}">
                <a16:creationId xmlns:a16="http://schemas.microsoft.com/office/drawing/2014/main" id="{EB306FD3-5271-E535-B790-E0A18E89AECF}"/>
              </a:ext>
            </a:extLst>
          </p:cNvPr>
          <p:cNvSpPr>
            <a:spLocks noGrp="1"/>
          </p:cNvSpPr>
          <p:nvPr>
            <p:ph type="sldNum" sz="quarter" idx="12"/>
          </p:nvPr>
        </p:nvSpPr>
        <p:spPr/>
        <p:txBody>
          <a:bodyPr/>
          <a:lstStyle/>
          <a:p>
            <a:pPr>
              <a:defRPr/>
            </a:pPr>
            <a:fld id="{FEB03361-FB3C-4B11-9CA7-B53FACB5A640}" type="slidenum">
              <a:rPr lang="zh-CN" altLang="en-US" smtClean="0"/>
              <a:pPr>
                <a:defRPr/>
              </a:pPr>
              <a:t>34</a:t>
            </a:fld>
            <a:endParaRPr lang="zh-CN" altLang="en-US"/>
          </a:p>
        </p:txBody>
      </p:sp>
      <p:graphicFrame>
        <p:nvGraphicFramePr>
          <p:cNvPr id="5" name="对象 4">
            <a:extLst>
              <a:ext uri="{FF2B5EF4-FFF2-40B4-BE49-F238E27FC236}">
                <a16:creationId xmlns:a16="http://schemas.microsoft.com/office/drawing/2014/main" id="{6D7211B4-2392-D1AE-67B7-CAB2688F53C4}"/>
              </a:ext>
            </a:extLst>
          </p:cNvPr>
          <p:cNvGraphicFramePr>
            <a:graphicFrameLocks noChangeAspect="1"/>
          </p:cNvGraphicFramePr>
          <p:nvPr>
            <p:extLst>
              <p:ext uri="{D42A27DB-BD31-4B8C-83A1-F6EECF244321}">
                <p14:modId xmlns:p14="http://schemas.microsoft.com/office/powerpoint/2010/main" val="2654208183"/>
              </p:ext>
            </p:extLst>
          </p:nvPr>
        </p:nvGraphicFramePr>
        <p:xfrm>
          <a:off x="4716016" y="1844824"/>
          <a:ext cx="3805237" cy="4064000"/>
        </p:xfrm>
        <a:graphic>
          <a:graphicData uri="http://schemas.openxmlformats.org/presentationml/2006/ole">
            <mc:AlternateContent xmlns:mc="http://schemas.openxmlformats.org/markup-compatibility/2006">
              <mc:Choice xmlns:v="urn:schemas-microsoft-com:vml" Requires="v">
                <p:oleObj r:id="rId2" imgW="8226296" imgH="8786731" progId="">
                  <p:embed/>
                </p:oleObj>
              </mc:Choice>
              <mc:Fallback>
                <p:oleObj r:id="rId2" imgW="8226296" imgH="8786731" progId="">
                  <p:embed/>
                  <p:pic>
                    <p:nvPicPr>
                      <p:cNvPr id="0" name=""/>
                      <p:cNvPicPr/>
                      <p:nvPr/>
                    </p:nvPicPr>
                    <p:blipFill>
                      <a:blip r:embed="rId3"/>
                      <a:stretch>
                        <a:fillRect/>
                      </a:stretch>
                    </p:blipFill>
                    <p:spPr>
                      <a:xfrm>
                        <a:off x="4716016" y="1844824"/>
                        <a:ext cx="3805237" cy="4064000"/>
                      </a:xfrm>
                      <a:prstGeom prst="rect">
                        <a:avLst/>
                      </a:prstGeom>
                    </p:spPr>
                  </p:pic>
                </p:oleObj>
              </mc:Fallback>
            </mc:AlternateContent>
          </a:graphicData>
        </a:graphic>
      </p:graphicFrame>
    </p:spTree>
    <p:extLst>
      <p:ext uri="{BB962C8B-B14F-4D97-AF65-F5344CB8AC3E}">
        <p14:creationId xmlns:p14="http://schemas.microsoft.com/office/powerpoint/2010/main" val="20190427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4E5262-03CB-4140-E0F3-0AE2899FE8F8}"/>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510458DA-DA5D-1EDB-F98B-D34945E79763}"/>
              </a:ext>
            </a:extLst>
          </p:cNvPr>
          <p:cNvSpPr>
            <a:spLocks noGrp="1"/>
          </p:cNvSpPr>
          <p:nvPr>
            <p:ph sz="quarter" idx="1"/>
          </p:nvPr>
        </p:nvSpPr>
        <p:spPr/>
        <p:txBody>
          <a:bodyPr/>
          <a:lstStyle/>
          <a:p>
            <a:r>
              <a:rPr lang="zh-CN" altLang="en-US" dirty="0"/>
              <a:t>蝶式交换和二进制表示</a:t>
            </a:r>
            <a:endParaRPr lang="en-US" altLang="zh-CN" dirty="0"/>
          </a:p>
          <a:p>
            <a:pPr lvl="1"/>
            <a:r>
              <a:rPr lang="zh-CN" altLang="en-US" dirty="0"/>
              <a:t>引入一个表示</a:t>
            </a:r>
            <a:r>
              <a:rPr lang="en-US" altLang="zh-CN" dirty="0"/>
              <a:t>log(stage)</a:t>
            </a:r>
            <a:r>
              <a:rPr lang="zh-CN" altLang="en-US" dirty="0"/>
              <a:t>的变量</a:t>
            </a:r>
            <a:r>
              <a:rPr lang="en-US" altLang="zh-CN" dirty="0" err="1"/>
              <a:t>which_bit</a:t>
            </a:r>
            <a:endParaRPr lang="en-US" altLang="zh-CN" dirty="0"/>
          </a:p>
          <a:p>
            <a:pPr lvl="2"/>
            <a:r>
              <a:rPr lang="zh-CN" altLang="en-US" dirty="0"/>
              <a:t>附加位会立即插入位</a:t>
            </a:r>
            <a:r>
              <a:rPr lang="en-US" altLang="zh-CN" dirty="0" err="1"/>
              <a:t>which_bit</a:t>
            </a:r>
            <a:r>
              <a:rPr lang="zh-CN" altLang="en-US" dirty="0"/>
              <a:t>的右侧</a:t>
            </a:r>
            <a:endParaRPr lang="en-US" altLang="zh-CN" dirty="0"/>
          </a:p>
          <a:p>
            <a:pPr lvl="1"/>
            <a:r>
              <a:rPr lang="en-US" altLang="zh-CN" dirty="0" err="1"/>
              <a:t>Insert_zero</a:t>
            </a:r>
            <a:r>
              <a:rPr lang="en-US" altLang="zh-CN" dirty="0"/>
              <a:t>,</a:t>
            </a:r>
          </a:p>
          <a:p>
            <a:pPr lvl="2"/>
            <a:r>
              <a:rPr lang="zh-CN" altLang="en-US" dirty="0"/>
              <a:t>将向线程序列号的二进制表示中添加一个零位</a:t>
            </a:r>
          </a:p>
        </p:txBody>
      </p:sp>
      <p:sp>
        <p:nvSpPr>
          <p:cNvPr id="4" name="灯片编号占位符 3">
            <a:extLst>
              <a:ext uri="{FF2B5EF4-FFF2-40B4-BE49-F238E27FC236}">
                <a16:creationId xmlns:a16="http://schemas.microsoft.com/office/drawing/2014/main" id="{D7D2BFCA-D357-4A2B-20BF-24940B5B1E94}"/>
              </a:ext>
            </a:extLst>
          </p:cNvPr>
          <p:cNvSpPr>
            <a:spLocks noGrp="1"/>
          </p:cNvSpPr>
          <p:nvPr>
            <p:ph type="sldNum" sz="quarter" idx="12"/>
          </p:nvPr>
        </p:nvSpPr>
        <p:spPr/>
        <p:txBody>
          <a:bodyPr/>
          <a:lstStyle/>
          <a:p>
            <a:pPr>
              <a:defRPr/>
            </a:pPr>
            <a:fld id="{FEB03361-FB3C-4B11-9CA7-B53FACB5A640}" type="slidenum">
              <a:rPr lang="zh-CN" altLang="en-US" smtClean="0"/>
              <a:pPr>
                <a:defRPr/>
              </a:pPr>
              <a:t>35</a:t>
            </a:fld>
            <a:endParaRPr lang="zh-CN" altLang="en-US"/>
          </a:p>
        </p:txBody>
      </p:sp>
      <p:graphicFrame>
        <p:nvGraphicFramePr>
          <p:cNvPr id="6" name="对象 5">
            <a:extLst>
              <a:ext uri="{FF2B5EF4-FFF2-40B4-BE49-F238E27FC236}">
                <a16:creationId xmlns:a16="http://schemas.microsoft.com/office/drawing/2014/main" id="{D421B27C-A829-4D6B-A213-F789249A7C56}"/>
              </a:ext>
            </a:extLst>
          </p:cNvPr>
          <p:cNvGraphicFramePr>
            <a:graphicFrameLocks noChangeAspect="1"/>
          </p:cNvGraphicFramePr>
          <p:nvPr>
            <p:extLst>
              <p:ext uri="{D42A27DB-BD31-4B8C-83A1-F6EECF244321}">
                <p14:modId xmlns:p14="http://schemas.microsoft.com/office/powerpoint/2010/main" val="2637279526"/>
              </p:ext>
            </p:extLst>
          </p:nvPr>
        </p:nvGraphicFramePr>
        <p:xfrm>
          <a:off x="1785550" y="3321224"/>
          <a:ext cx="5572900" cy="3384376"/>
        </p:xfrm>
        <a:graphic>
          <a:graphicData uri="http://schemas.openxmlformats.org/presentationml/2006/ole">
            <mc:AlternateContent xmlns:mc="http://schemas.openxmlformats.org/markup-compatibility/2006">
              <mc:Choice xmlns:v="urn:schemas-microsoft-com:vml" Requires="v">
                <p:oleObj r:id="rId2" imgW="13066106" imgH="7936158" progId="">
                  <p:embed/>
                </p:oleObj>
              </mc:Choice>
              <mc:Fallback>
                <p:oleObj r:id="rId2" imgW="13066106" imgH="7936158" progId="">
                  <p:embed/>
                  <p:pic>
                    <p:nvPicPr>
                      <p:cNvPr id="6" name="对象 5">
                        <a:extLst>
                          <a:ext uri="{FF2B5EF4-FFF2-40B4-BE49-F238E27FC236}">
                            <a16:creationId xmlns:a16="http://schemas.microsoft.com/office/drawing/2014/main" id="{D421B27C-A829-4D6B-A213-F789249A7C56}"/>
                          </a:ext>
                        </a:extLst>
                      </p:cNvPr>
                      <p:cNvPicPr/>
                      <p:nvPr/>
                    </p:nvPicPr>
                    <p:blipFill>
                      <a:blip r:embed="rId3"/>
                      <a:stretch>
                        <a:fillRect/>
                      </a:stretch>
                    </p:blipFill>
                    <p:spPr>
                      <a:xfrm>
                        <a:off x="1785550" y="3321224"/>
                        <a:ext cx="5572900" cy="3384376"/>
                      </a:xfrm>
                      <a:prstGeom prst="rect">
                        <a:avLst/>
                      </a:prstGeom>
                    </p:spPr>
                  </p:pic>
                </p:oleObj>
              </mc:Fallback>
            </mc:AlternateContent>
          </a:graphicData>
        </a:graphic>
      </p:graphicFrame>
    </p:spTree>
    <p:extLst>
      <p:ext uri="{BB962C8B-B14F-4D97-AF65-F5344CB8AC3E}">
        <p14:creationId xmlns:p14="http://schemas.microsoft.com/office/powerpoint/2010/main" val="13137100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4E5262-03CB-4140-E0F3-0AE2899FE8F8}"/>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510458DA-DA5D-1EDB-F98B-D34945E79763}"/>
              </a:ext>
            </a:extLst>
          </p:cNvPr>
          <p:cNvSpPr>
            <a:spLocks noGrp="1"/>
          </p:cNvSpPr>
          <p:nvPr>
            <p:ph sz="quarter" idx="1"/>
          </p:nvPr>
        </p:nvSpPr>
        <p:spPr/>
        <p:txBody>
          <a:bodyPr/>
          <a:lstStyle/>
          <a:p>
            <a:r>
              <a:rPr lang="zh-CN" altLang="en-US" dirty="0"/>
              <a:t>蝶式交换和二进制表示</a:t>
            </a:r>
            <a:endParaRPr lang="en-US" altLang="zh-CN" dirty="0"/>
          </a:p>
          <a:p>
            <a:pPr lvl="1"/>
            <a:r>
              <a:rPr lang="zh-CN" altLang="en-US" dirty="0"/>
              <a:t>一对元素是否应该交换以使这对元素递增或递减仅取决于元素和蝶式交换的大小</a:t>
            </a:r>
            <a:endParaRPr lang="en-US" altLang="zh-CN" dirty="0"/>
          </a:p>
          <a:p>
            <a:pPr lvl="1"/>
            <a:r>
              <a:rPr lang="zh-CN" altLang="en-US" dirty="0"/>
              <a:t>元素下标和</a:t>
            </a:r>
            <a:r>
              <a:rPr lang="en-US" altLang="zh-CN" dirty="0" err="1"/>
              <a:t>bf_sz</a:t>
            </a:r>
            <a:r>
              <a:rPr lang="zh-CN" altLang="en-US" dirty="0"/>
              <a:t>的按位和</a:t>
            </a:r>
            <a:endParaRPr lang="en-US" altLang="zh-CN" dirty="0"/>
          </a:p>
          <a:p>
            <a:pPr lvl="2"/>
            <a:r>
              <a:rPr lang="zh-CN" altLang="en-US" sz="1800" b="0" i="0" u="none" strike="noStrike" baseline="0" dirty="0">
                <a:solidFill>
                  <a:srgbClr val="3B3B3B"/>
                </a:solidFill>
                <a:latin typeface="HiddenHorzOCR"/>
              </a:rPr>
              <a:t>当按位和为</a:t>
            </a:r>
            <a:r>
              <a:rPr lang="en-US" altLang="zh-CN" sz="1800" dirty="0">
                <a:solidFill>
                  <a:srgbClr val="1D1D1D"/>
                </a:solidFill>
                <a:latin typeface="HiddenHorzOCR"/>
              </a:rPr>
              <a:t>0</a:t>
            </a:r>
            <a:r>
              <a:rPr lang="zh-CN" altLang="en-US" sz="1800" dirty="0">
                <a:solidFill>
                  <a:srgbClr val="1D1D1D"/>
                </a:solidFill>
                <a:latin typeface="HiddenHorzOCR"/>
              </a:rPr>
              <a:t>时，</a:t>
            </a:r>
            <a:r>
              <a:rPr lang="zh-CN" altLang="en-US" sz="1800" b="0" i="0" u="none" strike="noStrike" baseline="0" dirty="0">
                <a:solidFill>
                  <a:srgbClr val="2C2C2C"/>
                </a:solidFill>
                <a:latin typeface="HiddenHorzOCR"/>
              </a:rPr>
              <a:t>递增序列；否则递减序列</a:t>
            </a:r>
            <a:endParaRPr lang="en-US" altLang="zh-CN" sz="1800" b="0" i="0" u="none" strike="noStrike" baseline="0" dirty="0">
              <a:solidFill>
                <a:srgbClr val="2C2C2C"/>
              </a:solidFill>
              <a:latin typeface="HiddenHorzOCR"/>
            </a:endParaRPr>
          </a:p>
        </p:txBody>
      </p:sp>
      <p:sp>
        <p:nvSpPr>
          <p:cNvPr id="4" name="灯片编号占位符 3">
            <a:extLst>
              <a:ext uri="{FF2B5EF4-FFF2-40B4-BE49-F238E27FC236}">
                <a16:creationId xmlns:a16="http://schemas.microsoft.com/office/drawing/2014/main" id="{D7D2BFCA-D357-4A2B-20BF-24940B5B1E94}"/>
              </a:ext>
            </a:extLst>
          </p:cNvPr>
          <p:cNvSpPr>
            <a:spLocks noGrp="1"/>
          </p:cNvSpPr>
          <p:nvPr>
            <p:ph type="sldNum" sz="quarter" idx="12"/>
          </p:nvPr>
        </p:nvSpPr>
        <p:spPr/>
        <p:txBody>
          <a:bodyPr/>
          <a:lstStyle/>
          <a:p>
            <a:pPr>
              <a:defRPr/>
            </a:pPr>
            <a:fld id="{FEB03361-FB3C-4B11-9CA7-B53FACB5A640}" type="slidenum">
              <a:rPr lang="zh-CN" altLang="en-US" smtClean="0"/>
              <a:pPr>
                <a:defRPr/>
              </a:pPr>
              <a:t>36</a:t>
            </a:fld>
            <a:endParaRPr lang="zh-CN" altLang="en-US"/>
          </a:p>
        </p:txBody>
      </p:sp>
      <p:graphicFrame>
        <p:nvGraphicFramePr>
          <p:cNvPr id="5" name="对象 4">
            <a:extLst>
              <a:ext uri="{FF2B5EF4-FFF2-40B4-BE49-F238E27FC236}">
                <a16:creationId xmlns:a16="http://schemas.microsoft.com/office/drawing/2014/main" id="{072C8F46-B6AD-1CA7-ED0B-36BA57C317C0}"/>
              </a:ext>
            </a:extLst>
          </p:cNvPr>
          <p:cNvGraphicFramePr>
            <a:graphicFrameLocks noChangeAspect="1"/>
          </p:cNvGraphicFramePr>
          <p:nvPr>
            <p:extLst>
              <p:ext uri="{D42A27DB-BD31-4B8C-83A1-F6EECF244321}">
                <p14:modId xmlns:p14="http://schemas.microsoft.com/office/powerpoint/2010/main" val="3741720280"/>
              </p:ext>
            </p:extLst>
          </p:nvPr>
        </p:nvGraphicFramePr>
        <p:xfrm>
          <a:off x="1331639" y="3308577"/>
          <a:ext cx="6833819" cy="3288775"/>
        </p:xfrm>
        <a:graphic>
          <a:graphicData uri="http://schemas.openxmlformats.org/presentationml/2006/ole">
            <mc:AlternateContent xmlns:mc="http://schemas.openxmlformats.org/markup-compatibility/2006">
              <mc:Choice xmlns:v="urn:schemas-microsoft-com:vml" Requires="v">
                <p:oleObj r:id="rId2" imgW="13086512" imgH="6296655" progId="">
                  <p:embed/>
                </p:oleObj>
              </mc:Choice>
              <mc:Fallback>
                <p:oleObj r:id="rId2" imgW="13086512" imgH="6296655" progId="">
                  <p:embed/>
                  <p:pic>
                    <p:nvPicPr>
                      <p:cNvPr id="0" name=""/>
                      <p:cNvPicPr/>
                      <p:nvPr/>
                    </p:nvPicPr>
                    <p:blipFill>
                      <a:blip r:embed="rId3"/>
                      <a:stretch>
                        <a:fillRect/>
                      </a:stretch>
                    </p:blipFill>
                    <p:spPr>
                      <a:xfrm>
                        <a:off x="1331639" y="3308577"/>
                        <a:ext cx="6833819" cy="3288775"/>
                      </a:xfrm>
                      <a:prstGeom prst="rect">
                        <a:avLst/>
                      </a:prstGeom>
                    </p:spPr>
                  </p:pic>
                </p:oleObj>
              </mc:Fallback>
            </mc:AlternateContent>
          </a:graphicData>
        </a:graphic>
      </p:graphicFrame>
    </p:spTree>
    <p:extLst>
      <p:ext uri="{BB962C8B-B14F-4D97-AF65-F5344CB8AC3E}">
        <p14:creationId xmlns:p14="http://schemas.microsoft.com/office/powerpoint/2010/main" val="29522249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A20A3E-1219-7308-FB94-2359CC79706C}"/>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7809C8BD-E8F4-CE73-3872-C1A4621A0B92}"/>
              </a:ext>
            </a:extLst>
          </p:cNvPr>
          <p:cNvSpPr>
            <a:spLocks noGrp="1"/>
          </p:cNvSpPr>
          <p:nvPr>
            <p:ph sz="quarter" idx="1"/>
          </p:nvPr>
        </p:nvSpPr>
        <p:spPr/>
        <p:txBody>
          <a:bodyPr/>
          <a:lstStyle/>
          <a:p>
            <a:r>
              <a:rPr lang="zh-CN" altLang="en-US" dirty="0"/>
              <a:t>蝶式交换和二进制表示</a:t>
            </a:r>
            <a:endParaRPr lang="en-US" altLang="zh-CN" dirty="0"/>
          </a:p>
          <a:p>
            <a:pPr lvl="1"/>
            <a:endParaRPr lang="en-US" altLang="zh-CN" dirty="0"/>
          </a:p>
        </p:txBody>
      </p:sp>
      <p:sp>
        <p:nvSpPr>
          <p:cNvPr id="4" name="灯片编号占位符 3">
            <a:extLst>
              <a:ext uri="{FF2B5EF4-FFF2-40B4-BE49-F238E27FC236}">
                <a16:creationId xmlns:a16="http://schemas.microsoft.com/office/drawing/2014/main" id="{E74E023D-43D4-3837-39D6-96CE0F90CEBF}"/>
              </a:ext>
            </a:extLst>
          </p:cNvPr>
          <p:cNvSpPr>
            <a:spLocks noGrp="1"/>
          </p:cNvSpPr>
          <p:nvPr>
            <p:ph type="sldNum" sz="quarter" idx="12"/>
          </p:nvPr>
        </p:nvSpPr>
        <p:spPr/>
        <p:txBody>
          <a:bodyPr/>
          <a:lstStyle/>
          <a:p>
            <a:pPr>
              <a:defRPr/>
            </a:pPr>
            <a:fld id="{FEB03361-FB3C-4B11-9CA7-B53FACB5A640}" type="slidenum">
              <a:rPr lang="zh-CN" altLang="en-US" smtClean="0"/>
              <a:pPr>
                <a:defRPr/>
              </a:pPr>
              <a:t>37</a:t>
            </a:fld>
            <a:endParaRPr lang="zh-CN" altLang="en-US"/>
          </a:p>
        </p:txBody>
      </p:sp>
      <p:graphicFrame>
        <p:nvGraphicFramePr>
          <p:cNvPr id="5" name="对象 4">
            <a:extLst>
              <a:ext uri="{FF2B5EF4-FFF2-40B4-BE49-F238E27FC236}">
                <a16:creationId xmlns:a16="http://schemas.microsoft.com/office/drawing/2014/main" id="{E74BAFFE-AF28-0194-1967-AD263B524BB9}"/>
              </a:ext>
            </a:extLst>
          </p:cNvPr>
          <p:cNvGraphicFramePr>
            <a:graphicFrameLocks noChangeAspect="1"/>
          </p:cNvGraphicFramePr>
          <p:nvPr>
            <p:extLst>
              <p:ext uri="{D42A27DB-BD31-4B8C-83A1-F6EECF244321}">
                <p14:modId xmlns:p14="http://schemas.microsoft.com/office/powerpoint/2010/main" val="4062573051"/>
              </p:ext>
            </p:extLst>
          </p:nvPr>
        </p:nvGraphicFramePr>
        <p:xfrm>
          <a:off x="489459" y="2103904"/>
          <a:ext cx="8231713" cy="3168352"/>
        </p:xfrm>
        <a:graphic>
          <a:graphicData uri="http://schemas.openxmlformats.org/presentationml/2006/ole">
            <mc:AlternateContent xmlns:mc="http://schemas.openxmlformats.org/markup-compatibility/2006">
              <mc:Choice xmlns:v="urn:schemas-microsoft-com:vml" Requires="v">
                <p:oleObj r:id="rId2" imgW="11263154" imgH="4334930" progId="">
                  <p:embed/>
                </p:oleObj>
              </mc:Choice>
              <mc:Fallback>
                <p:oleObj r:id="rId2" imgW="11263154" imgH="4334930" progId="">
                  <p:embed/>
                  <p:pic>
                    <p:nvPicPr>
                      <p:cNvPr id="0" name=""/>
                      <p:cNvPicPr/>
                      <p:nvPr/>
                    </p:nvPicPr>
                    <p:blipFill>
                      <a:blip r:embed="rId3"/>
                      <a:stretch>
                        <a:fillRect/>
                      </a:stretch>
                    </p:blipFill>
                    <p:spPr>
                      <a:xfrm>
                        <a:off x="489459" y="2103904"/>
                        <a:ext cx="8231713" cy="3168352"/>
                      </a:xfrm>
                      <a:prstGeom prst="rect">
                        <a:avLst/>
                      </a:prstGeom>
                    </p:spPr>
                  </p:pic>
                </p:oleObj>
              </mc:Fallback>
            </mc:AlternateContent>
          </a:graphicData>
        </a:graphic>
      </p:graphicFrame>
    </p:spTree>
    <p:extLst>
      <p:ext uri="{BB962C8B-B14F-4D97-AF65-F5344CB8AC3E}">
        <p14:creationId xmlns:p14="http://schemas.microsoft.com/office/powerpoint/2010/main" val="3630879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D5A0A5-9C9C-75B0-C61E-8032429F29FC}"/>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3DB3B228-2B11-4DF1-7139-FCA5D64A2E64}"/>
              </a:ext>
            </a:extLst>
          </p:cNvPr>
          <p:cNvSpPr>
            <a:spLocks noGrp="1"/>
          </p:cNvSpPr>
          <p:nvPr>
            <p:ph sz="quarter" idx="1"/>
          </p:nvPr>
        </p:nvSpPr>
        <p:spPr/>
        <p:txBody>
          <a:bodyPr/>
          <a:lstStyle/>
          <a:p>
            <a:r>
              <a:rPr lang="zh-CN" altLang="en-US" dirty="0"/>
              <a:t>并行双调排序</a:t>
            </a:r>
            <a:r>
              <a:rPr lang="en-US" altLang="zh-CN" dirty="0"/>
              <a:t>I</a:t>
            </a:r>
          </a:p>
          <a:p>
            <a:pPr lvl="1"/>
            <a:r>
              <a:rPr lang="zh-CN" altLang="en-US" dirty="0"/>
              <a:t>假设目前线程</a:t>
            </a:r>
            <a:r>
              <a:rPr lang="en-US" altLang="zh-CN" dirty="0"/>
              <a:t>0</a:t>
            </a:r>
            <a:r>
              <a:rPr lang="zh-CN" altLang="en-US" dirty="0"/>
              <a:t>和</a:t>
            </a:r>
            <a:r>
              <a:rPr lang="en-US" altLang="zh-CN" dirty="0"/>
              <a:t>1</a:t>
            </a:r>
            <a:r>
              <a:rPr lang="zh-CN" altLang="en-US" dirty="0"/>
              <a:t>处于不同的线程束中，因此它们不会自动同步</a:t>
            </a:r>
            <a:endParaRPr lang="en-US" altLang="zh-CN" dirty="0"/>
          </a:p>
          <a:p>
            <a:pPr lvl="1"/>
            <a:r>
              <a:rPr lang="zh-CN" altLang="en-US" dirty="0"/>
              <a:t>线程</a:t>
            </a:r>
            <a:r>
              <a:rPr lang="en-US" altLang="zh-CN" dirty="0"/>
              <a:t>0 </a:t>
            </a:r>
            <a:r>
              <a:rPr lang="zh-CN" altLang="en-US" dirty="0"/>
              <a:t>的第二个</a:t>
            </a:r>
            <a:r>
              <a:rPr lang="en-US" altLang="zh-CN" dirty="0" err="1"/>
              <a:t>Compare_swap</a:t>
            </a:r>
            <a:r>
              <a:rPr lang="zh-CN" altLang="en-US" dirty="0"/>
              <a:t>应该发生在线程</a:t>
            </a:r>
            <a:r>
              <a:rPr lang="en-US" altLang="zh-CN" dirty="0"/>
              <a:t>l</a:t>
            </a:r>
            <a:r>
              <a:rPr lang="zh-CN" altLang="en-US" dirty="0"/>
              <a:t>的第一个</a:t>
            </a:r>
            <a:r>
              <a:rPr lang="en-US" altLang="zh-CN" dirty="0" err="1"/>
              <a:t>Compare_swap</a:t>
            </a:r>
            <a:r>
              <a:rPr lang="en-US" altLang="zh-CN" dirty="0"/>
              <a:t> </a:t>
            </a:r>
            <a:r>
              <a:rPr lang="zh-CN" altLang="en-US" dirty="0"/>
              <a:t>之后，并且因为它们的执行顺序被颠倒了，所以最终的列表不是有序的</a:t>
            </a:r>
          </a:p>
        </p:txBody>
      </p:sp>
      <p:sp>
        <p:nvSpPr>
          <p:cNvPr id="4" name="灯片编号占位符 3">
            <a:extLst>
              <a:ext uri="{FF2B5EF4-FFF2-40B4-BE49-F238E27FC236}">
                <a16:creationId xmlns:a16="http://schemas.microsoft.com/office/drawing/2014/main" id="{C88F3D25-A4DD-3752-A80F-FC519B1AACBD}"/>
              </a:ext>
            </a:extLst>
          </p:cNvPr>
          <p:cNvSpPr>
            <a:spLocks noGrp="1"/>
          </p:cNvSpPr>
          <p:nvPr>
            <p:ph type="sldNum" sz="quarter" idx="12"/>
          </p:nvPr>
        </p:nvSpPr>
        <p:spPr/>
        <p:txBody>
          <a:bodyPr/>
          <a:lstStyle/>
          <a:p>
            <a:pPr>
              <a:defRPr/>
            </a:pPr>
            <a:fld id="{FEB03361-FB3C-4B11-9CA7-B53FACB5A640}" type="slidenum">
              <a:rPr lang="zh-CN" altLang="en-US" smtClean="0"/>
              <a:pPr>
                <a:defRPr/>
              </a:pPr>
              <a:t>38</a:t>
            </a:fld>
            <a:endParaRPr lang="zh-CN" altLang="en-US"/>
          </a:p>
        </p:txBody>
      </p:sp>
      <p:graphicFrame>
        <p:nvGraphicFramePr>
          <p:cNvPr id="5" name="对象 4">
            <a:extLst>
              <a:ext uri="{FF2B5EF4-FFF2-40B4-BE49-F238E27FC236}">
                <a16:creationId xmlns:a16="http://schemas.microsoft.com/office/drawing/2014/main" id="{138DC2AA-3CC8-8AA5-AEEB-B2F55FEE61A1}"/>
              </a:ext>
            </a:extLst>
          </p:cNvPr>
          <p:cNvGraphicFramePr>
            <a:graphicFrameLocks noChangeAspect="1"/>
          </p:cNvGraphicFramePr>
          <p:nvPr>
            <p:extLst>
              <p:ext uri="{D42A27DB-BD31-4B8C-83A1-F6EECF244321}">
                <p14:modId xmlns:p14="http://schemas.microsoft.com/office/powerpoint/2010/main" val="2904589115"/>
              </p:ext>
            </p:extLst>
          </p:nvPr>
        </p:nvGraphicFramePr>
        <p:xfrm>
          <a:off x="405947" y="3676024"/>
          <a:ext cx="8280853" cy="2702059"/>
        </p:xfrm>
        <a:graphic>
          <a:graphicData uri="http://schemas.openxmlformats.org/presentationml/2006/ole">
            <mc:AlternateContent xmlns:mc="http://schemas.openxmlformats.org/markup-compatibility/2006">
              <mc:Choice xmlns:v="urn:schemas-microsoft-com:vml" Requires="v">
                <p:oleObj r:id="rId2" imgW="13031706" imgH="4252673" progId="">
                  <p:embed/>
                </p:oleObj>
              </mc:Choice>
              <mc:Fallback>
                <p:oleObj r:id="rId2" imgW="13031706" imgH="4252673" progId="">
                  <p:embed/>
                  <p:pic>
                    <p:nvPicPr>
                      <p:cNvPr id="0" name=""/>
                      <p:cNvPicPr/>
                      <p:nvPr/>
                    </p:nvPicPr>
                    <p:blipFill>
                      <a:blip r:embed="rId3"/>
                      <a:stretch>
                        <a:fillRect/>
                      </a:stretch>
                    </p:blipFill>
                    <p:spPr>
                      <a:xfrm>
                        <a:off x="405947" y="3676024"/>
                        <a:ext cx="8280853" cy="2702059"/>
                      </a:xfrm>
                      <a:prstGeom prst="rect">
                        <a:avLst/>
                      </a:prstGeom>
                    </p:spPr>
                  </p:pic>
                </p:oleObj>
              </mc:Fallback>
            </mc:AlternateContent>
          </a:graphicData>
        </a:graphic>
      </p:graphicFrame>
    </p:spTree>
    <p:extLst>
      <p:ext uri="{BB962C8B-B14F-4D97-AF65-F5344CB8AC3E}">
        <p14:creationId xmlns:p14="http://schemas.microsoft.com/office/powerpoint/2010/main" val="767902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86D9DDA4-FD3E-CEA7-7D5E-B032E6C1A2F2}"/>
              </a:ext>
            </a:extLst>
          </p:cNvPr>
          <p:cNvSpPr txBox="1"/>
          <p:nvPr/>
        </p:nvSpPr>
        <p:spPr>
          <a:xfrm>
            <a:off x="5850561" y="188640"/>
            <a:ext cx="3120443" cy="5816977"/>
          </a:xfrm>
          <a:prstGeom prst="rect">
            <a:avLst/>
          </a:prstGeom>
          <a:noFill/>
        </p:spPr>
        <p:txBody>
          <a:bodyPr wrap="square">
            <a:spAutoFit/>
          </a:bodyPr>
          <a:lstStyle/>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stdio.h</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ctime</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cuda_runtime.h</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&lt;algorithm&gt;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&lt;iostream&gt;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0000FF"/>
                </a:solidFill>
                <a:highlight>
                  <a:srgbClr val="FFFFFF"/>
                </a:highlight>
                <a:latin typeface="+mn-lt"/>
                <a:ea typeface="新宋体" panose="02010609030101010101" pitchFamily="49" charset="-122"/>
              </a:rPr>
              <a:t>using</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namespace</a:t>
            </a:r>
            <a:r>
              <a:rPr lang="en-US" altLang="zh-CN" sz="600" dirty="0">
                <a:solidFill>
                  <a:srgbClr val="000000"/>
                </a:solidFill>
                <a:highlight>
                  <a:srgbClr val="FFFFFF"/>
                </a:highlight>
                <a:latin typeface="+mn-lt"/>
                <a:ea typeface="新宋体" panose="02010609030101010101" pitchFamily="49" charset="-122"/>
              </a:rPr>
              <a:t> std;</a:t>
            </a:r>
          </a:p>
          <a:p>
            <a:r>
              <a:rPr lang="en-US" altLang="zh-CN" sz="600" dirty="0">
                <a:solidFill>
                  <a:srgbClr val="6F008A"/>
                </a:solidFill>
                <a:highlight>
                  <a:srgbClr val="FFFFFF"/>
                </a:highlight>
                <a:latin typeface="+mn-lt"/>
                <a:ea typeface="新宋体" panose="02010609030101010101" pitchFamily="49" charset="-122"/>
              </a:rPr>
              <a:t>__device__</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Insert_zero</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val</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j</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left_bits</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right_bits</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right_ones</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 = (~0) &lt;&lt; </a:t>
            </a:r>
            <a:r>
              <a:rPr lang="en-US" altLang="zh-CN" sz="600" dirty="0">
                <a:solidFill>
                  <a:srgbClr val="808080"/>
                </a:solidFill>
                <a:highlight>
                  <a:srgbClr val="FFFFFF"/>
                </a:highlight>
                <a:latin typeface="+mn-lt"/>
                <a:ea typeface="新宋体" panose="02010609030101010101" pitchFamily="49" charset="-122"/>
              </a:rPr>
              <a:t>j</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right_ones</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left_bits</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 &amp; </a:t>
            </a:r>
            <a:r>
              <a:rPr lang="en-US" altLang="zh-CN" sz="600" dirty="0" err="1">
                <a:solidFill>
                  <a:srgbClr val="808080"/>
                </a:solidFill>
                <a:highlight>
                  <a:srgbClr val="FFFFFF"/>
                </a:highlight>
                <a:latin typeface="+mn-lt"/>
                <a:ea typeface="新宋体" panose="02010609030101010101" pitchFamily="49" charset="-122"/>
              </a:rPr>
              <a:t>val</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right_bits</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right_ones</a:t>
            </a:r>
            <a:r>
              <a:rPr lang="en-US" altLang="zh-CN" sz="600" dirty="0">
                <a:solidFill>
                  <a:srgbClr val="000000"/>
                </a:solidFill>
                <a:highlight>
                  <a:srgbClr val="FFFFFF"/>
                </a:highlight>
                <a:latin typeface="+mn-lt"/>
                <a:ea typeface="新宋体" panose="02010609030101010101" pitchFamily="49" charset="-122"/>
              </a:rPr>
              <a:t> &amp; </a:t>
            </a:r>
            <a:r>
              <a:rPr lang="en-US" altLang="zh-CN" sz="600" dirty="0" err="1">
                <a:solidFill>
                  <a:srgbClr val="808080"/>
                </a:solidFill>
                <a:highlight>
                  <a:srgbClr val="FFFFFF"/>
                </a:highlight>
                <a:latin typeface="+mn-lt"/>
                <a:ea typeface="新宋体" panose="02010609030101010101" pitchFamily="49" charset="-122"/>
              </a:rPr>
              <a:t>val</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return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left_bits</a:t>
            </a:r>
            <a:r>
              <a:rPr lang="en-US" altLang="zh-CN" sz="600" dirty="0">
                <a:solidFill>
                  <a:srgbClr val="000000"/>
                </a:solidFill>
                <a:highlight>
                  <a:srgbClr val="FFFFFF"/>
                </a:highlight>
                <a:latin typeface="+mn-lt"/>
                <a:ea typeface="新宋体" panose="02010609030101010101" pitchFamily="49" charset="-122"/>
              </a:rPr>
              <a:t> &lt;&lt; 1) | </a:t>
            </a:r>
            <a:r>
              <a:rPr lang="en-US" altLang="zh-CN" sz="600" dirty="0" err="1">
                <a:solidFill>
                  <a:srgbClr val="000000"/>
                </a:solidFill>
                <a:highlight>
                  <a:srgbClr val="FFFFFF"/>
                </a:highlight>
                <a:latin typeface="+mn-lt"/>
                <a:ea typeface="新宋体" panose="02010609030101010101" pitchFamily="49" charset="-122"/>
              </a:rPr>
              <a:t>right_bits</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6F008A"/>
                </a:solidFill>
                <a:highlight>
                  <a:srgbClr val="FFFFFF"/>
                </a:highlight>
                <a:latin typeface="+mn-lt"/>
                <a:ea typeface="新宋体" panose="02010609030101010101" pitchFamily="49" charset="-122"/>
              </a:rPr>
              <a:t>__device__</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Compare_swap</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inc_dec</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tmp</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if</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inc_dec</a:t>
            </a:r>
            <a:r>
              <a:rPr lang="en-US" altLang="zh-CN" sz="600" dirty="0">
                <a:solidFill>
                  <a:srgbClr val="000000"/>
                </a:solidFill>
                <a:highlight>
                  <a:srgbClr val="FFFFFF"/>
                </a:highlight>
                <a:latin typeface="+mn-lt"/>
                <a:ea typeface="新宋体" panose="02010609030101010101" pitchFamily="49" charset="-122"/>
              </a:rPr>
              <a:t> == 0 &amp;&amp;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 &gt;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808080"/>
                </a:solidFill>
                <a:highlight>
                  <a:srgbClr val="FFFFFF"/>
                </a:highlight>
                <a:latin typeface="+mn-lt"/>
                <a:ea typeface="新宋体" panose="02010609030101010101" pitchFamily="49" charset="-122"/>
              </a:rPr>
              <a:t>inc_dec</a:t>
            </a:r>
            <a:r>
              <a:rPr lang="en-US" altLang="zh-CN" sz="600" dirty="0">
                <a:solidFill>
                  <a:srgbClr val="000000"/>
                </a:solidFill>
                <a:highlight>
                  <a:srgbClr val="FFFFFF"/>
                </a:highlight>
                <a:latin typeface="+mn-lt"/>
                <a:ea typeface="新宋体" panose="02010609030101010101" pitchFamily="49" charset="-122"/>
              </a:rPr>
              <a:t> != 0 &amp;&amp;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 &lt;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tmp</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tmp</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6F008A"/>
                </a:solidFill>
                <a:highlight>
                  <a:srgbClr val="FFFFFF"/>
                </a:highlight>
                <a:latin typeface="+mn-lt"/>
                <a:ea typeface="新宋体" panose="02010609030101010101" pitchFamily="49" charset="-122"/>
              </a:rPr>
              <a:t>__global__</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Pbitonic_sort</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stage, my_elt1, my_elt2,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threadIdx.x</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 2,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 0;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&lt;= </a:t>
            </a:r>
            <a:r>
              <a:rPr lang="en-US" altLang="zh-CN" sz="600" dirty="0">
                <a:solidFill>
                  <a:srgbClr val="808080"/>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&lt;&lt; 1,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(stage =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&gt;&gt; 1,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stage &gt; 0; stage = stage &gt;&gt; 1,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my_elt1 = </a:t>
            </a:r>
            <a:r>
              <a:rPr lang="en-US" altLang="zh-CN" sz="600" dirty="0" err="1">
                <a:solidFill>
                  <a:srgbClr val="000000"/>
                </a:solidFill>
                <a:highlight>
                  <a:srgbClr val="FFFFFF"/>
                </a:highlight>
                <a:latin typeface="+mn-lt"/>
                <a:ea typeface="新宋体" panose="02010609030101010101" pitchFamily="49" charset="-122"/>
              </a:rPr>
              <a:t>Insert_zero</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th</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my_elt2 = my_elt1 ^ stage;</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Compare_swap</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my_elt1, my_elt2, my_elt1 &amp;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__</a:t>
            </a:r>
            <a:r>
              <a:rPr lang="en-US" altLang="zh-CN" sz="600" dirty="0" err="1">
                <a:solidFill>
                  <a:srgbClr val="000000"/>
                </a:solidFill>
                <a:highlight>
                  <a:srgbClr val="FFFFFF"/>
                </a:highlight>
                <a:latin typeface="+mn-lt"/>
                <a:ea typeface="新宋体" panose="02010609030101010101" pitchFamily="49" charset="-122"/>
              </a:rPr>
              <a:t>syncthreads</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main(</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n = 2048;</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 *b;</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cudaMallocManaged</a:t>
            </a:r>
            <a:r>
              <a:rPr lang="en-US" altLang="zh-CN" sz="600" dirty="0">
                <a:solidFill>
                  <a:srgbClr val="000000"/>
                </a:solidFill>
                <a:highlight>
                  <a:srgbClr val="FFFFFF"/>
                </a:highlight>
                <a:latin typeface="+mn-lt"/>
                <a:ea typeface="新宋体" panose="02010609030101010101" pitchFamily="49" charset="-122"/>
              </a:rPr>
              <a:t>(&amp;a, n * </a:t>
            </a:r>
            <a:r>
              <a:rPr lang="en-US" altLang="zh-CN" sz="600" dirty="0" err="1">
                <a:solidFill>
                  <a:srgbClr val="0000FF"/>
                </a:solidFill>
                <a:highlight>
                  <a:srgbClr val="FFFFFF"/>
                </a:highlight>
                <a:latin typeface="+mn-lt"/>
                <a:ea typeface="新宋体" panose="02010609030101010101" pitchFamily="49" charset="-122"/>
              </a:rPr>
              <a:t>sizeof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b =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*)malloc(n * </a:t>
            </a:r>
            <a:r>
              <a:rPr lang="en-US" altLang="zh-CN" sz="600" dirty="0" err="1">
                <a:solidFill>
                  <a:srgbClr val="0000FF"/>
                </a:solidFill>
                <a:highlight>
                  <a:srgbClr val="FFFFFF"/>
                </a:highlight>
                <a:latin typeface="+mn-lt"/>
                <a:ea typeface="新宋体" panose="02010609030101010101" pitchFamily="49" charset="-122"/>
              </a:rPr>
              <a:t>sizeof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a:t>
            </a:r>
          </a:p>
          <a:p>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for</a:t>
            </a:r>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int</a:t>
            </a:r>
            <a:r>
              <a:rPr lang="nn-NO" altLang="zh-CN" sz="600" dirty="0">
                <a:solidFill>
                  <a:srgbClr val="000000"/>
                </a:solidFill>
                <a:highlight>
                  <a:srgbClr val="FFFFFF"/>
                </a:highlight>
                <a:latin typeface="+mn-lt"/>
                <a:ea typeface="新宋体" panose="02010609030101010101" pitchFamily="49" charset="-122"/>
              </a:rPr>
              <a:t> i = 0; i &lt; n; i++)</a:t>
            </a:r>
          </a:p>
          <a:p>
            <a:r>
              <a:rPr lang="en-US" altLang="zh-CN" sz="600" dirty="0">
                <a:solidFill>
                  <a:srgbClr val="000000"/>
                </a:solidFill>
                <a:highlight>
                  <a:srgbClr val="FFFFFF"/>
                </a:highlight>
                <a:latin typeface="+mn-lt"/>
                <a:ea typeface="新宋体" panose="02010609030101010101" pitchFamily="49" charset="-122"/>
              </a:rPr>
              <a:t>        a[</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b[</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rand() * 1.0 / </a:t>
            </a:r>
            <a:r>
              <a:rPr lang="en-US" altLang="zh-CN" sz="600" dirty="0">
                <a:solidFill>
                  <a:srgbClr val="6F008A"/>
                </a:solidFill>
                <a:highlight>
                  <a:srgbClr val="FFFFFF"/>
                </a:highlight>
                <a:latin typeface="+mn-lt"/>
                <a:ea typeface="新宋体" panose="02010609030101010101" pitchFamily="49" charset="-122"/>
              </a:rPr>
              <a:t>RAND_MAX</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2B91AF"/>
                </a:solidFill>
                <a:highlight>
                  <a:srgbClr val="FFFFFF"/>
                </a:highlight>
                <a:latin typeface="+mn-lt"/>
                <a:ea typeface="新宋体" panose="02010609030101010101" pitchFamily="49" charset="-122"/>
              </a:rPr>
              <a:t>clock_t</a:t>
            </a:r>
            <a:r>
              <a:rPr lang="en-US" altLang="zh-CN" sz="600" dirty="0">
                <a:solidFill>
                  <a:srgbClr val="000000"/>
                </a:solidFill>
                <a:highlight>
                  <a:srgbClr val="FFFFFF"/>
                </a:highlight>
                <a:latin typeface="+mn-lt"/>
                <a:ea typeface="新宋体" panose="02010609030101010101" pitchFamily="49" charset="-122"/>
              </a:rPr>
              <a:t> start, finish;</a:t>
            </a:r>
          </a:p>
          <a:p>
            <a:r>
              <a:rPr lang="en-US" altLang="zh-CN" sz="600" dirty="0">
                <a:solidFill>
                  <a:srgbClr val="000000"/>
                </a:solidFill>
                <a:highlight>
                  <a:srgbClr val="FFFFFF"/>
                </a:highlight>
                <a:latin typeface="+mn-lt"/>
                <a:ea typeface="新宋体" panose="02010609030101010101" pitchFamily="49" charset="-122"/>
              </a:rPr>
              <a:t>    start = clock();</a:t>
            </a:r>
          </a:p>
          <a:p>
            <a:r>
              <a:rPr lang="pt-BR" altLang="zh-CN" sz="600" dirty="0">
                <a:solidFill>
                  <a:srgbClr val="000000"/>
                </a:solidFill>
                <a:highlight>
                  <a:srgbClr val="FFFFFF"/>
                </a:highlight>
                <a:latin typeface="+mn-lt"/>
                <a:ea typeface="新宋体" panose="02010609030101010101" pitchFamily="49" charset="-122"/>
              </a:rPr>
              <a:t>    Pbitonic_sort &lt;&lt; &lt;1, n / 2 &gt;&gt; &gt; (a, n);</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cudaDeviceSynchronize</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finish = clock();</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"GPU</a:t>
            </a:r>
            <a:r>
              <a:rPr lang="zh-CN" altLang="en-US" sz="600" dirty="0">
                <a:solidFill>
                  <a:srgbClr val="A31515"/>
                </a:solidFill>
                <a:highlight>
                  <a:srgbClr val="FFFFFF"/>
                </a:highlight>
                <a:latin typeface="+mn-lt"/>
                <a:ea typeface="新宋体" panose="02010609030101010101" pitchFamily="49" charset="-122"/>
              </a:rPr>
              <a:t>执行时间</a:t>
            </a:r>
            <a:r>
              <a:rPr lang="en-US" altLang="zh-CN" sz="600" dirty="0">
                <a:solidFill>
                  <a:srgbClr val="A31515"/>
                </a:solidFill>
                <a:highlight>
                  <a:srgbClr val="FFFFFF"/>
                </a:highlight>
                <a:latin typeface="+mn-lt"/>
                <a:ea typeface="新宋体" panose="02010609030101010101" pitchFamily="49" charset="-122"/>
              </a:rPr>
              <a:t>: %f</a:t>
            </a:r>
            <a:r>
              <a:rPr lang="zh-CN" altLang="en-US" sz="600" dirty="0">
                <a:solidFill>
                  <a:srgbClr val="A31515"/>
                </a:solidFill>
                <a:highlight>
                  <a:srgbClr val="FFFFFF"/>
                </a:highlight>
                <a:latin typeface="+mn-lt"/>
                <a:ea typeface="新宋体" panose="02010609030101010101" pitchFamily="49" charset="-122"/>
              </a:rPr>
              <a:t>秒</a:t>
            </a:r>
            <a:r>
              <a:rPr lang="en-US" altLang="zh-CN" sz="600" dirty="0">
                <a:solidFill>
                  <a:srgbClr val="A31515"/>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(finish - start) * 1.0 / </a:t>
            </a:r>
            <a:r>
              <a:rPr lang="en-US" altLang="zh-CN" sz="600" dirty="0">
                <a:solidFill>
                  <a:srgbClr val="6F008A"/>
                </a:solidFill>
                <a:highlight>
                  <a:srgbClr val="FFFFFF"/>
                </a:highlight>
                <a:latin typeface="+mn-lt"/>
                <a:ea typeface="新宋体" panose="02010609030101010101" pitchFamily="49" charset="-122"/>
              </a:rPr>
              <a:t>CLOCKS_PER_SEC</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start = clock();</a:t>
            </a:r>
          </a:p>
          <a:p>
            <a:r>
              <a:rPr lang="en-US" altLang="zh-CN" sz="600" dirty="0">
                <a:solidFill>
                  <a:srgbClr val="000000"/>
                </a:solidFill>
                <a:highlight>
                  <a:srgbClr val="FFFFFF"/>
                </a:highlight>
                <a:latin typeface="+mn-lt"/>
                <a:ea typeface="新宋体" panose="02010609030101010101" pitchFamily="49" charset="-122"/>
              </a:rPr>
              <a:t>    sort(b, b + n);</a:t>
            </a:r>
          </a:p>
          <a:p>
            <a:r>
              <a:rPr lang="en-US" altLang="zh-CN" sz="600" dirty="0">
                <a:solidFill>
                  <a:srgbClr val="000000"/>
                </a:solidFill>
                <a:highlight>
                  <a:srgbClr val="FFFFFF"/>
                </a:highlight>
                <a:latin typeface="+mn-lt"/>
                <a:ea typeface="新宋体" panose="02010609030101010101" pitchFamily="49" charset="-122"/>
              </a:rPr>
              <a:t>    finish = clock();</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"CPU</a:t>
            </a:r>
            <a:r>
              <a:rPr lang="zh-CN" altLang="en-US" sz="600" dirty="0">
                <a:solidFill>
                  <a:srgbClr val="A31515"/>
                </a:solidFill>
                <a:highlight>
                  <a:srgbClr val="FFFFFF"/>
                </a:highlight>
                <a:latin typeface="+mn-lt"/>
                <a:ea typeface="新宋体" panose="02010609030101010101" pitchFamily="49" charset="-122"/>
              </a:rPr>
              <a:t>执行时间</a:t>
            </a:r>
            <a:r>
              <a:rPr lang="en-US" altLang="zh-CN" sz="600" dirty="0">
                <a:solidFill>
                  <a:srgbClr val="A31515"/>
                </a:solidFill>
                <a:highlight>
                  <a:srgbClr val="FFFFFF"/>
                </a:highlight>
                <a:latin typeface="+mn-lt"/>
                <a:ea typeface="新宋体" panose="02010609030101010101" pitchFamily="49" charset="-122"/>
              </a:rPr>
              <a:t>: %f</a:t>
            </a:r>
            <a:r>
              <a:rPr lang="zh-CN" altLang="en-US" sz="600" dirty="0">
                <a:solidFill>
                  <a:srgbClr val="A31515"/>
                </a:solidFill>
                <a:highlight>
                  <a:srgbClr val="FFFFFF"/>
                </a:highlight>
                <a:latin typeface="+mn-lt"/>
                <a:ea typeface="新宋体" panose="02010609030101010101" pitchFamily="49" charset="-122"/>
              </a:rPr>
              <a:t>秒</a:t>
            </a:r>
            <a:r>
              <a:rPr lang="en-US" altLang="zh-CN" sz="600" dirty="0">
                <a:solidFill>
                  <a:srgbClr val="A31515"/>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(finish - start) * 1.0 / </a:t>
            </a:r>
            <a:r>
              <a:rPr lang="en-US" altLang="zh-CN" sz="600" dirty="0">
                <a:solidFill>
                  <a:srgbClr val="6F008A"/>
                </a:solidFill>
                <a:highlight>
                  <a:srgbClr val="FFFFFF"/>
                </a:highlight>
                <a:latin typeface="+mn-lt"/>
                <a:ea typeface="新宋体" panose="02010609030101010101" pitchFamily="49" charset="-122"/>
              </a:rPr>
              <a:t>CLOCKS_PER_SEC</a:t>
            </a:r>
            <a:r>
              <a:rPr lang="en-US" altLang="zh-CN" sz="600" dirty="0">
                <a:solidFill>
                  <a:srgbClr val="000000"/>
                </a:solidFill>
                <a:highlight>
                  <a:srgbClr val="FFFFFF"/>
                </a:highlight>
                <a:latin typeface="+mn-lt"/>
                <a:ea typeface="新宋体" panose="02010609030101010101" pitchFamily="49" charset="-122"/>
              </a:rPr>
              <a:t>);</a:t>
            </a:r>
          </a:p>
          <a:p>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for</a:t>
            </a:r>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int</a:t>
            </a:r>
            <a:r>
              <a:rPr lang="nn-NO" altLang="zh-CN" sz="600" dirty="0">
                <a:solidFill>
                  <a:srgbClr val="000000"/>
                </a:solidFill>
                <a:highlight>
                  <a:srgbClr val="FFFFFF"/>
                </a:highlight>
                <a:latin typeface="+mn-lt"/>
                <a:ea typeface="新宋体" panose="02010609030101010101" pitchFamily="49" charset="-122"/>
              </a:rPr>
              <a:t> i = 0; i &lt; n; i++)</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if</a:t>
            </a:r>
            <a:r>
              <a:rPr lang="en-US" altLang="zh-CN" sz="600" dirty="0">
                <a:solidFill>
                  <a:srgbClr val="000000"/>
                </a:solidFill>
                <a:highlight>
                  <a:srgbClr val="FFFFFF"/>
                </a:highlight>
                <a:latin typeface="+mn-lt"/>
                <a:ea typeface="新宋体" panose="02010609030101010101" pitchFamily="49" charset="-122"/>
              </a:rPr>
              <a:t> (a[</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b[</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"%d: difference is %f\n"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a[</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b[</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cudaFree</a:t>
            </a:r>
            <a:r>
              <a:rPr lang="en-US" altLang="zh-CN" sz="600" dirty="0">
                <a:solidFill>
                  <a:srgbClr val="000000"/>
                </a:solidFill>
                <a:highlight>
                  <a:srgbClr val="FFFFFF"/>
                </a:highlight>
                <a:latin typeface="+mn-lt"/>
                <a:ea typeface="新宋体" panose="02010609030101010101" pitchFamily="49" charset="-122"/>
              </a:rPr>
              <a:t>(a);</a:t>
            </a:r>
          </a:p>
          <a:p>
            <a:r>
              <a:rPr lang="en-US" altLang="zh-CN" sz="600" dirty="0">
                <a:solidFill>
                  <a:srgbClr val="000000"/>
                </a:solidFill>
                <a:highlight>
                  <a:srgbClr val="FFFFFF"/>
                </a:highlight>
                <a:latin typeface="+mn-lt"/>
                <a:ea typeface="新宋体" panose="02010609030101010101" pitchFamily="49" charset="-122"/>
              </a:rPr>
              <a:t>    free(b);</a:t>
            </a:r>
          </a:p>
          <a:p>
            <a:r>
              <a:rPr lang="en-US" altLang="zh-CN" sz="600" dirty="0">
                <a:solidFill>
                  <a:srgbClr val="000000"/>
                </a:solidFill>
                <a:highlight>
                  <a:srgbClr val="FFFFFF"/>
                </a:highlight>
                <a:latin typeface="+mn-lt"/>
                <a:ea typeface="新宋体" panose="02010609030101010101" pitchFamily="49" charset="-122"/>
              </a:rPr>
              <a:t>}</a:t>
            </a:r>
            <a:endParaRPr lang="zh-CN" altLang="en-US" sz="600" dirty="0">
              <a:latin typeface="+mn-lt"/>
            </a:endParaRPr>
          </a:p>
        </p:txBody>
      </p:sp>
      <p:sp>
        <p:nvSpPr>
          <p:cNvPr id="2" name="标题 1">
            <a:extLst>
              <a:ext uri="{FF2B5EF4-FFF2-40B4-BE49-F238E27FC236}">
                <a16:creationId xmlns:a16="http://schemas.microsoft.com/office/drawing/2014/main" id="{D391FE48-7162-3873-7AA4-CBCA2EB8B215}"/>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E07D7DDE-5376-915C-E792-8050021B32EF}"/>
              </a:ext>
            </a:extLst>
          </p:cNvPr>
          <p:cNvSpPr>
            <a:spLocks noGrp="1"/>
          </p:cNvSpPr>
          <p:nvPr>
            <p:ph sz="quarter" idx="1"/>
          </p:nvPr>
        </p:nvSpPr>
        <p:spPr/>
        <p:txBody>
          <a:bodyPr/>
          <a:lstStyle/>
          <a:p>
            <a:r>
              <a:rPr lang="zh-CN" altLang="en-US" dirty="0"/>
              <a:t>并行双调排序</a:t>
            </a:r>
            <a:r>
              <a:rPr lang="en-US" altLang="zh-CN" dirty="0"/>
              <a:t>I</a:t>
            </a:r>
          </a:p>
          <a:p>
            <a:pPr lvl="1"/>
            <a:r>
              <a:rPr lang="zh-CN" altLang="en-US" dirty="0"/>
              <a:t>如果有多个线程束，就会产生这个问题</a:t>
            </a:r>
            <a:endParaRPr lang="en-US" altLang="zh-CN" dirty="0"/>
          </a:p>
          <a:p>
            <a:pPr lvl="1"/>
            <a:r>
              <a:rPr lang="zh-CN" altLang="en-US" dirty="0"/>
              <a:t>单个线程块中的线程可以通过调用</a:t>
            </a:r>
            <a:r>
              <a:rPr lang="en-US" altLang="zh-CN" dirty="0"/>
              <a:t>__</a:t>
            </a:r>
            <a:r>
              <a:rPr lang="en-US" altLang="zh-CN" dirty="0" err="1"/>
              <a:t>syncthreads</a:t>
            </a:r>
            <a:r>
              <a:rPr lang="zh-CN" altLang="en-US" dirty="0"/>
              <a:t>来完成此操作</a:t>
            </a:r>
          </a:p>
        </p:txBody>
      </p:sp>
      <p:sp>
        <p:nvSpPr>
          <p:cNvPr id="4" name="灯片编号占位符 3">
            <a:extLst>
              <a:ext uri="{FF2B5EF4-FFF2-40B4-BE49-F238E27FC236}">
                <a16:creationId xmlns:a16="http://schemas.microsoft.com/office/drawing/2014/main" id="{0E7E2BA5-9488-8F52-1BC7-508CED0E3AB1}"/>
              </a:ext>
            </a:extLst>
          </p:cNvPr>
          <p:cNvSpPr>
            <a:spLocks noGrp="1"/>
          </p:cNvSpPr>
          <p:nvPr>
            <p:ph type="sldNum" sz="quarter" idx="12"/>
          </p:nvPr>
        </p:nvSpPr>
        <p:spPr/>
        <p:txBody>
          <a:bodyPr/>
          <a:lstStyle/>
          <a:p>
            <a:pPr>
              <a:defRPr/>
            </a:pPr>
            <a:fld id="{FEB03361-FB3C-4B11-9CA7-B53FACB5A640}" type="slidenum">
              <a:rPr lang="zh-CN" altLang="en-US" smtClean="0"/>
              <a:pPr>
                <a:defRPr/>
              </a:pPr>
              <a:t>39</a:t>
            </a:fld>
            <a:endParaRPr lang="zh-CN" altLang="en-US"/>
          </a:p>
        </p:txBody>
      </p:sp>
      <p:graphicFrame>
        <p:nvGraphicFramePr>
          <p:cNvPr id="5" name="对象 4">
            <a:extLst>
              <a:ext uri="{FF2B5EF4-FFF2-40B4-BE49-F238E27FC236}">
                <a16:creationId xmlns:a16="http://schemas.microsoft.com/office/drawing/2014/main" id="{8B97C725-F264-AD18-7C1E-CCB264D5BE42}"/>
              </a:ext>
            </a:extLst>
          </p:cNvPr>
          <p:cNvGraphicFramePr>
            <a:graphicFrameLocks noChangeAspect="1"/>
          </p:cNvGraphicFramePr>
          <p:nvPr>
            <p:extLst>
              <p:ext uri="{D42A27DB-BD31-4B8C-83A1-F6EECF244321}">
                <p14:modId xmlns:p14="http://schemas.microsoft.com/office/powerpoint/2010/main" val="1114740023"/>
              </p:ext>
            </p:extLst>
          </p:nvPr>
        </p:nvGraphicFramePr>
        <p:xfrm>
          <a:off x="864543" y="2971974"/>
          <a:ext cx="7819497" cy="3384376"/>
        </p:xfrm>
        <a:graphic>
          <a:graphicData uri="http://schemas.openxmlformats.org/presentationml/2006/ole">
            <mc:AlternateContent xmlns:mc="http://schemas.openxmlformats.org/markup-compatibility/2006">
              <mc:Choice xmlns:v="urn:schemas-microsoft-com:vml" Requires="v">
                <p:oleObj r:id="rId2" imgW="11331564" imgH="4904313" progId="">
                  <p:embed/>
                </p:oleObj>
              </mc:Choice>
              <mc:Fallback>
                <p:oleObj r:id="rId2" imgW="11331564" imgH="4904313" progId="">
                  <p:embed/>
                  <p:pic>
                    <p:nvPicPr>
                      <p:cNvPr id="0" name=""/>
                      <p:cNvPicPr/>
                      <p:nvPr/>
                    </p:nvPicPr>
                    <p:blipFill>
                      <a:blip r:embed="rId3"/>
                      <a:stretch>
                        <a:fillRect/>
                      </a:stretch>
                    </p:blipFill>
                    <p:spPr>
                      <a:xfrm>
                        <a:off x="864543" y="2971974"/>
                        <a:ext cx="7819497" cy="3384376"/>
                      </a:xfrm>
                      <a:prstGeom prst="rect">
                        <a:avLst/>
                      </a:prstGeom>
                    </p:spPr>
                  </p:pic>
                </p:oleObj>
              </mc:Fallback>
            </mc:AlternateContent>
          </a:graphicData>
        </a:graphic>
      </p:graphicFrame>
    </p:spTree>
    <p:extLst>
      <p:ext uri="{BB962C8B-B14F-4D97-AF65-F5344CB8AC3E}">
        <p14:creationId xmlns:p14="http://schemas.microsoft.com/office/powerpoint/2010/main" val="3059794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6DD2EE-3B1A-B431-0768-8AC811EA7F70}"/>
              </a:ext>
            </a:extLst>
          </p:cNvPr>
          <p:cNvSpPr>
            <a:spLocks noGrp="1"/>
          </p:cNvSpPr>
          <p:nvPr>
            <p:ph type="title"/>
          </p:nvPr>
        </p:nvSpPr>
        <p:spPr>
          <a:xfrm>
            <a:off x="457200" y="152400"/>
            <a:ext cx="8229600" cy="990600"/>
          </a:xfrm>
        </p:spPr>
        <p:txBody>
          <a:bodyPr/>
          <a:lstStyle/>
          <a:p>
            <a:r>
              <a:rPr lang="en-US" altLang="zh-CN"/>
              <a:t>2 GPU</a:t>
            </a:r>
            <a:r>
              <a:rPr lang="zh-CN" altLang="en-US" dirty="0"/>
              <a:t>架构</a:t>
            </a:r>
          </a:p>
        </p:txBody>
      </p:sp>
      <p:sp>
        <p:nvSpPr>
          <p:cNvPr id="3" name="内容占位符 2">
            <a:extLst>
              <a:ext uri="{FF2B5EF4-FFF2-40B4-BE49-F238E27FC236}">
                <a16:creationId xmlns:a16="http://schemas.microsoft.com/office/drawing/2014/main" id="{64DDFF6F-9F04-C346-2024-4447DBF958B8}"/>
              </a:ext>
            </a:extLst>
          </p:cNvPr>
          <p:cNvSpPr>
            <a:spLocks noGrp="1"/>
          </p:cNvSpPr>
          <p:nvPr>
            <p:ph sz="quarter" idx="1"/>
          </p:nvPr>
        </p:nvSpPr>
        <p:spPr>
          <a:xfrm>
            <a:off x="457200" y="1219200"/>
            <a:ext cx="4281594" cy="4937125"/>
          </a:xfrm>
        </p:spPr>
        <p:txBody>
          <a:bodyPr/>
          <a:lstStyle/>
          <a:p>
            <a:r>
              <a:rPr lang="en-US" altLang="zh-CN" sz="2400"/>
              <a:t>NVIDIA GPU</a:t>
            </a:r>
            <a:r>
              <a:rPr lang="zh-CN" altLang="en-US" sz="2400" dirty="0"/>
              <a:t>由流式多处理器</a:t>
            </a:r>
            <a:r>
              <a:rPr lang="en-US" altLang="zh-CN" sz="2400" dirty="0"/>
              <a:t>(</a:t>
            </a:r>
            <a:r>
              <a:rPr lang="en-US" altLang="zh-CN" sz="2400"/>
              <a:t>SM) </a:t>
            </a:r>
            <a:r>
              <a:rPr lang="zh-CN" altLang="en-US" sz="2400"/>
              <a:t>组成</a:t>
            </a:r>
            <a:endParaRPr lang="en-US" altLang="zh-CN" sz="2400" dirty="0"/>
          </a:p>
          <a:p>
            <a:r>
              <a:rPr lang="zh-CN" altLang="en-US" sz="2400" dirty="0"/>
              <a:t>一个</a:t>
            </a:r>
            <a:r>
              <a:rPr lang="en-US" altLang="zh-CN" sz="2400" dirty="0"/>
              <a:t>SM</a:t>
            </a:r>
            <a:r>
              <a:rPr lang="zh-CN" altLang="en-US" sz="2400" dirty="0"/>
              <a:t>可以有多个控制单元和更多数据通路</a:t>
            </a:r>
            <a:endParaRPr lang="en-US" altLang="zh-CN" sz="2400" dirty="0"/>
          </a:p>
          <a:p>
            <a:pPr lvl="1"/>
            <a:r>
              <a:rPr lang="zh-CN" altLang="en-US" sz="2000" dirty="0"/>
              <a:t>可将</a:t>
            </a:r>
            <a:r>
              <a:rPr lang="en-US" altLang="zh-CN" sz="2000" dirty="0"/>
              <a:t>SM</a:t>
            </a:r>
            <a:r>
              <a:rPr lang="zh-CN" altLang="en-US" sz="2000" dirty="0"/>
              <a:t>视为由一个或多个</a:t>
            </a:r>
            <a:r>
              <a:rPr lang="en-US" altLang="zh-CN" sz="2000" dirty="0"/>
              <a:t>SIMD</a:t>
            </a:r>
            <a:r>
              <a:rPr lang="zh-CN" altLang="en-US" sz="2000" dirty="0"/>
              <a:t>处理器组成</a:t>
            </a:r>
            <a:endParaRPr lang="en-US" altLang="zh-CN" sz="2000" dirty="0"/>
          </a:p>
          <a:p>
            <a:pPr lvl="1"/>
            <a:r>
              <a:rPr lang="zh-CN" altLang="en-US" sz="2000" dirty="0"/>
              <a:t>数据通路被称为核心或流处理器</a:t>
            </a:r>
            <a:r>
              <a:rPr lang="en-US" altLang="zh-CN" sz="2000" dirty="0"/>
              <a:t>(SP)</a:t>
            </a:r>
          </a:p>
          <a:p>
            <a:r>
              <a:rPr lang="en-US" altLang="zh-CN" sz="2400"/>
              <a:t>NVIDIA GeForce RTX 4090D</a:t>
            </a:r>
            <a:endParaRPr lang="en-US" altLang="zh-CN" sz="2400" dirty="0"/>
          </a:p>
          <a:p>
            <a:pPr lvl="1"/>
            <a:r>
              <a:rPr lang="zh-CN" altLang="en-US" sz="2000" dirty="0"/>
              <a:t>有</a:t>
            </a:r>
            <a:r>
              <a:rPr lang="en-US" altLang="zh-CN" sz="2000" dirty="0"/>
              <a:t>114</a:t>
            </a:r>
            <a:r>
              <a:rPr lang="zh-CN" altLang="en-US" sz="2000" dirty="0"/>
              <a:t>个</a:t>
            </a:r>
            <a:r>
              <a:rPr lang="en-US" altLang="zh-CN" sz="2000" dirty="0"/>
              <a:t>SM</a:t>
            </a:r>
          </a:p>
          <a:p>
            <a:pPr lvl="1"/>
            <a:r>
              <a:rPr lang="zh-CN" altLang="en-US" sz="2000"/>
              <a:t>每个</a:t>
            </a:r>
            <a:r>
              <a:rPr lang="en-US" altLang="zh-CN" sz="2000"/>
              <a:t>SM </a:t>
            </a:r>
            <a:r>
              <a:rPr lang="zh-CN" altLang="en-US" sz="2000"/>
              <a:t>有</a:t>
            </a:r>
            <a:r>
              <a:rPr lang="en-US" altLang="zh-CN" sz="2000" dirty="0"/>
              <a:t>128</a:t>
            </a:r>
            <a:r>
              <a:rPr lang="zh-CN" altLang="en-US" sz="2000" dirty="0"/>
              <a:t>个</a:t>
            </a:r>
            <a:r>
              <a:rPr lang="en-US" altLang="zh-CN" sz="2000" dirty="0"/>
              <a:t>SP</a:t>
            </a:r>
          </a:p>
          <a:p>
            <a:pPr lvl="1"/>
            <a:r>
              <a:rPr lang="zh-CN" altLang="en-US" sz="2000" dirty="0"/>
              <a:t>总共有</a:t>
            </a:r>
            <a:r>
              <a:rPr lang="en-US" altLang="zh-CN" sz="2000" dirty="0"/>
              <a:t>14592</a:t>
            </a:r>
            <a:r>
              <a:rPr lang="zh-CN" altLang="en-US" sz="2000" dirty="0"/>
              <a:t>个</a:t>
            </a:r>
            <a:r>
              <a:rPr lang="en-US" altLang="zh-CN" sz="2000" dirty="0"/>
              <a:t>SP</a:t>
            </a:r>
          </a:p>
        </p:txBody>
      </p:sp>
      <p:sp>
        <p:nvSpPr>
          <p:cNvPr id="4" name="灯片编号占位符 3">
            <a:extLst>
              <a:ext uri="{FF2B5EF4-FFF2-40B4-BE49-F238E27FC236}">
                <a16:creationId xmlns:a16="http://schemas.microsoft.com/office/drawing/2014/main" id="{F012BB93-7F9C-CD21-9E3A-EE30D9EE3E7F}"/>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4</a:t>
            </a:fld>
            <a:endParaRPr lang="zh-CN" altLang="en-US" dirty="0"/>
          </a:p>
        </p:txBody>
      </p:sp>
      <p:graphicFrame>
        <p:nvGraphicFramePr>
          <p:cNvPr id="8" name="对象 7">
            <a:extLst>
              <a:ext uri="{FF2B5EF4-FFF2-40B4-BE49-F238E27FC236}">
                <a16:creationId xmlns:a16="http://schemas.microsoft.com/office/drawing/2014/main" id="{033F80BD-E9D3-021D-7101-AC31E799A977}"/>
              </a:ext>
            </a:extLst>
          </p:cNvPr>
          <p:cNvGraphicFramePr>
            <a:graphicFrameLocks noChangeAspect="1"/>
          </p:cNvGraphicFramePr>
          <p:nvPr>
            <p:extLst>
              <p:ext uri="{D42A27DB-BD31-4B8C-83A1-F6EECF244321}">
                <p14:modId xmlns:p14="http://schemas.microsoft.com/office/powerpoint/2010/main" val="639447155"/>
              </p:ext>
            </p:extLst>
          </p:nvPr>
        </p:nvGraphicFramePr>
        <p:xfrm>
          <a:off x="4644008" y="1241270"/>
          <a:ext cx="4382419" cy="4455517"/>
        </p:xfrm>
        <a:graphic>
          <a:graphicData uri="http://schemas.openxmlformats.org/presentationml/2006/ole">
            <mc:AlternateContent xmlns:mc="http://schemas.openxmlformats.org/markup-compatibility/2006">
              <mc:Choice xmlns:v="urn:schemas-microsoft-com:vml" Requires="v">
                <p:oleObj r:id="rId2" imgW="7245818" imgH="7366775" progId="">
                  <p:embed/>
                </p:oleObj>
              </mc:Choice>
              <mc:Fallback>
                <p:oleObj r:id="rId2" imgW="7245818" imgH="7366775" progId="">
                  <p:embed/>
                  <p:pic>
                    <p:nvPicPr>
                      <p:cNvPr id="8" name="对象 7">
                        <a:extLst>
                          <a:ext uri="{FF2B5EF4-FFF2-40B4-BE49-F238E27FC236}">
                            <a16:creationId xmlns:a16="http://schemas.microsoft.com/office/drawing/2014/main" id="{033F80BD-E9D3-021D-7101-AC31E799A977}"/>
                          </a:ext>
                        </a:extLst>
                      </p:cNvPr>
                      <p:cNvPicPr/>
                      <p:nvPr/>
                    </p:nvPicPr>
                    <p:blipFill>
                      <a:blip r:embed="rId3"/>
                      <a:stretch>
                        <a:fillRect/>
                      </a:stretch>
                    </p:blipFill>
                    <p:spPr>
                      <a:xfrm>
                        <a:off x="4644008" y="1241270"/>
                        <a:ext cx="4382419" cy="4455517"/>
                      </a:xfrm>
                      <a:prstGeom prst="rect">
                        <a:avLst/>
                      </a:prstGeom>
                    </p:spPr>
                  </p:pic>
                </p:oleObj>
              </mc:Fallback>
            </mc:AlternateContent>
          </a:graphicData>
        </a:graphic>
      </p:graphicFrame>
    </p:spTree>
    <p:extLst>
      <p:ext uri="{BB962C8B-B14F-4D97-AF65-F5344CB8AC3E}">
        <p14:creationId xmlns:p14="http://schemas.microsoft.com/office/powerpoint/2010/main" val="31213609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8B757A4-ECB2-3095-DA14-E112B62CE3D0}"/>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FBD018F2-ED00-A61E-FF78-F126289C4A09}"/>
              </a:ext>
            </a:extLst>
          </p:cNvPr>
          <p:cNvSpPr>
            <a:spLocks noGrp="1"/>
          </p:cNvSpPr>
          <p:nvPr>
            <p:ph sz="quarter" idx="1"/>
          </p:nvPr>
        </p:nvSpPr>
        <p:spPr>
          <a:xfrm>
            <a:off x="457200" y="1219200"/>
            <a:ext cx="5194920" cy="4937760"/>
          </a:xfrm>
        </p:spPr>
        <p:txBody>
          <a:bodyPr/>
          <a:lstStyle/>
          <a:p>
            <a:r>
              <a:rPr lang="zh-CN" altLang="en-US" dirty="0"/>
              <a:t>并行双调排序</a:t>
            </a:r>
            <a:r>
              <a:rPr lang="en-US" altLang="zh-CN" dirty="0"/>
              <a:t>I</a:t>
            </a:r>
          </a:p>
          <a:p>
            <a:pPr lvl="1"/>
            <a:r>
              <a:rPr lang="zh-CN" altLang="en-US" dirty="0"/>
              <a:t>排序列表的大小为</a:t>
            </a:r>
            <a:r>
              <a:rPr lang="en-US" altLang="zh-CN" dirty="0"/>
              <a:t>2048*m</a:t>
            </a:r>
          </a:p>
          <a:p>
            <a:pPr lvl="1"/>
            <a:r>
              <a:rPr lang="zh-CN" altLang="en-US" dirty="0"/>
              <a:t>给每个线程分配</a:t>
            </a:r>
            <a:r>
              <a:rPr lang="en-US" altLang="zh-CN" dirty="0"/>
              <a:t>2m</a:t>
            </a:r>
            <a:r>
              <a:rPr lang="zh-CN" altLang="en-US" dirty="0"/>
              <a:t>个元素</a:t>
            </a:r>
            <a:endParaRPr lang="en-US" altLang="zh-CN" dirty="0"/>
          </a:p>
          <a:p>
            <a:pPr lvl="1"/>
            <a:r>
              <a:rPr lang="zh-CN" altLang="en-US" dirty="0"/>
              <a:t>合并列表的两个有</a:t>
            </a:r>
            <a:r>
              <a:rPr lang="en-US" altLang="zh-CN" dirty="0"/>
              <a:t>m</a:t>
            </a:r>
            <a:r>
              <a:rPr lang="zh-CN" altLang="en-US" dirty="0"/>
              <a:t>个元素的子列表</a:t>
            </a:r>
            <a:endParaRPr lang="en-US" altLang="zh-CN" dirty="0"/>
          </a:p>
          <a:p>
            <a:pPr lvl="1"/>
            <a:r>
              <a:rPr lang="zh-CN" altLang="en-US" dirty="0"/>
              <a:t>如果算法正在处理递增的子列表</a:t>
            </a:r>
            <a:endParaRPr lang="en-US" altLang="zh-CN" dirty="0"/>
          </a:p>
          <a:p>
            <a:pPr lvl="2"/>
            <a:r>
              <a:rPr lang="zh-CN" altLang="en-US" dirty="0"/>
              <a:t>将合并的有</a:t>
            </a:r>
            <a:r>
              <a:rPr lang="en-US" altLang="zh-CN" dirty="0"/>
              <a:t>2m</a:t>
            </a:r>
            <a:r>
              <a:rPr lang="zh-CN" altLang="en-US" dirty="0"/>
              <a:t>个元素的子列表的下半部分分配给序列号较小的线程，将上半部分分配给序列号较大的线程</a:t>
            </a:r>
            <a:endParaRPr lang="en-US" altLang="zh-CN" dirty="0"/>
          </a:p>
          <a:p>
            <a:pPr lvl="1"/>
            <a:r>
              <a:rPr lang="zh-CN" altLang="en-US" dirty="0"/>
              <a:t>当算法处理递减子列表时</a:t>
            </a:r>
            <a:endParaRPr lang="en-US" altLang="zh-CN" dirty="0"/>
          </a:p>
          <a:p>
            <a:pPr lvl="2"/>
            <a:r>
              <a:rPr lang="zh-CN" altLang="en-US" dirty="0"/>
              <a:t>相反地分配</a:t>
            </a:r>
          </a:p>
        </p:txBody>
      </p:sp>
      <p:sp>
        <p:nvSpPr>
          <p:cNvPr id="4" name="灯片编号占位符 3">
            <a:extLst>
              <a:ext uri="{FF2B5EF4-FFF2-40B4-BE49-F238E27FC236}">
                <a16:creationId xmlns:a16="http://schemas.microsoft.com/office/drawing/2014/main" id="{0BB26087-9105-B3A2-4678-DFFF79C13FB9}"/>
              </a:ext>
            </a:extLst>
          </p:cNvPr>
          <p:cNvSpPr>
            <a:spLocks noGrp="1"/>
          </p:cNvSpPr>
          <p:nvPr>
            <p:ph type="sldNum" sz="quarter" idx="12"/>
          </p:nvPr>
        </p:nvSpPr>
        <p:spPr/>
        <p:txBody>
          <a:bodyPr/>
          <a:lstStyle/>
          <a:p>
            <a:pPr>
              <a:defRPr/>
            </a:pPr>
            <a:fld id="{FEB03361-FB3C-4B11-9CA7-B53FACB5A640}" type="slidenum">
              <a:rPr lang="zh-CN" altLang="en-US" smtClean="0"/>
              <a:pPr>
                <a:defRPr/>
              </a:pPr>
              <a:t>40</a:t>
            </a:fld>
            <a:endParaRPr lang="zh-CN" altLang="en-US"/>
          </a:p>
        </p:txBody>
      </p:sp>
      <p:sp>
        <p:nvSpPr>
          <p:cNvPr id="6" name="文本框 5">
            <a:extLst>
              <a:ext uri="{FF2B5EF4-FFF2-40B4-BE49-F238E27FC236}">
                <a16:creationId xmlns:a16="http://schemas.microsoft.com/office/drawing/2014/main" id="{F435A589-B307-2AA1-6531-612C67C73C18}"/>
              </a:ext>
            </a:extLst>
          </p:cNvPr>
          <p:cNvSpPr txBox="1"/>
          <p:nvPr/>
        </p:nvSpPr>
        <p:spPr>
          <a:xfrm>
            <a:off x="5508104" y="58846"/>
            <a:ext cx="3528392" cy="6740307"/>
          </a:xfrm>
          <a:prstGeom prst="rect">
            <a:avLst/>
          </a:prstGeom>
          <a:noFill/>
        </p:spPr>
        <p:txBody>
          <a:bodyPr wrap="square">
            <a:spAutoFit/>
          </a:bodyPr>
          <a:lstStyle/>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stdio.h</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ctime</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cuda_runtime.h</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&lt;algorithm&gt;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&lt;iostream&gt;</a:t>
            </a:r>
            <a:endParaRPr lang="en-US" altLang="zh-CN" sz="600" dirty="0">
              <a:solidFill>
                <a:srgbClr val="000000"/>
              </a:solidFill>
              <a:highlight>
                <a:srgbClr val="FFFFFF"/>
              </a:highlight>
              <a:latin typeface="+mn-lt"/>
              <a:ea typeface="新宋体" panose="02010609030101010101" pitchFamily="49" charset="-122"/>
            </a:endParaRPr>
          </a:p>
          <a:p>
            <a:r>
              <a:rPr lang="en-US" altLang="zh-CN" sz="600" dirty="0">
                <a:solidFill>
                  <a:srgbClr val="0000FF"/>
                </a:solidFill>
                <a:highlight>
                  <a:srgbClr val="FFFFFF"/>
                </a:highlight>
                <a:latin typeface="+mn-lt"/>
                <a:ea typeface="新宋体" panose="02010609030101010101" pitchFamily="49" charset="-122"/>
              </a:rPr>
              <a:t>using</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namespace</a:t>
            </a:r>
            <a:r>
              <a:rPr lang="en-US" altLang="zh-CN" sz="600" dirty="0">
                <a:solidFill>
                  <a:srgbClr val="000000"/>
                </a:solidFill>
                <a:highlight>
                  <a:srgbClr val="FFFFFF"/>
                </a:highlight>
                <a:latin typeface="+mn-lt"/>
                <a:ea typeface="新宋体" panose="02010609030101010101" pitchFamily="49" charset="-122"/>
              </a:rPr>
              <a:t> std;</a:t>
            </a:r>
          </a:p>
          <a:p>
            <a:r>
              <a:rPr lang="en-US" altLang="zh-CN" sz="600" dirty="0">
                <a:solidFill>
                  <a:srgbClr val="6F008A"/>
                </a:solidFill>
                <a:highlight>
                  <a:srgbClr val="FFFFFF"/>
                </a:highlight>
                <a:latin typeface="+mn-lt"/>
                <a:ea typeface="新宋体" panose="02010609030101010101" pitchFamily="49" charset="-122"/>
              </a:rPr>
              <a:t>__device__</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Insert_zero</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val</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j</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left_bits</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right_bits</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right_ones</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 = (~0) &lt;&lt; </a:t>
            </a:r>
            <a:r>
              <a:rPr lang="en-US" altLang="zh-CN" sz="600" dirty="0">
                <a:solidFill>
                  <a:srgbClr val="808080"/>
                </a:solidFill>
                <a:highlight>
                  <a:srgbClr val="FFFFFF"/>
                </a:highlight>
                <a:latin typeface="+mn-lt"/>
                <a:ea typeface="新宋体" panose="02010609030101010101" pitchFamily="49" charset="-122"/>
              </a:rPr>
              <a:t>j</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right_ones</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left_bits</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 &amp; </a:t>
            </a:r>
            <a:r>
              <a:rPr lang="en-US" altLang="zh-CN" sz="600" dirty="0" err="1">
                <a:solidFill>
                  <a:srgbClr val="808080"/>
                </a:solidFill>
                <a:highlight>
                  <a:srgbClr val="FFFFFF"/>
                </a:highlight>
                <a:latin typeface="+mn-lt"/>
                <a:ea typeface="新宋体" panose="02010609030101010101" pitchFamily="49" charset="-122"/>
              </a:rPr>
              <a:t>val</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right_bits</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right_ones</a:t>
            </a:r>
            <a:r>
              <a:rPr lang="en-US" altLang="zh-CN" sz="600" dirty="0">
                <a:solidFill>
                  <a:srgbClr val="000000"/>
                </a:solidFill>
                <a:highlight>
                  <a:srgbClr val="FFFFFF"/>
                </a:highlight>
                <a:latin typeface="+mn-lt"/>
                <a:ea typeface="新宋体" panose="02010609030101010101" pitchFamily="49" charset="-122"/>
              </a:rPr>
              <a:t> &amp; </a:t>
            </a:r>
            <a:r>
              <a:rPr lang="en-US" altLang="zh-CN" sz="600" dirty="0" err="1">
                <a:solidFill>
                  <a:srgbClr val="808080"/>
                </a:solidFill>
                <a:highlight>
                  <a:srgbClr val="FFFFFF"/>
                </a:highlight>
                <a:latin typeface="+mn-lt"/>
                <a:ea typeface="新宋体" panose="02010609030101010101" pitchFamily="49" charset="-122"/>
              </a:rPr>
              <a:t>val</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return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left_bits</a:t>
            </a:r>
            <a:r>
              <a:rPr lang="en-US" altLang="zh-CN" sz="600" dirty="0">
                <a:solidFill>
                  <a:srgbClr val="000000"/>
                </a:solidFill>
                <a:highlight>
                  <a:srgbClr val="FFFFFF"/>
                </a:highlight>
                <a:latin typeface="+mn-lt"/>
                <a:ea typeface="新宋体" panose="02010609030101010101" pitchFamily="49" charset="-122"/>
              </a:rPr>
              <a:t> &lt;&lt; 1) | </a:t>
            </a:r>
            <a:r>
              <a:rPr lang="en-US" altLang="zh-CN" sz="600" dirty="0" err="1">
                <a:solidFill>
                  <a:srgbClr val="000000"/>
                </a:solidFill>
                <a:highlight>
                  <a:srgbClr val="FFFFFF"/>
                </a:highlight>
                <a:latin typeface="+mn-lt"/>
                <a:ea typeface="新宋体" panose="02010609030101010101" pitchFamily="49" charset="-122"/>
              </a:rPr>
              <a:t>right_bits</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6F008A"/>
                </a:solidFill>
                <a:highlight>
                  <a:srgbClr val="FFFFFF"/>
                </a:highlight>
                <a:latin typeface="+mn-lt"/>
                <a:ea typeface="新宋体" panose="02010609030101010101" pitchFamily="49" charset="-122"/>
              </a:rPr>
              <a:t>__device__</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Compare_swap</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inc_dec</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u, v;</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0; </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&lt; 2 *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 - 1; </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da-DK" altLang="zh-CN" sz="600" dirty="0">
                <a:solidFill>
                  <a:srgbClr val="000000"/>
                </a:solidFill>
                <a:highlight>
                  <a:srgbClr val="FFFFFF"/>
                </a:highlight>
                <a:latin typeface="+mn-lt"/>
                <a:ea typeface="新宋体" panose="02010609030101010101" pitchFamily="49" charset="-122"/>
              </a:rPr>
              <a:t>        </a:t>
            </a:r>
            <a:r>
              <a:rPr lang="da-DK" altLang="zh-CN" sz="600" dirty="0">
                <a:solidFill>
                  <a:srgbClr val="0000FF"/>
                </a:solidFill>
                <a:highlight>
                  <a:srgbClr val="FFFFFF"/>
                </a:highlight>
                <a:latin typeface="+mn-lt"/>
                <a:ea typeface="新宋体" panose="02010609030101010101" pitchFamily="49" charset="-122"/>
              </a:rPr>
              <a:t>for</a:t>
            </a:r>
            <a:r>
              <a:rPr lang="da-DK" altLang="zh-CN" sz="600" dirty="0">
                <a:solidFill>
                  <a:srgbClr val="000000"/>
                </a:solidFill>
                <a:highlight>
                  <a:srgbClr val="FFFFFF"/>
                </a:highlight>
                <a:latin typeface="+mn-lt"/>
                <a:ea typeface="新宋体" panose="02010609030101010101" pitchFamily="49" charset="-122"/>
              </a:rPr>
              <a:t> (</a:t>
            </a:r>
            <a:r>
              <a:rPr lang="da-DK" altLang="zh-CN" sz="600" dirty="0">
                <a:solidFill>
                  <a:srgbClr val="0000FF"/>
                </a:solidFill>
                <a:highlight>
                  <a:srgbClr val="FFFFFF"/>
                </a:highlight>
                <a:latin typeface="+mn-lt"/>
                <a:ea typeface="新宋体" panose="02010609030101010101" pitchFamily="49" charset="-122"/>
              </a:rPr>
              <a:t>unsigned</a:t>
            </a:r>
            <a:r>
              <a:rPr lang="da-DK" altLang="zh-CN" sz="600" dirty="0">
                <a:solidFill>
                  <a:srgbClr val="000000"/>
                </a:solidFill>
                <a:highlight>
                  <a:srgbClr val="FFFFFF"/>
                </a:highlight>
                <a:latin typeface="+mn-lt"/>
                <a:ea typeface="新宋体" panose="02010609030101010101" pitchFamily="49" charset="-122"/>
              </a:rPr>
              <a:t> j = 0; j &lt; 2 * </a:t>
            </a:r>
            <a:r>
              <a:rPr lang="da-DK" altLang="zh-CN" sz="600" dirty="0">
                <a:solidFill>
                  <a:srgbClr val="808080"/>
                </a:solidFill>
                <a:highlight>
                  <a:srgbClr val="FFFFFF"/>
                </a:highlight>
                <a:latin typeface="+mn-lt"/>
                <a:ea typeface="新宋体" panose="02010609030101010101" pitchFamily="49" charset="-122"/>
              </a:rPr>
              <a:t>m</a:t>
            </a:r>
            <a:r>
              <a:rPr lang="da-DK" altLang="zh-CN" sz="600" dirty="0">
                <a:solidFill>
                  <a:srgbClr val="000000"/>
                </a:solidFill>
                <a:highlight>
                  <a:srgbClr val="FFFFFF"/>
                </a:highlight>
                <a:latin typeface="+mn-lt"/>
                <a:ea typeface="新宋体" panose="02010609030101010101" pitchFamily="49" charset="-122"/>
              </a:rPr>
              <a:t> - i - 1; j++)</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u = j &lt;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 + j : </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 + j -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v = j + 1 &lt;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 + j + 1 : </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 + j + 1 -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tmp</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if</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inc_dec</a:t>
            </a:r>
            <a:r>
              <a:rPr lang="en-US" altLang="zh-CN" sz="600" dirty="0">
                <a:solidFill>
                  <a:srgbClr val="000000"/>
                </a:solidFill>
                <a:highlight>
                  <a:srgbClr val="FFFFFF"/>
                </a:highlight>
                <a:latin typeface="+mn-lt"/>
                <a:ea typeface="新宋体" panose="02010609030101010101" pitchFamily="49" charset="-122"/>
              </a:rPr>
              <a:t> == 0 &amp;&amp;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[u] &gt;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[v] || </a:t>
            </a:r>
            <a:r>
              <a:rPr lang="en-US" altLang="zh-CN" sz="600" dirty="0" err="1">
                <a:solidFill>
                  <a:srgbClr val="808080"/>
                </a:solidFill>
                <a:highlight>
                  <a:srgbClr val="FFFFFF"/>
                </a:highlight>
                <a:latin typeface="+mn-lt"/>
                <a:ea typeface="新宋体" panose="02010609030101010101" pitchFamily="49" charset="-122"/>
              </a:rPr>
              <a:t>inc_dec</a:t>
            </a:r>
            <a:r>
              <a:rPr lang="en-US" altLang="zh-CN" sz="600" dirty="0">
                <a:solidFill>
                  <a:srgbClr val="000000"/>
                </a:solidFill>
                <a:highlight>
                  <a:srgbClr val="FFFFFF"/>
                </a:highlight>
                <a:latin typeface="+mn-lt"/>
                <a:ea typeface="新宋体" panose="02010609030101010101" pitchFamily="49" charset="-122"/>
              </a:rPr>
              <a:t> != 0 &amp;&amp;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[u] &lt;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[v])</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tmp</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[u];</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[u] =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[v];</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[v] = </a:t>
            </a:r>
            <a:r>
              <a:rPr lang="en-US" altLang="zh-CN" sz="600" dirty="0" err="1">
                <a:solidFill>
                  <a:srgbClr val="000000"/>
                </a:solidFill>
                <a:highlight>
                  <a:srgbClr val="FFFFFF"/>
                </a:highlight>
                <a:latin typeface="+mn-lt"/>
                <a:ea typeface="新宋体" panose="02010609030101010101" pitchFamily="49" charset="-122"/>
              </a:rPr>
              <a:t>tmp</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6F008A"/>
                </a:solidFill>
                <a:highlight>
                  <a:srgbClr val="FFFFFF"/>
                </a:highlight>
                <a:latin typeface="+mn-lt"/>
                <a:ea typeface="新宋体" panose="02010609030101010101" pitchFamily="49" charset="-122"/>
              </a:rPr>
              <a:t>__global__</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Pbitonic_sort</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stage, my_elt1, my_elt2,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threadIdx.x</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 2,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 0;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&lt;= </a:t>
            </a:r>
            <a:r>
              <a:rPr lang="en-US" altLang="zh-CN" sz="600" dirty="0">
                <a:solidFill>
                  <a:srgbClr val="808080"/>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&lt;&lt; 1,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(stage =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&gt;&gt; 1,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stage &gt; 0; stage = stage &gt;&gt; 1,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my_elt1 = </a:t>
            </a:r>
            <a:r>
              <a:rPr lang="en-US" altLang="zh-CN" sz="600" dirty="0" err="1">
                <a:solidFill>
                  <a:srgbClr val="000000"/>
                </a:solidFill>
                <a:highlight>
                  <a:srgbClr val="FFFFFF"/>
                </a:highlight>
                <a:latin typeface="+mn-lt"/>
                <a:ea typeface="新宋体" panose="02010609030101010101" pitchFamily="49" charset="-122"/>
              </a:rPr>
              <a:t>Insert_zero</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th</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my_elt2 = my_elt1 ^ stage;</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Compare_swap</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my_elt1, my_elt2, my_elt1 &amp;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m</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__</a:t>
            </a:r>
            <a:r>
              <a:rPr lang="en-US" altLang="zh-CN" sz="600" dirty="0" err="1">
                <a:solidFill>
                  <a:srgbClr val="000000"/>
                </a:solidFill>
                <a:highlight>
                  <a:srgbClr val="FFFFFF"/>
                </a:highlight>
                <a:latin typeface="+mn-lt"/>
                <a:ea typeface="新宋体" panose="02010609030101010101" pitchFamily="49" charset="-122"/>
              </a:rPr>
              <a:t>syncthreads</a:t>
            </a:r>
            <a:r>
              <a:rPr lang="en-US" altLang="zh-CN" sz="600" dirty="0">
                <a:solidFill>
                  <a:srgbClr val="000000"/>
                </a:solidFill>
                <a:highlight>
                  <a:srgbClr val="FFFFFF"/>
                </a:highlight>
                <a:latin typeface="+mn-lt"/>
                <a:ea typeface="新宋体" panose="02010609030101010101" pitchFamily="49" charset="-122"/>
              </a:rPr>
              <a:t>();</a:t>
            </a:r>
          </a:p>
          <a:p>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main(</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m = 3;</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n = 2048 * m;</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 * b;</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cudaMallocManaged</a:t>
            </a:r>
            <a:r>
              <a:rPr lang="en-US" altLang="zh-CN" sz="600" dirty="0">
                <a:solidFill>
                  <a:srgbClr val="000000"/>
                </a:solidFill>
                <a:highlight>
                  <a:srgbClr val="FFFFFF"/>
                </a:highlight>
                <a:latin typeface="+mn-lt"/>
                <a:ea typeface="新宋体" panose="02010609030101010101" pitchFamily="49" charset="-122"/>
              </a:rPr>
              <a:t>(&amp;a, n * </a:t>
            </a:r>
            <a:r>
              <a:rPr lang="en-US" altLang="zh-CN" sz="600" dirty="0" err="1">
                <a:solidFill>
                  <a:srgbClr val="0000FF"/>
                </a:solidFill>
                <a:highlight>
                  <a:srgbClr val="FFFFFF"/>
                </a:highlight>
                <a:latin typeface="+mn-lt"/>
                <a:ea typeface="新宋体" panose="02010609030101010101" pitchFamily="49" charset="-122"/>
              </a:rPr>
              <a:t>sizeof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b =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*)malloc(n * </a:t>
            </a:r>
            <a:r>
              <a:rPr lang="en-US" altLang="zh-CN" sz="600" dirty="0" err="1">
                <a:solidFill>
                  <a:srgbClr val="0000FF"/>
                </a:solidFill>
                <a:highlight>
                  <a:srgbClr val="FFFFFF"/>
                </a:highlight>
                <a:latin typeface="+mn-lt"/>
                <a:ea typeface="新宋体" panose="02010609030101010101" pitchFamily="49" charset="-122"/>
              </a:rPr>
              <a:t>sizeof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a:t>
            </a:r>
          </a:p>
          <a:p>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for</a:t>
            </a:r>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int</a:t>
            </a:r>
            <a:r>
              <a:rPr lang="nn-NO" altLang="zh-CN" sz="600" dirty="0">
                <a:solidFill>
                  <a:srgbClr val="000000"/>
                </a:solidFill>
                <a:highlight>
                  <a:srgbClr val="FFFFFF"/>
                </a:highlight>
                <a:latin typeface="+mn-lt"/>
                <a:ea typeface="新宋体" panose="02010609030101010101" pitchFamily="49" charset="-122"/>
              </a:rPr>
              <a:t> i = 0; i &lt; n; i++)</a:t>
            </a:r>
          </a:p>
          <a:p>
            <a:r>
              <a:rPr lang="en-US" altLang="zh-CN" sz="600" dirty="0">
                <a:solidFill>
                  <a:srgbClr val="000000"/>
                </a:solidFill>
                <a:highlight>
                  <a:srgbClr val="FFFFFF"/>
                </a:highlight>
                <a:latin typeface="+mn-lt"/>
                <a:ea typeface="新宋体" panose="02010609030101010101" pitchFamily="49" charset="-122"/>
              </a:rPr>
              <a:t>        a[</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b[</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rand() * 1.0 / </a:t>
            </a:r>
            <a:r>
              <a:rPr lang="en-US" altLang="zh-CN" sz="600" dirty="0">
                <a:solidFill>
                  <a:srgbClr val="6F008A"/>
                </a:solidFill>
                <a:highlight>
                  <a:srgbClr val="FFFFFF"/>
                </a:highlight>
                <a:latin typeface="+mn-lt"/>
                <a:ea typeface="新宋体" panose="02010609030101010101" pitchFamily="49" charset="-122"/>
              </a:rPr>
              <a:t>RAND_MAX</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2B91AF"/>
                </a:solidFill>
                <a:highlight>
                  <a:srgbClr val="FFFFFF"/>
                </a:highlight>
                <a:latin typeface="+mn-lt"/>
                <a:ea typeface="新宋体" panose="02010609030101010101" pitchFamily="49" charset="-122"/>
              </a:rPr>
              <a:t>clock_t</a:t>
            </a:r>
            <a:r>
              <a:rPr lang="en-US" altLang="zh-CN" sz="600" dirty="0">
                <a:solidFill>
                  <a:srgbClr val="000000"/>
                </a:solidFill>
                <a:highlight>
                  <a:srgbClr val="FFFFFF"/>
                </a:highlight>
                <a:latin typeface="+mn-lt"/>
                <a:ea typeface="新宋体" panose="02010609030101010101" pitchFamily="49" charset="-122"/>
              </a:rPr>
              <a:t> start, finish;</a:t>
            </a:r>
          </a:p>
          <a:p>
            <a:r>
              <a:rPr lang="en-US" altLang="zh-CN" sz="600" dirty="0">
                <a:solidFill>
                  <a:srgbClr val="000000"/>
                </a:solidFill>
                <a:highlight>
                  <a:srgbClr val="FFFFFF"/>
                </a:highlight>
                <a:latin typeface="+mn-lt"/>
                <a:ea typeface="新宋体" panose="02010609030101010101" pitchFamily="49" charset="-122"/>
              </a:rPr>
              <a:t>    start = clock();</a:t>
            </a:r>
          </a:p>
          <a:p>
            <a:r>
              <a:rPr lang="pt-BR" altLang="zh-CN" sz="600" dirty="0">
                <a:solidFill>
                  <a:srgbClr val="000000"/>
                </a:solidFill>
                <a:highlight>
                  <a:srgbClr val="FFFFFF"/>
                </a:highlight>
                <a:latin typeface="+mn-lt"/>
                <a:ea typeface="新宋体" panose="02010609030101010101" pitchFamily="49" charset="-122"/>
              </a:rPr>
              <a:t>    Pbitonic_sort &lt;&lt; &lt;1, n / m / 2 &gt;&gt; &gt; (a, n, m);</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cudaDeviceSynchronize</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finish = clock();</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"GPU</a:t>
            </a:r>
            <a:r>
              <a:rPr lang="zh-CN" altLang="en-US" sz="600" dirty="0">
                <a:solidFill>
                  <a:srgbClr val="A31515"/>
                </a:solidFill>
                <a:highlight>
                  <a:srgbClr val="FFFFFF"/>
                </a:highlight>
                <a:latin typeface="+mn-lt"/>
                <a:ea typeface="新宋体" panose="02010609030101010101" pitchFamily="49" charset="-122"/>
              </a:rPr>
              <a:t>执行时间</a:t>
            </a:r>
            <a:r>
              <a:rPr lang="en-US" altLang="zh-CN" sz="600" dirty="0">
                <a:solidFill>
                  <a:srgbClr val="A31515"/>
                </a:solidFill>
                <a:highlight>
                  <a:srgbClr val="FFFFFF"/>
                </a:highlight>
                <a:latin typeface="+mn-lt"/>
                <a:ea typeface="新宋体" panose="02010609030101010101" pitchFamily="49" charset="-122"/>
              </a:rPr>
              <a:t>: %f</a:t>
            </a:r>
            <a:r>
              <a:rPr lang="zh-CN" altLang="en-US" sz="600" dirty="0">
                <a:solidFill>
                  <a:srgbClr val="A31515"/>
                </a:solidFill>
                <a:highlight>
                  <a:srgbClr val="FFFFFF"/>
                </a:highlight>
                <a:latin typeface="+mn-lt"/>
                <a:ea typeface="新宋体" panose="02010609030101010101" pitchFamily="49" charset="-122"/>
              </a:rPr>
              <a:t>秒</a:t>
            </a:r>
            <a:r>
              <a:rPr lang="en-US" altLang="zh-CN" sz="600" dirty="0">
                <a:solidFill>
                  <a:srgbClr val="A31515"/>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(finish - start) * 1.0 / </a:t>
            </a:r>
            <a:r>
              <a:rPr lang="en-US" altLang="zh-CN" sz="600" dirty="0">
                <a:solidFill>
                  <a:srgbClr val="6F008A"/>
                </a:solidFill>
                <a:highlight>
                  <a:srgbClr val="FFFFFF"/>
                </a:highlight>
                <a:latin typeface="+mn-lt"/>
                <a:ea typeface="新宋体" panose="02010609030101010101" pitchFamily="49" charset="-122"/>
              </a:rPr>
              <a:t>CLOCKS_PER_SEC</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start = clock();</a:t>
            </a:r>
          </a:p>
          <a:p>
            <a:r>
              <a:rPr lang="en-US" altLang="zh-CN" sz="600" dirty="0">
                <a:solidFill>
                  <a:srgbClr val="000000"/>
                </a:solidFill>
                <a:highlight>
                  <a:srgbClr val="FFFFFF"/>
                </a:highlight>
                <a:latin typeface="+mn-lt"/>
                <a:ea typeface="新宋体" panose="02010609030101010101" pitchFamily="49" charset="-122"/>
              </a:rPr>
              <a:t>    sort(b, b + n);</a:t>
            </a:r>
          </a:p>
          <a:p>
            <a:r>
              <a:rPr lang="en-US" altLang="zh-CN" sz="600" dirty="0">
                <a:solidFill>
                  <a:srgbClr val="000000"/>
                </a:solidFill>
                <a:highlight>
                  <a:srgbClr val="FFFFFF"/>
                </a:highlight>
                <a:latin typeface="+mn-lt"/>
                <a:ea typeface="新宋体" panose="02010609030101010101" pitchFamily="49" charset="-122"/>
              </a:rPr>
              <a:t>    finish = clock();</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"CPU</a:t>
            </a:r>
            <a:r>
              <a:rPr lang="zh-CN" altLang="en-US" sz="600" dirty="0">
                <a:solidFill>
                  <a:srgbClr val="A31515"/>
                </a:solidFill>
                <a:highlight>
                  <a:srgbClr val="FFFFFF"/>
                </a:highlight>
                <a:latin typeface="+mn-lt"/>
                <a:ea typeface="新宋体" panose="02010609030101010101" pitchFamily="49" charset="-122"/>
              </a:rPr>
              <a:t>执行时间</a:t>
            </a:r>
            <a:r>
              <a:rPr lang="en-US" altLang="zh-CN" sz="600" dirty="0">
                <a:solidFill>
                  <a:srgbClr val="A31515"/>
                </a:solidFill>
                <a:highlight>
                  <a:srgbClr val="FFFFFF"/>
                </a:highlight>
                <a:latin typeface="+mn-lt"/>
                <a:ea typeface="新宋体" panose="02010609030101010101" pitchFamily="49" charset="-122"/>
              </a:rPr>
              <a:t>: %f</a:t>
            </a:r>
            <a:r>
              <a:rPr lang="zh-CN" altLang="en-US" sz="600" dirty="0">
                <a:solidFill>
                  <a:srgbClr val="A31515"/>
                </a:solidFill>
                <a:highlight>
                  <a:srgbClr val="FFFFFF"/>
                </a:highlight>
                <a:latin typeface="+mn-lt"/>
                <a:ea typeface="新宋体" panose="02010609030101010101" pitchFamily="49" charset="-122"/>
              </a:rPr>
              <a:t>秒</a:t>
            </a:r>
            <a:r>
              <a:rPr lang="en-US" altLang="zh-CN" sz="600" dirty="0">
                <a:solidFill>
                  <a:srgbClr val="A31515"/>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(finish - start) * 1.0 / </a:t>
            </a:r>
            <a:r>
              <a:rPr lang="en-US" altLang="zh-CN" sz="600" dirty="0">
                <a:solidFill>
                  <a:srgbClr val="6F008A"/>
                </a:solidFill>
                <a:highlight>
                  <a:srgbClr val="FFFFFF"/>
                </a:highlight>
                <a:latin typeface="+mn-lt"/>
                <a:ea typeface="新宋体" panose="02010609030101010101" pitchFamily="49" charset="-122"/>
              </a:rPr>
              <a:t>CLOCKS_PER_SEC</a:t>
            </a:r>
            <a:r>
              <a:rPr lang="en-US" altLang="zh-CN" sz="600" dirty="0">
                <a:solidFill>
                  <a:srgbClr val="000000"/>
                </a:solidFill>
                <a:highlight>
                  <a:srgbClr val="FFFFFF"/>
                </a:highlight>
                <a:latin typeface="+mn-lt"/>
                <a:ea typeface="新宋体" panose="02010609030101010101" pitchFamily="49" charset="-122"/>
              </a:rPr>
              <a:t>);</a:t>
            </a:r>
          </a:p>
          <a:p>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for</a:t>
            </a:r>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int</a:t>
            </a:r>
            <a:r>
              <a:rPr lang="nn-NO" altLang="zh-CN" sz="600" dirty="0">
                <a:solidFill>
                  <a:srgbClr val="000000"/>
                </a:solidFill>
                <a:highlight>
                  <a:srgbClr val="FFFFFF"/>
                </a:highlight>
                <a:latin typeface="+mn-lt"/>
                <a:ea typeface="新宋体" panose="02010609030101010101" pitchFamily="49" charset="-122"/>
              </a:rPr>
              <a:t> i = 0; i &lt; n; i++)</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if</a:t>
            </a:r>
            <a:r>
              <a:rPr lang="en-US" altLang="zh-CN" sz="600" dirty="0">
                <a:solidFill>
                  <a:srgbClr val="000000"/>
                </a:solidFill>
                <a:highlight>
                  <a:srgbClr val="FFFFFF"/>
                </a:highlight>
                <a:latin typeface="+mn-lt"/>
                <a:ea typeface="新宋体" panose="02010609030101010101" pitchFamily="49" charset="-122"/>
              </a:rPr>
              <a:t> (a[</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b[</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"%d: difference is %f\n"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a[</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b[</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a:t>
            </a:r>
          </a:p>
          <a:p>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cudaFree</a:t>
            </a:r>
            <a:r>
              <a:rPr lang="en-US" altLang="zh-CN" sz="600" dirty="0">
                <a:solidFill>
                  <a:srgbClr val="000000"/>
                </a:solidFill>
                <a:highlight>
                  <a:srgbClr val="FFFFFF"/>
                </a:highlight>
                <a:latin typeface="+mn-lt"/>
                <a:ea typeface="新宋体" panose="02010609030101010101" pitchFamily="49" charset="-122"/>
              </a:rPr>
              <a:t>(a);</a:t>
            </a:r>
          </a:p>
          <a:p>
            <a:r>
              <a:rPr lang="en-US" altLang="zh-CN" sz="600" dirty="0">
                <a:solidFill>
                  <a:srgbClr val="000000"/>
                </a:solidFill>
                <a:highlight>
                  <a:srgbClr val="FFFFFF"/>
                </a:highlight>
                <a:latin typeface="+mn-lt"/>
                <a:ea typeface="新宋体" panose="02010609030101010101" pitchFamily="49" charset="-122"/>
              </a:rPr>
              <a:t>    free(b);</a:t>
            </a:r>
          </a:p>
          <a:p>
            <a:r>
              <a:rPr lang="en-US" altLang="zh-CN" sz="600" dirty="0">
                <a:solidFill>
                  <a:srgbClr val="000000"/>
                </a:solidFill>
                <a:highlight>
                  <a:srgbClr val="FFFFFF"/>
                </a:highlight>
                <a:latin typeface="+mn-lt"/>
                <a:ea typeface="新宋体" panose="02010609030101010101" pitchFamily="49" charset="-122"/>
              </a:rPr>
              <a:t>}</a:t>
            </a:r>
          </a:p>
        </p:txBody>
      </p:sp>
    </p:spTree>
    <p:extLst>
      <p:ext uri="{BB962C8B-B14F-4D97-AF65-F5344CB8AC3E}">
        <p14:creationId xmlns:p14="http://schemas.microsoft.com/office/powerpoint/2010/main" val="42437428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CA7AE6-286F-7392-1D99-3CED3EA94836}"/>
              </a:ext>
            </a:extLst>
          </p:cNvPr>
          <p:cNvSpPr>
            <a:spLocks noGrp="1"/>
          </p:cNvSpPr>
          <p:nvPr>
            <p:ph type="title"/>
          </p:nvPr>
        </p:nvSpPr>
        <p:spPr>
          <a:xfrm>
            <a:off x="457200" y="152400"/>
            <a:ext cx="8229600" cy="990600"/>
          </a:xfrm>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C3E81908-5F49-2038-6976-2FD1A8BD9FD3}"/>
              </a:ext>
            </a:extLst>
          </p:cNvPr>
          <p:cNvSpPr>
            <a:spLocks noGrp="1"/>
          </p:cNvSpPr>
          <p:nvPr>
            <p:ph sz="quarter" idx="1"/>
          </p:nvPr>
        </p:nvSpPr>
        <p:spPr>
          <a:xfrm>
            <a:off x="457200" y="1219200"/>
            <a:ext cx="8229600" cy="4937760"/>
          </a:xfrm>
        </p:spPr>
        <p:txBody>
          <a:bodyPr/>
          <a:lstStyle/>
          <a:p>
            <a:r>
              <a:rPr lang="zh-CN" altLang="en-US" dirty="0"/>
              <a:t>并行双调排序</a:t>
            </a:r>
            <a:r>
              <a:rPr lang="en-US" altLang="zh-CN" dirty="0"/>
              <a:t>II</a:t>
            </a:r>
          </a:p>
          <a:p>
            <a:pPr lvl="1"/>
            <a:r>
              <a:rPr lang="pt-BR" altLang="zh-CN" dirty="0"/>
              <a:t>n = 2</a:t>
            </a:r>
            <a:r>
              <a:rPr lang="en-US" altLang="zh-CN" dirty="0"/>
              <a:t>×</a:t>
            </a:r>
            <a:r>
              <a:rPr lang="pt-BR" altLang="zh-CN" dirty="0"/>
              <a:t>blk_ct</a:t>
            </a:r>
            <a:r>
              <a:rPr lang="en-US" altLang="zh-CN" dirty="0"/>
              <a:t>×</a:t>
            </a:r>
            <a:r>
              <a:rPr lang="pt-BR" altLang="zh-CN" dirty="0"/>
              <a:t>th_per_blk</a:t>
            </a:r>
          </a:p>
          <a:p>
            <a:pPr lvl="1"/>
            <a:r>
              <a:rPr lang="zh-CN" altLang="en-US" dirty="0"/>
              <a:t>首先使用双调排序将每个长度为</a:t>
            </a:r>
            <a:r>
              <a:rPr lang="pt-BR" altLang="zh-CN" dirty="0"/>
              <a:t>2</a:t>
            </a:r>
            <a:r>
              <a:rPr lang="en-US" altLang="zh-CN" dirty="0"/>
              <a:t>×</a:t>
            </a:r>
            <a:r>
              <a:rPr lang="pt-BR" altLang="zh-CN" dirty="0"/>
              <a:t>th_per_blk</a:t>
            </a:r>
            <a:r>
              <a:rPr lang="zh-CN" altLang="en-US" dirty="0"/>
              <a:t>的子列表排序为递增或递减列表</a:t>
            </a:r>
            <a:endParaRPr lang="en-US" altLang="zh-CN" dirty="0"/>
          </a:p>
          <a:p>
            <a:pPr lvl="1"/>
            <a:r>
              <a:rPr lang="zh-CN" altLang="en-US" dirty="0"/>
              <a:t>让几组线程块合作形成排序子列表，长度为</a:t>
            </a:r>
            <a:r>
              <a:rPr lang="pt-BR" altLang="zh-CN" dirty="0"/>
              <a:t>4</a:t>
            </a:r>
            <a:r>
              <a:rPr lang="en-US" altLang="zh-CN" dirty="0"/>
              <a:t>×</a:t>
            </a:r>
            <a:r>
              <a:rPr lang="pt-BR" altLang="zh-CN" dirty="0"/>
              <a:t>th_per_blk</a:t>
            </a:r>
            <a:r>
              <a:rPr lang="en-US" altLang="zh-CN" dirty="0"/>
              <a:t>, </a:t>
            </a:r>
            <a:r>
              <a:rPr lang="zh-CN" altLang="en-US" dirty="0"/>
              <a:t>然后是</a:t>
            </a:r>
            <a:r>
              <a:rPr lang="pt-BR" altLang="zh-CN" dirty="0"/>
              <a:t>8</a:t>
            </a:r>
            <a:r>
              <a:rPr lang="en-US" altLang="zh-CN" dirty="0"/>
              <a:t>×</a:t>
            </a:r>
            <a:r>
              <a:rPr lang="pt-BR" altLang="zh-CN" dirty="0"/>
              <a:t>th_per_blk</a:t>
            </a:r>
            <a:r>
              <a:rPr lang="zh-CN" altLang="en-US" dirty="0"/>
              <a:t>等</a:t>
            </a:r>
            <a:endParaRPr lang="en-US" altLang="zh-CN" dirty="0"/>
          </a:p>
          <a:p>
            <a:pPr lvl="2"/>
            <a:r>
              <a:rPr lang="zh-CN" altLang="en-US" dirty="0"/>
              <a:t>在单个核函数中执行当前蝶式交换的一个阶段</a:t>
            </a:r>
            <a:endParaRPr lang="en-US" altLang="zh-CN" dirty="0"/>
          </a:p>
          <a:p>
            <a:pPr lvl="2"/>
            <a:r>
              <a:rPr lang="zh-CN" altLang="en-US" dirty="0"/>
              <a:t>通过从核函数返回然后再次调用核函数进行下一阶段来同步不同块中的线程</a:t>
            </a:r>
            <a:endParaRPr lang="en-US" altLang="zh-CN" dirty="0"/>
          </a:p>
          <a:p>
            <a:pPr lvl="2"/>
            <a:r>
              <a:rPr lang="zh-CN" altLang="en-US" dirty="0"/>
              <a:t>在核函数调用之间不需要调用</a:t>
            </a:r>
            <a:r>
              <a:rPr lang="en-US" altLang="zh-CN" dirty="0" err="1"/>
              <a:t>cudaDeviceSynchronize</a:t>
            </a:r>
            <a:endParaRPr lang="en-US" altLang="zh-CN" dirty="0"/>
          </a:p>
          <a:p>
            <a:pPr lvl="1"/>
            <a:r>
              <a:rPr lang="zh-CN" altLang="en-US" dirty="0"/>
              <a:t>在重复执行“单阶段”核函数之后，我们最终将“子蝶式交换”应用于长度</a:t>
            </a:r>
            <a:r>
              <a:rPr lang="en-US" altLang="zh-CN" sz="1800" dirty="0">
                <a:effectLst/>
                <a:latin typeface="Times New Roman" panose="02020603050405020304" pitchFamily="18" charset="0"/>
                <a:ea typeface="宋体" panose="02010600030101010101" pitchFamily="2" charset="-122"/>
              </a:rPr>
              <a:t>≤</a:t>
            </a:r>
            <a:r>
              <a:rPr lang="en-US" altLang="zh-CN" dirty="0"/>
              <a:t> </a:t>
            </a:r>
            <a:r>
              <a:rPr lang="pt-BR" altLang="zh-CN" dirty="0"/>
              <a:t>2</a:t>
            </a:r>
            <a:r>
              <a:rPr lang="en-US" altLang="zh-CN" dirty="0"/>
              <a:t>×</a:t>
            </a:r>
            <a:r>
              <a:rPr lang="pt-BR" altLang="zh-CN" dirty="0"/>
              <a:t>th_per_blk</a:t>
            </a:r>
            <a:r>
              <a:rPr lang="zh-CN" altLang="en-US" dirty="0"/>
              <a:t>的子列表，线程块可以彼此独立工作</a:t>
            </a:r>
          </a:p>
        </p:txBody>
      </p:sp>
      <p:sp>
        <p:nvSpPr>
          <p:cNvPr id="4" name="灯片编号占位符 3">
            <a:extLst>
              <a:ext uri="{FF2B5EF4-FFF2-40B4-BE49-F238E27FC236}">
                <a16:creationId xmlns:a16="http://schemas.microsoft.com/office/drawing/2014/main" id="{58050325-C323-6672-DE0C-C536FBFE733D}"/>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41</a:t>
            </a:fld>
            <a:endParaRPr lang="zh-CN" altLang="en-US" dirty="0"/>
          </a:p>
        </p:txBody>
      </p:sp>
    </p:spTree>
    <p:extLst>
      <p:ext uri="{BB962C8B-B14F-4D97-AF65-F5344CB8AC3E}">
        <p14:creationId xmlns:p14="http://schemas.microsoft.com/office/powerpoint/2010/main" val="18291156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5E4721-9A36-2F56-BE20-402513DCEB5E}"/>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E4A86065-7B35-B886-C158-12D2F4DF69F4}"/>
              </a:ext>
            </a:extLst>
          </p:cNvPr>
          <p:cNvSpPr>
            <a:spLocks noGrp="1"/>
          </p:cNvSpPr>
          <p:nvPr>
            <p:ph sz="quarter" idx="1"/>
          </p:nvPr>
        </p:nvSpPr>
        <p:spPr/>
        <p:txBody>
          <a:bodyPr/>
          <a:lstStyle/>
          <a:p>
            <a:r>
              <a:rPr lang="zh-CN" altLang="en-US" dirty="0"/>
              <a:t>并行双调排序</a:t>
            </a:r>
            <a:r>
              <a:rPr lang="en-US" altLang="zh-CN" dirty="0"/>
              <a:t>II</a:t>
            </a:r>
          </a:p>
        </p:txBody>
      </p:sp>
      <p:sp>
        <p:nvSpPr>
          <p:cNvPr id="4" name="灯片编号占位符 3">
            <a:extLst>
              <a:ext uri="{FF2B5EF4-FFF2-40B4-BE49-F238E27FC236}">
                <a16:creationId xmlns:a16="http://schemas.microsoft.com/office/drawing/2014/main" id="{7A706874-39DD-152E-21D7-3F23B1DE6470}"/>
              </a:ext>
            </a:extLst>
          </p:cNvPr>
          <p:cNvSpPr>
            <a:spLocks noGrp="1"/>
          </p:cNvSpPr>
          <p:nvPr>
            <p:ph type="sldNum" sz="quarter" idx="12"/>
          </p:nvPr>
        </p:nvSpPr>
        <p:spPr/>
        <p:txBody>
          <a:bodyPr/>
          <a:lstStyle/>
          <a:p>
            <a:pPr>
              <a:defRPr/>
            </a:pPr>
            <a:fld id="{FEB03361-FB3C-4B11-9CA7-B53FACB5A640}" type="slidenum">
              <a:rPr lang="zh-CN" altLang="en-US" smtClean="0"/>
              <a:pPr>
                <a:defRPr/>
              </a:pPr>
              <a:t>42</a:t>
            </a:fld>
            <a:endParaRPr lang="zh-CN" altLang="en-US"/>
          </a:p>
        </p:txBody>
      </p:sp>
      <p:graphicFrame>
        <p:nvGraphicFramePr>
          <p:cNvPr id="5" name="对象 4">
            <a:extLst>
              <a:ext uri="{FF2B5EF4-FFF2-40B4-BE49-F238E27FC236}">
                <a16:creationId xmlns:a16="http://schemas.microsoft.com/office/drawing/2014/main" id="{85BA9C28-64F7-19C1-039E-BCF6AEDB3C2A}"/>
              </a:ext>
            </a:extLst>
          </p:cNvPr>
          <p:cNvGraphicFramePr>
            <a:graphicFrameLocks noChangeAspect="1"/>
          </p:cNvGraphicFramePr>
          <p:nvPr>
            <p:extLst>
              <p:ext uri="{D42A27DB-BD31-4B8C-83A1-F6EECF244321}">
                <p14:modId xmlns:p14="http://schemas.microsoft.com/office/powerpoint/2010/main" val="495671878"/>
              </p:ext>
            </p:extLst>
          </p:nvPr>
        </p:nvGraphicFramePr>
        <p:xfrm>
          <a:off x="1043608" y="1987867"/>
          <a:ext cx="7474004" cy="4169093"/>
        </p:xfrm>
        <a:graphic>
          <a:graphicData uri="http://schemas.openxmlformats.org/presentationml/2006/ole">
            <mc:AlternateContent xmlns:mc="http://schemas.openxmlformats.org/markup-compatibility/2006">
              <mc:Choice xmlns:v="urn:schemas-microsoft-com:vml" Requires="v">
                <p:oleObj r:id="rId2" imgW="11358966" imgH="6337881" progId="">
                  <p:embed/>
                </p:oleObj>
              </mc:Choice>
              <mc:Fallback>
                <p:oleObj r:id="rId2" imgW="11358966" imgH="6337881" progId="">
                  <p:embed/>
                  <p:pic>
                    <p:nvPicPr>
                      <p:cNvPr id="0" name=""/>
                      <p:cNvPicPr/>
                      <p:nvPr/>
                    </p:nvPicPr>
                    <p:blipFill>
                      <a:blip r:embed="rId3"/>
                      <a:stretch>
                        <a:fillRect/>
                      </a:stretch>
                    </p:blipFill>
                    <p:spPr>
                      <a:xfrm>
                        <a:off x="1043608" y="1987867"/>
                        <a:ext cx="7474004" cy="4169093"/>
                      </a:xfrm>
                      <a:prstGeom prst="rect">
                        <a:avLst/>
                      </a:prstGeom>
                    </p:spPr>
                  </p:pic>
                </p:oleObj>
              </mc:Fallback>
            </mc:AlternateContent>
          </a:graphicData>
        </a:graphic>
      </p:graphicFrame>
    </p:spTree>
    <p:extLst>
      <p:ext uri="{BB962C8B-B14F-4D97-AF65-F5344CB8AC3E}">
        <p14:creationId xmlns:p14="http://schemas.microsoft.com/office/powerpoint/2010/main" val="30724081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E52350-2BDD-7858-7CB5-478193234776}"/>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94C4614F-EDFA-CE0D-C58D-193234B64774}"/>
              </a:ext>
            </a:extLst>
          </p:cNvPr>
          <p:cNvSpPr>
            <a:spLocks noGrp="1"/>
          </p:cNvSpPr>
          <p:nvPr>
            <p:ph sz="quarter" idx="1"/>
          </p:nvPr>
        </p:nvSpPr>
        <p:spPr>
          <a:xfrm>
            <a:off x="457200" y="1219200"/>
            <a:ext cx="6131024" cy="4937760"/>
          </a:xfrm>
        </p:spPr>
        <p:txBody>
          <a:bodyPr/>
          <a:lstStyle/>
          <a:p>
            <a:r>
              <a:rPr lang="zh-CN" altLang="en-US" sz="2400" dirty="0"/>
              <a:t>并行双调排序</a:t>
            </a:r>
            <a:r>
              <a:rPr lang="en-US" altLang="zh-CN" sz="2400" dirty="0"/>
              <a:t>II</a:t>
            </a:r>
          </a:p>
          <a:p>
            <a:pPr lvl="1"/>
            <a:r>
              <a:rPr lang="en-US" altLang="zh-CN" sz="2000" dirty="0"/>
              <a:t>8</a:t>
            </a:r>
            <a:r>
              <a:rPr lang="zh-CN" altLang="en-US" sz="2000" dirty="0"/>
              <a:t>个线程块，其中每个线程块由</a:t>
            </a:r>
            <a:r>
              <a:rPr lang="en-US" altLang="zh-CN" sz="2000" dirty="0"/>
              <a:t>1024 </a:t>
            </a:r>
            <a:r>
              <a:rPr lang="zh-CN" altLang="en-US" sz="2000" dirty="0"/>
              <a:t>个线程组成，对有</a:t>
            </a:r>
            <a:r>
              <a:rPr lang="en-US" altLang="zh-CN" sz="2000" dirty="0"/>
              <a:t>2×8×1024=16384</a:t>
            </a:r>
            <a:r>
              <a:rPr lang="zh-CN" altLang="en-US" sz="2000" dirty="0"/>
              <a:t>个元素的列表进行排序</a:t>
            </a:r>
            <a:endParaRPr lang="en-US" altLang="zh-CN" sz="2000" dirty="0"/>
          </a:p>
          <a:p>
            <a:pPr lvl="2"/>
            <a:r>
              <a:rPr lang="zh-CN" altLang="en-US" sz="1800" dirty="0"/>
              <a:t>首先，每个线程块将对大小为</a:t>
            </a:r>
            <a:r>
              <a:rPr lang="en-US" altLang="zh-CN" sz="1800" dirty="0"/>
              <a:t>2, 4 ,.. ·, 2048</a:t>
            </a:r>
            <a:r>
              <a:rPr lang="zh-CN" altLang="en-US" sz="1800" dirty="0"/>
              <a:t>的蝶式交换进行迭代</a:t>
            </a:r>
            <a:endParaRPr lang="en-US" altLang="zh-CN" sz="1800" dirty="0"/>
          </a:p>
          <a:p>
            <a:pPr lvl="2"/>
            <a:r>
              <a:rPr lang="zh-CN" altLang="en-US" sz="1800" dirty="0"/>
              <a:t>然后，续执行主机的</a:t>
            </a:r>
            <a:r>
              <a:rPr lang="en-US" altLang="zh-CN" sz="1800" dirty="0"/>
              <a:t>for </a:t>
            </a:r>
            <a:r>
              <a:rPr lang="zh-CN" altLang="en-US" sz="1800" dirty="0"/>
              <a:t>循环，对</a:t>
            </a:r>
            <a:r>
              <a:rPr lang="en-US" altLang="zh-CN" sz="1800" dirty="0" err="1"/>
              <a:t>bf_sz</a:t>
            </a:r>
            <a:r>
              <a:rPr lang="zh-CN" altLang="en-US" sz="1800" dirty="0"/>
              <a:t>值为</a:t>
            </a:r>
            <a:r>
              <a:rPr lang="en-US" altLang="zh-CN" sz="1800" dirty="0"/>
              <a:t>4096, 8192, 16384 </a:t>
            </a:r>
            <a:r>
              <a:rPr lang="zh-CN" altLang="en-US" sz="1800" dirty="0"/>
              <a:t>时进行迭代</a:t>
            </a:r>
            <a:endParaRPr lang="en-US" altLang="zh-CN" sz="1800" dirty="0"/>
          </a:p>
          <a:p>
            <a:pPr lvl="3"/>
            <a:r>
              <a:rPr lang="zh-CN" altLang="en-US" sz="1600" dirty="0"/>
              <a:t>在执行完内层循环时，没有完成一次“蝶式交换”，并且还需要完成阶段</a:t>
            </a:r>
            <a:r>
              <a:rPr lang="en-US" altLang="zh-CN" sz="1600" dirty="0"/>
              <a:t>1024, 512, …, 4, 2, 1 </a:t>
            </a:r>
            <a:r>
              <a:rPr lang="zh-CN" altLang="en-US" sz="1600" dirty="0"/>
              <a:t>的蝶式交换</a:t>
            </a:r>
          </a:p>
        </p:txBody>
      </p:sp>
      <p:sp>
        <p:nvSpPr>
          <p:cNvPr id="4" name="灯片编号占位符 3">
            <a:extLst>
              <a:ext uri="{FF2B5EF4-FFF2-40B4-BE49-F238E27FC236}">
                <a16:creationId xmlns:a16="http://schemas.microsoft.com/office/drawing/2014/main" id="{F79130A3-CBD1-8269-8ADB-FDDB186998FA}"/>
              </a:ext>
            </a:extLst>
          </p:cNvPr>
          <p:cNvSpPr>
            <a:spLocks noGrp="1"/>
          </p:cNvSpPr>
          <p:nvPr>
            <p:ph type="sldNum" sz="quarter" idx="12"/>
          </p:nvPr>
        </p:nvSpPr>
        <p:spPr/>
        <p:txBody>
          <a:bodyPr/>
          <a:lstStyle/>
          <a:p>
            <a:pPr>
              <a:defRPr/>
            </a:pPr>
            <a:fld id="{FEB03361-FB3C-4B11-9CA7-B53FACB5A640}" type="slidenum">
              <a:rPr lang="zh-CN" altLang="en-US" smtClean="0"/>
              <a:pPr>
                <a:defRPr/>
              </a:pPr>
              <a:t>43</a:t>
            </a:fld>
            <a:endParaRPr lang="zh-CN" altLang="en-US"/>
          </a:p>
        </p:txBody>
      </p:sp>
      <p:sp>
        <p:nvSpPr>
          <p:cNvPr id="6" name="文本框 5">
            <a:extLst>
              <a:ext uri="{FF2B5EF4-FFF2-40B4-BE49-F238E27FC236}">
                <a16:creationId xmlns:a16="http://schemas.microsoft.com/office/drawing/2014/main" id="{F7529A9C-A965-C449-B1A1-70A24EF48C89}"/>
              </a:ext>
            </a:extLst>
          </p:cNvPr>
          <p:cNvSpPr txBox="1"/>
          <p:nvPr/>
        </p:nvSpPr>
        <p:spPr>
          <a:xfrm>
            <a:off x="6588224" y="950584"/>
            <a:ext cx="2448272" cy="4900188"/>
          </a:xfrm>
          <a:prstGeom prst="rect">
            <a:avLst/>
          </a:prstGeom>
          <a:noFill/>
        </p:spPr>
        <p:txBody>
          <a:bodyPr wrap="square">
            <a:spAutoFit/>
          </a:bodyPr>
          <a:lstStyle/>
          <a:p>
            <a:pPr>
              <a:lnSpc>
                <a:spcPct val="50000"/>
              </a:lnSpc>
            </a:pPr>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stdio.h</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pPr>
              <a:lnSpc>
                <a:spcPct val="50000"/>
              </a:lnSpc>
            </a:pPr>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ctime</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pPr>
              <a:lnSpc>
                <a:spcPct val="50000"/>
              </a:lnSpc>
            </a:pPr>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t>
            </a:r>
            <a:r>
              <a:rPr lang="en-US" altLang="zh-CN" sz="600" dirty="0" err="1">
                <a:solidFill>
                  <a:srgbClr val="A31515"/>
                </a:solidFill>
                <a:highlight>
                  <a:srgbClr val="FFFFFF"/>
                </a:highlight>
                <a:latin typeface="+mn-lt"/>
                <a:ea typeface="新宋体" panose="02010609030101010101" pitchFamily="49" charset="-122"/>
              </a:rPr>
              <a:t>cuda_runtime.h</a:t>
            </a:r>
            <a:r>
              <a:rPr lang="en-US" altLang="zh-CN" sz="600" dirty="0">
                <a:solidFill>
                  <a:srgbClr val="A31515"/>
                </a:solidFill>
                <a:highlight>
                  <a:srgbClr val="FFFFFF"/>
                </a:highlight>
                <a:latin typeface="+mn-lt"/>
                <a:ea typeface="新宋体" panose="02010609030101010101" pitchFamily="49" charset="-122"/>
              </a:rPr>
              <a:t>&gt;</a:t>
            </a:r>
            <a:endParaRPr lang="en-US" altLang="zh-CN" sz="600" dirty="0">
              <a:solidFill>
                <a:srgbClr val="000000"/>
              </a:solidFill>
              <a:highlight>
                <a:srgbClr val="FFFFFF"/>
              </a:highlight>
              <a:latin typeface="+mn-lt"/>
              <a:ea typeface="新宋体" panose="02010609030101010101" pitchFamily="49" charset="-122"/>
            </a:endParaRPr>
          </a:p>
          <a:p>
            <a:pPr>
              <a:lnSpc>
                <a:spcPct val="50000"/>
              </a:lnSpc>
            </a:pPr>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&lt;algorithm&gt;</a:t>
            </a:r>
            <a:endParaRPr lang="en-US" altLang="zh-CN" sz="600" dirty="0">
              <a:solidFill>
                <a:srgbClr val="000000"/>
              </a:solidFill>
              <a:highlight>
                <a:srgbClr val="FFFFFF"/>
              </a:highlight>
              <a:latin typeface="+mn-lt"/>
              <a:ea typeface="新宋体" panose="02010609030101010101" pitchFamily="49" charset="-122"/>
            </a:endParaRPr>
          </a:p>
          <a:p>
            <a:pPr>
              <a:lnSpc>
                <a:spcPct val="50000"/>
              </a:lnSpc>
            </a:pPr>
            <a:r>
              <a:rPr lang="en-US" altLang="zh-CN" sz="600" dirty="0">
                <a:solidFill>
                  <a:srgbClr val="808080"/>
                </a:solidFill>
                <a:highlight>
                  <a:srgbClr val="FFFFFF"/>
                </a:highlight>
                <a:latin typeface="+mn-lt"/>
                <a:ea typeface="新宋体" panose="02010609030101010101" pitchFamily="49" charset="-122"/>
              </a:rPr>
              <a:t>#include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A31515"/>
                </a:solidFill>
                <a:highlight>
                  <a:srgbClr val="FFFFFF"/>
                </a:highlight>
                <a:latin typeface="+mn-lt"/>
                <a:ea typeface="新宋体" panose="02010609030101010101" pitchFamily="49" charset="-122"/>
              </a:rPr>
              <a:t>&lt;iostream&gt;</a:t>
            </a:r>
            <a:endParaRPr lang="en-US" altLang="zh-CN" sz="600" dirty="0">
              <a:solidFill>
                <a:srgbClr val="000000"/>
              </a:solidFill>
              <a:highlight>
                <a:srgbClr val="FFFFFF"/>
              </a:highlight>
              <a:latin typeface="+mn-lt"/>
              <a:ea typeface="新宋体" panose="02010609030101010101" pitchFamily="49" charset="-122"/>
            </a:endParaRPr>
          </a:p>
          <a:p>
            <a:pPr>
              <a:lnSpc>
                <a:spcPct val="50000"/>
              </a:lnSpc>
            </a:pPr>
            <a:r>
              <a:rPr lang="en-US" altLang="zh-CN" sz="600" dirty="0">
                <a:solidFill>
                  <a:srgbClr val="0000FF"/>
                </a:solidFill>
                <a:highlight>
                  <a:srgbClr val="FFFFFF"/>
                </a:highlight>
                <a:latin typeface="+mn-lt"/>
                <a:ea typeface="新宋体" panose="02010609030101010101" pitchFamily="49" charset="-122"/>
              </a:rPr>
              <a:t>using</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namespace</a:t>
            </a:r>
            <a:r>
              <a:rPr lang="en-US" altLang="zh-CN" sz="600" dirty="0">
                <a:solidFill>
                  <a:srgbClr val="000000"/>
                </a:solidFill>
                <a:highlight>
                  <a:srgbClr val="FFFFFF"/>
                </a:highlight>
                <a:latin typeface="+mn-lt"/>
                <a:ea typeface="新宋体" panose="02010609030101010101" pitchFamily="49" charset="-122"/>
              </a:rPr>
              <a:t> std;</a:t>
            </a:r>
          </a:p>
          <a:p>
            <a:pPr>
              <a:lnSpc>
                <a:spcPct val="50000"/>
              </a:lnSpc>
            </a:pPr>
            <a:r>
              <a:rPr lang="en-US" altLang="zh-CN" sz="600" dirty="0">
                <a:solidFill>
                  <a:srgbClr val="6F008A"/>
                </a:solidFill>
                <a:highlight>
                  <a:srgbClr val="FFFFFF"/>
                </a:highlight>
                <a:latin typeface="+mn-lt"/>
                <a:ea typeface="新宋体" panose="02010609030101010101" pitchFamily="49" charset="-122"/>
              </a:rPr>
              <a:t>__device__</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Insert_zero</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val</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j</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left_bits</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right_bits</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right_ones</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 = (~0) &lt;&lt; </a:t>
            </a:r>
            <a:r>
              <a:rPr lang="en-US" altLang="zh-CN" sz="600" dirty="0">
                <a:solidFill>
                  <a:srgbClr val="808080"/>
                </a:solidFill>
                <a:highlight>
                  <a:srgbClr val="FFFFFF"/>
                </a:highlight>
                <a:latin typeface="+mn-lt"/>
                <a:ea typeface="新宋体" panose="02010609030101010101" pitchFamily="49" charset="-122"/>
              </a:rPr>
              <a:t>j</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right_ones</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left_bits</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left_ones</a:t>
            </a:r>
            <a:r>
              <a:rPr lang="en-US" altLang="zh-CN" sz="600" dirty="0">
                <a:solidFill>
                  <a:srgbClr val="000000"/>
                </a:solidFill>
                <a:highlight>
                  <a:srgbClr val="FFFFFF"/>
                </a:highlight>
                <a:latin typeface="+mn-lt"/>
                <a:ea typeface="新宋体" panose="02010609030101010101" pitchFamily="49" charset="-122"/>
              </a:rPr>
              <a:t> &amp; </a:t>
            </a:r>
            <a:r>
              <a:rPr lang="en-US" altLang="zh-CN" sz="600" dirty="0" err="1">
                <a:solidFill>
                  <a:srgbClr val="808080"/>
                </a:solidFill>
                <a:highlight>
                  <a:srgbClr val="FFFFFF"/>
                </a:highlight>
                <a:latin typeface="+mn-lt"/>
                <a:ea typeface="新宋体" panose="02010609030101010101" pitchFamily="49" charset="-122"/>
              </a:rPr>
              <a:t>val</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right_bits</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right_ones</a:t>
            </a:r>
            <a:r>
              <a:rPr lang="en-US" altLang="zh-CN" sz="600" dirty="0">
                <a:solidFill>
                  <a:srgbClr val="000000"/>
                </a:solidFill>
                <a:highlight>
                  <a:srgbClr val="FFFFFF"/>
                </a:highlight>
                <a:latin typeface="+mn-lt"/>
                <a:ea typeface="新宋体" panose="02010609030101010101" pitchFamily="49" charset="-122"/>
              </a:rPr>
              <a:t> &amp; </a:t>
            </a:r>
            <a:r>
              <a:rPr lang="en-US" altLang="zh-CN" sz="600" dirty="0" err="1">
                <a:solidFill>
                  <a:srgbClr val="808080"/>
                </a:solidFill>
                <a:highlight>
                  <a:srgbClr val="FFFFFF"/>
                </a:highlight>
                <a:latin typeface="+mn-lt"/>
                <a:ea typeface="新宋体" panose="02010609030101010101" pitchFamily="49" charset="-122"/>
              </a:rPr>
              <a:t>val</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return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left_bits</a:t>
            </a:r>
            <a:r>
              <a:rPr lang="en-US" altLang="zh-CN" sz="600" dirty="0">
                <a:solidFill>
                  <a:srgbClr val="000000"/>
                </a:solidFill>
                <a:highlight>
                  <a:srgbClr val="FFFFFF"/>
                </a:highlight>
                <a:latin typeface="+mn-lt"/>
                <a:ea typeface="新宋体" panose="02010609030101010101" pitchFamily="49" charset="-122"/>
              </a:rPr>
              <a:t> &lt;&lt; 1) | </a:t>
            </a:r>
            <a:r>
              <a:rPr lang="en-US" altLang="zh-CN" sz="600" dirty="0" err="1">
                <a:solidFill>
                  <a:srgbClr val="000000"/>
                </a:solidFill>
                <a:highlight>
                  <a:srgbClr val="FFFFFF"/>
                </a:highlight>
                <a:latin typeface="+mn-lt"/>
                <a:ea typeface="新宋体" panose="02010609030101010101" pitchFamily="49" charset="-122"/>
              </a:rPr>
              <a:t>right_bits</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6F008A"/>
                </a:solidFill>
                <a:highlight>
                  <a:srgbClr val="FFFFFF"/>
                </a:highlight>
                <a:latin typeface="+mn-lt"/>
                <a:ea typeface="新宋体" panose="02010609030101010101" pitchFamily="49" charset="-122"/>
              </a:rPr>
              <a:t>__device__</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Compare_swap</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inc_dec</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tmp</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if</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inc_dec</a:t>
            </a:r>
            <a:r>
              <a:rPr lang="en-US" altLang="zh-CN" sz="600" dirty="0">
                <a:solidFill>
                  <a:srgbClr val="000000"/>
                </a:solidFill>
                <a:highlight>
                  <a:srgbClr val="FFFFFF"/>
                </a:highlight>
                <a:latin typeface="+mn-lt"/>
                <a:ea typeface="新宋体" panose="02010609030101010101" pitchFamily="49" charset="-122"/>
              </a:rPr>
              <a:t> == 0 &amp;&amp;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 &gt;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808080"/>
                </a:solidFill>
                <a:highlight>
                  <a:srgbClr val="FFFFFF"/>
                </a:highlight>
                <a:latin typeface="+mn-lt"/>
                <a:ea typeface="新宋体" panose="02010609030101010101" pitchFamily="49" charset="-122"/>
              </a:rPr>
              <a:t>inc_dec</a:t>
            </a:r>
            <a:r>
              <a:rPr lang="en-US" altLang="zh-CN" sz="600" dirty="0">
                <a:solidFill>
                  <a:srgbClr val="000000"/>
                </a:solidFill>
                <a:highlight>
                  <a:srgbClr val="FFFFFF"/>
                </a:highlight>
                <a:latin typeface="+mn-lt"/>
                <a:ea typeface="新宋体" panose="02010609030101010101" pitchFamily="49" charset="-122"/>
              </a:rPr>
              <a:t> != 0 &amp;&amp;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 &lt;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tmp</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808080"/>
                </a:solidFill>
                <a:highlight>
                  <a:srgbClr val="FFFFFF"/>
                </a:highlight>
                <a:latin typeface="+mn-lt"/>
                <a:ea typeface="新宋体" panose="02010609030101010101" pitchFamily="49" charset="-122"/>
              </a:rPr>
              <a:t>elt</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partner</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tmp</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6F008A"/>
                </a:solidFill>
                <a:highlight>
                  <a:srgbClr val="FFFFFF"/>
                </a:highlight>
                <a:latin typeface="+mn-lt"/>
                <a:ea typeface="新宋体" panose="02010609030101010101" pitchFamily="49" charset="-122"/>
              </a:rPr>
              <a:t>__global__</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Pbitonic_sort</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stage, my_elt1, my_elt2,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blockDim.x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blockIdx.x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threadIdx.x</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 2,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 0;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&lt;= </a:t>
            </a:r>
            <a:r>
              <a:rPr lang="en-US" altLang="zh-CN" sz="600" dirty="0">
                <a:solidFill>
                  <a:srgbClr val="808080"/>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&lt;&lt; 1,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(stage =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&gt;&gt; 1,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stage &gt; 0; stage = stage &gt;&gt; 1,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my_elt1 = </a:t>
            </a:r>
            <a:r>
              <a:rPr lang="en-US" altLang="zh-CN" sz="600" dirty="0" err="1">
                <a:solidFill>
                  <a:srgbClr val="000000"/>
                </a:solidFill>
                <a:highlight>
                  <a:srgbClr val="FFFFFF"/>
                </a:highlight>
                <a:latin typeface="+mn-lt"/>
                <a:ea typeface="新宋体" panose="02010609030101010101" pitchFamily="49" charset="-122"/>
              </a:rPr>
              <a:t>Insert_zero</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th</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my_elt2 = my_elt1 ^ stage;</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Compare_swap</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my_elt1, my_elt2, my_elt1 &amp;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__</a:t>
            </a:r>
            <a:r>
              <a:rPr lang="en-US" altLang="zh-CN" sz="600" dirty="0" err="1">
                <a:solidFill>
                  <a:srgbClr val="000000"/>
                </a:solidFill>
                <a:highlight>
                  <a:srgbClr val="FFFFFF"/>
                </a:highlight>
                <a:latin typeface="+mn-lt"/>
                <a:ea typeface="新宋体" panose="02010609030101010101" pitchFamily="49" charset="-122"/>
              </a:rPr>
              <a:t>syncthreads</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6F008A"/>
                </a:solidFill>
                <a:highlight>
                  <a:srgbClr val="FFFFFF"/>
                </a:highlight>
                <a:latin typeface="+mn-lt"/>
                <a:ea typeface="新宋体" panose="02010609030101010101" pitchFamily="49" charset="-122"/>
              </a:rPr>
              <a:t>__global__</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Pbutterfly_one_stage</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stage</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endParaRPr lang="zh-CN" altLang="en-US" sz="600" dirty="0">
              <a:solidFill>
                <a:srgbClr val="000000"/>
              </a:solidFill>
              <a:highlight>
                <a:srgbClr val="FFFFFF"/>
              </a:highlight>
              <a:latin typeface="+mn-lt"/>
              <a:ea typeface="新宋体" panose="02010609030101010101" pitchFamily="49" charset="-122"/>
            </a:endParaRP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blockDim.x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blockIdx.x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threadIdx.x</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my_elt1 = </a:t>
            </a:r>
            <a:r>
              <a:rPr lang="en-US" altLang="zh-CN" sz="600" dirty="0" err="1">
                <a:solidFill>
                  <a:srgbClr val="000000"/>
                </a:solidFill>
                <a:highlight>
                  <a:srgbClr val="FFFFFF"/>
                </a:highlight>
                <a:latin typeface="+mn-lt"/>
                <a:ea typeface="新宋体" panose="02010609030101010101" pitchFamily="49" charset="-122"/>
              </a:rPr>
              <a:t>Insert_zero</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th</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my_elt2 = my_elt1 ^ </a:t>
            </a:r>
            <a:r>
              <a:rPr lang="en-US" altLang="zh-CN" sz="600" dirty="0">
                <a:solidFill>
                  <a:srgbClr val="808080"/>
                </a:solidFill>
                <a:highlight>
                  <a:srgbClr val="FFFFFF"/>
                </a:highlight>
                <a:latin typeface="+mn-lt"/>
                <a:ea typeface="新宋体" panose="02010609030101010101" pitchFamily="49" charset="-122"/>
              </a:rPr>
              <a:t>stage</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Compare_swap</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my_elt1, my_elt2, my_elt1 &amp; </a:t>
            </a:r>
            <a:r>
              <a:rPr lang="en-US" altLang="zh-CN" sz="600" dirty="0" err="1">
                <a:solidFill>
                  <a:srgbClr val="80808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6F008A"/>
                </a:solidFill>
                <a:highlight>
                  <a:srgbClr val="FFFFFF"/>
                </a:highlight>
                <a:latin typeface="+mn-lt"/>
                <a:ea typeface="新宋体" panose="02010609030101010101" pitchFamily="49" charset="-122"/>
              </a:rPr>
              <a:t>__global__</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Pbutterfly_finish</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808080"/>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80808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endParaRPr lang="zh-CN" altLang="en-US" sz="600" dirty="0">
              <a:solidFill>
                <a:srgbClr val="000000"/>
              </a:solidFill>
              <a:highlight>
                <a:srgbClr val="FFFFFF"/>
              </a:highlight>
              <a:latin typeface="+mn-lt"/>
              <a:ea typeface="新宋体" panose="02010609030101010101" pitchFamily="49" charset="-122"/>
            </a:endParaRP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stage, my_elt1, my_elt2,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blockDim.x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blockIdx.x</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threadIdx.x</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(stage = </a:t>
            </a:r>
            <a:r>
              <a:rPr lang="en-US" altLang="zh-CN" sz="600" dirty="0" err="1">
                <a:solidFill>
                  <a:srgbClr val="000000"/>
                </a:solidFill>
                <a:highlight>
                  <a:srgbClr val="FFFFFF"/>
                </a:highlight>
                <a:latin typeface="+mn-lt"/>
                <a:ea typeface="新宋体" panose="02010609030101010101" pitchFamily="49" charset="-122"/>
              </a:rPr>
              <a:t>blockDim.x</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80808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stage &gt; 0; stage = stage &gt;&gt; 1,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my_elt1 = </a:t>
            </a:r>
            <a:r>
              <a:rPr lang="en-US" altLang="zh-CN" sz="600" dirty="0" err="1">
                <a:solidFill>
                  <a:srgbClr val="000000"/>
                </a:solidFill>
                <a:highlight>
                  <a:srgbClr val="FFFFFF"/>
                </a:highlight>
                <a:latin typeface="+mn-lt"/>
                <a:ea typeface="新宋体" panose="02010609030101010101" pitchFamily="49" charset="-122"/>
              </a:rPr>
              <a:t>Insert_zero</a:t>
            </a:r>
            <a:r>
              <a:rPr lang="en-US" altLang="zh-CN" sz="600" dirty="0">
                <a:solidFill>
                  <a:srgbClr val="000000"/>
                </a:solidFill>
                <a:highlight>
                  <a:srgbClr val="FFFFFF"/>
                </a:highlight>
                <a:latin typeface="+mn-lt"/>
                <a:ea typeface="新宋体" panose="02010609030101010101" pitchFamily="49" charset="-122"/>
              </a:rPr>
              <a:t>(</a:t>
            </a:r>
            <a:r>
              <a:rPr lang="en-US" altLang="zh-CN" sz="600" dirty="0" err="1">
                <a:solidFill>
                  <a:srgbClr val="000000"/>
                </a:solidFill>
                <a:highlight>
                  <a:srgbClr val="FFFFFF"/>
                </a:highlight>
                <a:latin typeface="+mn-lt"/>
                <a:ea typeface="新宋体" panose="02010609030101010101" pitchFamily="49" charset="-122"/>
              </a:rPr>
              <a:t>th</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my_elt2 = my_elt1 ^ stage;</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Compare_swap</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808080"/>
                </a:solidFill>
                <a:highlight>
                  <a:srgbClr val="FFFFFF"/>
                </a:highlight>
                <a:latin typeface="+mn-lt"/>
                <a:ea typeface="新宋体" panose="02010609030101010101" pitchFamily="49" charset="-122"/>
              </a:rPr>
              <a:t>a</a:t>
            </a:r>
            <a:r>
              <a:rPr lang="en-US" altLang="zh-CN" sz="600" dirty="0">
                <a:solidFill>
                  <a:srgbClr val="000000"/>
                </a:solidFill>
                <a:highlight>
                  <a:srgbClr val="FFFFFF"/>
                </a:highlight>
                <a:latin typeface="+mn-lt"/>
                <a:ea typeface="新宋体" panose="02010609030101010101" pitchFamily="49" charset="-122"/>
              </a:rPr>
              <a:t>, my_elt1, my_elt2, my_elt1 &amp; </a:t>
            </a:r>
            <a:r>
              <a:rPr lang="en-US" altLang="zh-CN" sz="600" dirty="0" err="1">
                <a:solidFill>
                  <a:srgbClr val="80808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__</a:t>
            </a:r>
            <a:r>
              <a:rPr lang="en-US" altLang="zh-CN" sz="600" dirty="0" err="1">
                <a:solidFill>
                  <a:srgbClr val="000000"/>
                </a:solidFill>
                <a:highlight>
                  <a:srgbClr val="FFFFFF"/>
                </a:highlight>
                <a:latin typeface="+mn-lt"/>
                <a:ea typeface="新宋体" panose="02010609030101010101" pitchFamily="49" charset="-122"/>
              </a:rPr>
              <a:t>syncthreads</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endParaRPr lang="zh-CN" altLang="en-US" sz="600" dirty="0">
              <a:solidFill>
                <a:srgbClr val="000000"/>
              </a:solidFill>
              <a:highlight>
                <a:srgbClr val="FFFFFF"/>
              </a:highlight>
              <a:latin typeface="+mn-lt"/>
              <a:ea typeface="新宋体" panose="02010609030101010101" pitchFamily="49" charset="-122"/>
            </a:endParaRP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main(</a:t>
            </a:r>
            <a:r>
              <a:rPr lang="en-US" altLang="zh-CN" sz="600" dirty="0">
                <a:solidFill>
                  <a:srgbClr val="0000FF"/>
                </a:solidFill>
                <a:highlight>
                  <a:srgbClr val="FFFFFF"/>
                </a:highlight>
                <a:latin typeface="+mn-lt"/>
                <a:ea typeface="新宋体" panose="02010609030101010101" pitchFamily="49" charset="-122"/>
              </a:rPr>
              <a:t>void</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int</a:t>
            </a:r>
            <a:r>
              <a:rPr lang="en-US" altLang="zh-CN" sz="600" dirty="0">
                <a:solidFill>
                  <a:srgbClr val="000000"/>
                </a:solidFill>
                <a:highlight>
                  <a:srgbClr val="FFFFFF"/>
                </a:highlight>
                <a:latin typeface="+mn-lt"/>
                <a:ea typeface="新宋体" panose="02010609030101010101" pitchFamily="49" charset="-122"/>
              </a:rPr>
              <a:t> n = 1 &lt;&lt; 20,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 = 1024, </a:t>
            </a:r>
            <a:r>
              <a:rPr lang="en-US" altLang="zh-CN" sz="600" dirty="0" err="1">
                <a:solidFill>
                  <a:srgbClr val="000000"/>
                </a:solidFill>
                <a:highlight>
                  <a:srgbClr val="FFFFFF"/>
                </a:highlight>
                <a:latin typeface="+mn-lt"/>
                <a:ea typeface="新宋体" panose="02010609030101010101" pitchFamily="49" charset="-122"/>
              </a:rPr>
              <a:t>blk_ct</a:t>
            </a:r>
            <a:r>
              <a:rPr lang="en-US" altLang="zh-CN" sz="600" dirty="0">
                <a:solidFill>
                  <a:srgbClr val="000000"/>
                </a:solidFill>
                <a:highlight>
                  <a:srgbClr val="FFFFFF"/>
                </a:highlight>
                <a:latin typeface="+mn-lt"/>
                <a:ea typeface="新宋体" panose="02010609030101010101" pitchFamily="49" charset="-122"/>
              </a:rPr>
              <a:t> = n / 2 /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 *a, *b;</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cudaMallocManaged</a:t>
            </a:r>
            <a:r>
              <a:rPr lang="en-US" altLang="zh-CN" sz="600" dirty="0">
                <a:solidFill>
                  <a:srgbClr val="000000"/>
                </a:solidFill>
                <a:highlight>
                  <a:srgbClr val="FFFFFF"/>
                </a:highlight>
                <a:latin typeface="+mn-lt"/>
                <a:ea typeface="新宋体" panose="02010609030101010101" pitchFamily="49" charset="-122"/>
              </a:rPr>
              <a:t>(&amp;a, n * </a:t>
            </a:r>
            <a:r>
              <a:rPr lang="en-US" altLang="zh-CN" sz="600" dirty="0" err="1">
                <a:solidFill>
                  <a:srgbClr val="0000FF"/>
                </a:solidFill>
                <a:highlight>
                  <a:srgbClr val="FFFFFF"/>
                </a:highlight>
                <a:latin typeface="+mn-lt"/>
                <a:ea typeface="新宋体" panose="02010609030101010101" pitchFamily="49" charset="-122"/>
              </a:rPr>
              <a:t>sizeof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b = (</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*)malloc(n * </a:t>
            </a:r>
            <a:r>
              <a:rPr lang="en-US" altLang="zh-CN" sz="600" dirty="0" err="1">
                <a:solidFill>
                  <a:srgbClr val="0000FF"/>
                </a:solidFill>
                <a:highlight>
                  <a:srgbClr val="FFFFFF"/>
                </a:highlight>
                <a:latin typeface="+mn-lt"/>
                <a:ea typeface="新宋体" panose="02010609030101010101" pitchFamily="49" charset="-122"/>
              </a:rPr>
              <a:t>sizeof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0000FF"/>
                </a:solidFill>
                <a:highlight>
                  <a:srgbClr val="FFFFFF"/>
                </a:highlight>
                <a:latin typeface="+mn-lt"/>
                <a:ea typeface="新宋体" panose="02010609030101010101" pitchFamily="49" charset="-122"/>
              </a:rPr>
              <a:t>float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for</a:t>
            </a:r>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int</a:t>
            </a:r>
            <a:r>
              <a:rPr lang="nn-NO" altLang="zh-CN" sz="600" dirty="0">
                <a:solidFill>
                  <a:srgbClr val="000000"/>
                </a:solidFill>
                <a:highlight>
                  <a:srgbClr val="FFFFFF"/>
                </a:highlight>
                <a:latin typeface="+mn-lt"/>
                <a:ea typeface="新宋体" panose="02010609030101010101" pitchFamily="49" charset="-122"/>
              </a:rPr>
              <a:t> i = 0; i &lt; n; i++)</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b[</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rand() * 1.0 / </a:t>
            </a:r>
            <a:r>
              <a:rPr lang="en-US" altLang="zh-CN" sz="600" dirty="0">
                <a:solidFill>
                  <a:srgbClr val="6F008A"/>
                </a:solidFill>
                <a:highlight>
                  <a:srgbClr val="FFFFFF"/>
                </a:highlight>
                <a:latin typeface="+mn-lt"/>
                <a:ea typeface="新宋体" panose="02010609030101010101" pitchFamily="49" charset="-122"/>
              </a:rPr>
              <a:t>RAND_MAX</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2B91AF"/>
                </a:solidFill>
                <a:highlight>
                  <a:srgbClr val="FFFFFF"/>
                </a:highlight>
                <a:latin typeface="+mn-lt"/>
                <a:ea typeface="新宋体" panose="02010609030101010101" pitchFamily="49" charset="-122"/>
              </a:rPr>
              <a:t>clock_t</a:t>
            </a:r>
            <a:r>
              <a:rPr lang="en-US" altLang="zh-CN" sz="600" dirty="0">
                <a:solidFill>
                  <a:srgbClr val="000000"/>
                </a:solidFill>
                <a:highlight>
                  <a:srgbClr val="FFFFFF"/>
                </a:highlight>
                <a:latin typeface="+mn-lt"/>
                <a:ea typeface="新宋体" panose="02010609030101010101" pitchFamily="49" charset="-122"/>
              </a:rPr>
              <a:t> start, finish;</a:t>
            </a:r>
          </a:p>
          <a:p>
            <a:pPr>
              <a:lnSpc>
                <a:spcPct val="50000"/>
              </a:lnSpc>
            </a:pPr>
            <a:r>
              <a:rPr lang="en-US" altLang="zh-CN" sz="600" dirty="0">
                <a:solidFill>
                  <a:srgbClr val="000000"/>
                </a:solidFill>
                <a:highlight>
                  <a:srgbClr val="FFFFFF"/>
                </a:highlight>
                <a:latin typeface="+mn-lt"/>
                <a:ea typeface="新宋体" panose="02010609030101010101" pitchFamily="49" charset="-122"/>
              </a:rPr>
              <a:t>    start = clock();</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Pbitonic_sort</a:t>
            </a:r>
            <a:r>
              <a:rPr lang="en-US" altLang="zh-CN" sz="600" dirty="0">
                <a:solidFill>
                  <a:srgbClr val="000000"/>
                </a:solidFill>
                <a:highlight>
                  <a:srgbClr val="FFFFFF"/>
                </a:highlight>
                <a:latin typeface="+mn-lt"/>
                <a:ea typeface="新宋体" panose="02010609030101010101" pitchFamily="49" charset="-122"/>
              </a:rPr>
              <a:t> &lt;&lt;&lt;</a:t>
            </a:r>
            <a:r>
              <a:rPr lang="en-US" altLang="zh-CN" sz="600" dirty="0" err="1">
                <a:solidFill>
                  <a:srgbClr val="000000"/>
                </a:solidFill>
                <a:highlight>
                  <a:srgbClr val="FFFFFF"/>
                </a:highlight>
                <a:latin typeface="+mn-lt"/>
                <a:ea typeface="新宋体" panose="02010609030101010101" pitchFamily="49" charset="-122"/>
              </a:rPr>
              <a:t>blk_ct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&gt;&gt;&gt; (a, 2 *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unsigned</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stage,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 4 *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 log2(</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 2);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&lt;= n;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&lt;&lt; 1,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for</a:t>
            </a:r>
            <a:r>
              <a:rPr lang="en-US" altLang="zh-CN" sz="600" dirty="0">
                <a:solidFill>
                  <a:srgbClr val="000000"/>
                </a:solidFill>
                <a:highlight>
                  <a:srgbClr val="FFFFFF"/>
                </a:highlight>
                <a:latin typeface="+mn-lt"/>
                <a:ea typeface="新宋体" panose="02010609030101010101" pitchFamily="49" charset="-122"/>
              </a:rPr>
              <a:t> (stage =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&gt;&gt; 1,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 = </a:t>
            </a:r>
            <a:r>
              <a:rPr lang="en-US" altLang="zh-CN" sz="600" dirty="0" err="1">
                <a:solidFill>
                  <a:srgbClr val="000000"/>
                </a:solidFill>
                <a:highlight>
                  <a:srgbClr val="FFFFFF"/>
                </a:highlight>
                <a:latin typeface="+mn-lt"/>
                <a:ea typeface="新宋体" panose="02010609030101010101" pitchFamily="49" charset="-122"/>
              </a:rPr>
              <a:t>initial_bit</a:t>
            </a:r>
            <a:r>
              <a:rPr lang="en-US" altLang="zh-CN" sz="600" dirty="0">
                <a:solidFill>
                  <a:srgbClr val="000000"/>
                </a:solidFill>
                <a:highlight>
                  <a:srgbClr val="FFFFFF"/>
                </a:highlight>
                <a:latin typeface="+mn-lt"/>
                <a:ea typeface="新宋体" panose="02010609030101010101" pitchFamily="49" charset="-122"/>
              </a:rPr>
              <a:t>; stage &gt;= 2 *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 stage = stage &gt;&gt; 1,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Pbutterfly_one_stage</a:t>
            </a:r>
            <a:r>
              <a:rPr lang="en-US" altLang="zh-CN" sz="600" dirty="0">
                <a:solidFill>
                  <a:srgbClr val="000000"/>
                </a:solidFill>
                <a:highlight>
                  <a:srgbClr val="FFFFFF"/>
                </a:highlight>
                <a:latin typeface="+mn-lt"/>
                <a:ea typeface="新宋体" panose="02010609030101010101" pitchFamily="49" charset="-122"/>
              </a:rPr>
              <a:t> &lt;&lt; &lt;</a:t>
            </a:r>
            <a:r>
              <a:rPr lang="en-US" altLang="zh-CN" sz="600" dirty="0" err="1">
                <a:solidFill>
                  <a:srgbClr val="000000"/>
                </a:solidFill>
                <a:highlight>
                  <a:srgbClr val="FFFFFF"/>
                </a:highlight>
                <a:latin typeface="+mn-lt"/>
                <a:ea typeface="新宋体" panose="02010609030101010101" pitchFamily="49" charset="-122"/>
              </a:rPr>
              <a:t>blk_ct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 &gt;&gt; &gt; (a, n,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stage,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Pbutterfly_finish</a:t>
            </a:r>
            <a:r>
              <a:rPr lang="en-US" altLang="zh-CN" sz="600" dirty="0">
                <a:solidFill>
                  <a:srgbClr val="000000"/>
                </a:solidFill>
                <a:highlight>
                  <a:srgbClr val="FFFFFF"/>
                </a:highlight>
                <a:latin typeface="+mn-lt"/>
                <a:ea typeface="新宋体" panose="02010609030101010101" pitchFamily="49" charset="-122"/>
              </a:rPr>
              <a:t> &lt;&lt; &lt;</a:t>
            </a:r>
            <a:r>
              <a:rPr lang="en-US" altLang="zh-CN" sz="600" dirty="0" err="1">
                <a:solidFill>
                  <a:srgbClr val="000000"/>
                </a:solidFill>
                <a:highlight>
                  <a:srgbClr val="FFFFFF"/>
                </a:highlight>
                <a:latin typeface="+mn-lt"/>
                <a:ea typeface="新宋体" panose="02010609030101010101" pitchFamily="49" charset="-122"/>
              </a:rPr>
              <a:t>blk_ct</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th_per_blk</a:t>
            </a:r>
            <a:r>
              <a:rPr lang="en-US" altLang="zh-CN" sz="600" dirty="0">
                <a:solidFill>
                  <a:srgbClr val="000000"/>
                </a:solidFill>
                <a:highlight>
                  <a:srgbClr val="FFFFFF"/>
                </a:highlight>
                <a:latin typeface="+mn-lt"/>
                <a:ea typeface="新宋体" panose="02010609030101010101" pitchFamily="49" charset="-122"/>
              </a:rPr>
              <a:t> &gt;&gt; &gt; (a, n, </a:t>
            </a:r>
            <a:r>
              <a:rPr lang="en-US" altLang="zh-CN" sz="600" dirty="0" err="1">
                <a:solidFill>
                  <a:srgbClr val="000000"/>
                </a:solidFill>
                <a:highlight>
                  <a:srgbClr val="FFFFFF"/>
                </a:highlight>
                <a:latin typeface="+mn-lt"/>
                <a:ea typeface="新宋体" panose="02010609030101010101" pitchFamily="49" charset="-122"/>
              </a:rPr>
              <a:t>bf_sz</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which_bit</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zh-CN" altLang="en-US" sz="600" dirty="0">
                <a:solidFill>
                  <a:srgbClr val="000000"/>
                </a:solidFill>
                <a:highlight>
                  <a:srgbClr val="FFFFFF"/>
                </a:highlight>
                <a:latin typeface="+mn-lt"/>
                <a:ea typeface="新宋体" panose="02010609030101010101" pitchFamily="49" charset="-122"/>
              </a:rPr>
              <a:t>    </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cudaDeviceSynchronize</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finish = clock();</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"GPU</a:t>
            </a:r>
            <a:r>
              <a:rPr lang="zh-CN" altLang="en-US" sz="600" dirty="0">
                <a:solidFill>
                  <a:srgbClr val="A31515"/>
                </a:solidFill>
                <a:highlight>
                  <a:srgbClr val="FFFFFF"/>
                </a:highlight>
                <a:latin typeface="+mn-lt"/>
                <a:ea typeface="新宋体" panose="02010609030101010101" pitchFamily="49" charset="-122"/>
              </a:rPr>
              <a:t>执行时间</a:t>
            </a:r>
            <a:r>
              <a:rPr lang="en-US" altLang="zh-CN" sz="600" dirty="0">
                <a:solidFill>
                  <a:srgbClr val="A31515"/>
                </a:solidFill>
                <a:highlight>
                  <a:srgbClr val="FFFFFF"/>
                </a:highlight>
                <a:latin typeface="+mn-lt"/>
                <a:ea typeface="新宋体" panose="02010609030101010101" pitchFamily="49" charset="-122"/>
              </a:rPr>
              <a:t>: %f</a:t>
            </a:r>
            <a:r>
              <a:rPr lang="zh-CN" altLang="en-US" sz="600" dirty="0">
                <a:solidFill>
                  <a:srgbClr val="A31515"/>
                </a:solidFill>
                <a:highlight>
                  <a:srgbClr val="FFFFFF"/>
                </a:highlight>
                <a:latin typeface="+mn-lt"/>
                <a:ea typeface="新宋体" panose="02010609030101010101" pitchFamily="49" charset="-122"/>
              </a:rPr>
              <a:t>秒</a:t>
            </a:r>
            <a:r>
              <a:rPr lang="en-US" altLang="zh-CN" sz="600" dirty="0">
                <a:solidFill>
                  <a:srgbClr val="A31515"/>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(finish - start) * 1.0 / </a:t>
            </a:r>
            <a:r>
              <a:rPr lang="en-US" altLang="zh-CN" sz="600" dirty="0">
                <a:solidFill>
                  <a:srgbClr val="6F008A"/>
                </a:solidFill>
                <a:highlight>
                  <a:srgbClr val="FFFFFF"/>
                </a:highlight>
                <a:latin typeface="+mn-lt"/>
                <a:ea typeface="新宋体" panose="02010609030101010101" pitchFamily="49" charset="-122"/>
              </a:rPr>
              <a:t>CLOCKS_PER_SEC</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start = clock();</a:t>
            </a:r>
          </a:p>
          <a:p>
            <a:pPr>
              <a:lnSpc>
                <a:spcPct val="50000"/>
              </a:lnSpc>
            </a:pPr>
            <a:r>
              <a:rPr lang="en-US" altLang="zh-CN" sz="600" dirty="0">
                <a:solidFill>
                  <a:srgbClr val="000000"/>
                </a:solidFill>
                <a:highlight>
                  <a:srgbClr val="FFFFFF"/>
                </a:highlight>
                <a:latin typeface="+mn-lt"/>
                <a:ea typeface="新宋体" panose="02010609030101010101" pitchFamily="49" charset="-122"/>
              </a:rPr>
              <a:t>    sort(b, b + n);</a:t>
            </a:r>
          </a:p>
          <a:p>
            <a:pPr>
              <a:lnSpc>
                <a:spcPct val="50000"/>
              </a:lnSpc>
            </a:pPr>
            <a:r>
              <a:rPr lang="en-US" altLang="zh-CN" sz="600" dirty="0">
                <a:solidFill>
                  <a:srgbClr val="000000"/>
                </a:solidFill>
                <a:highlight>
                  <a:srgbClr val="FFFFFF"/>
                </a:highlight>
                <a:latin typeface="+mn-lt"/>
                <a:ea typeface="新宋体" panose="02010609030101010101" pitchFamily="49" charset="-122"/>
              </a:rPr>
              <a:t>    finish = clock();</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"CPU</a:t>
            </a:r>
            <a:r>
              <a:rPr lang="zh-CN" altLang="en-US" sz="600" dirty="0">
                <a:solidFill>
                  <a:srgbClr val="A31515"/>
                </a:solidFill>
                <a:highlight>
                  <a:srgbClr val="FFFFFF"/>
                </a:highlight>
                <a:latin typeface="+mn-lt"/>
                <a:ea typeface="新宋体" panose="02010609030101010101" pitchFamily="49" charset="-122"/>
              </a:rPr>
              <a:t>执行时间</a:t>
            </a:r>
            <a:r>
              <a:rPr lang="en-US" altLang="zh-CN" sz="600" dirty="0">
                <a:solidFill>
                  <a:srgbClr val="A31515"/>
                </a:solidFill>
                <a:highlight>
                  <a:srgbClr val="FFFFFF"/>
                </a:highlight>
                <a:latin typeface="+mn-lt"/>
                <a:ea typeface="新宋体" panose="02010609030101010101" pitchFamily="49" charset="-122"/>
              </a:rPr>
              <a:t>: %f</a:t>
            </a:r>
            <a:r>
              <a:rPr lang="zh-CN" altLang="en-US" sz="600" dirty="0">
                <a:solidFill>
                  <a:srgbClr val="A31515"/>
                </a:solidFill>
                <a:highlight>
                  <a:srgbClr val="FFFFFF"/>
                </a:highlight>
                <a:latin typeface="+mn-lt"/>
                <a:ea typeface="新宋体" panose="02010609030101010101" pitchFamily="49" charset="-122"/>
              </a:rPr>
              <a:t>秒</a:t>
            </a:r>
            <a:r>
              <a:rPr lang="en-US" altLang="zh-CN" sz="600" dirty="0">
                <a:solidFill>
                  <a:srgbClr val="A31515"/>
                </a:solidFill>
                <a:highlight>
                  <a:srgbClr val="FFFFFF"/>
                </a:highlight>
                <a:latin typeface="+mn-lt"/>
                <a:ea typeface="新宋体" panose="02010609030101010101" pitchFamily="49" charset="-122"/>
              </a:rPr>
              <a:t>\n"</a:t>
            </a:r>
            <a:r>
              <a:rPr lang="en-US" altLang="zh-CN" sz="600" dirty="0">
                <a:solidFill>
                  <a:srgbClr val="000000"/>
                </a:solidFill>
                <a:highlight>
                  <a:srgbClr val="FFFFFF"/>
                </a:highlight>
                <a:latin typeface="+mn-lt"/>
                <a:ea typeface="新宋体" panose="02010609030101010101" pitchFamily="49" charset="-122"/>
              </a:rPr>
              <a:t>, (finish - start) * 1.0 / </a:t>
            </a:r>
            <a:r>
              <a:rPr lang="en-US" altLang="zh-CN" sz="600" dirty="0">
                <a:solidFill>
                  <a:srgbClr val="6F008A"/>
                </a:solidFill>
                <a:highlight>
                  <a:srgbClr val="FFFFFF"/>
                </a:highlight>
                <a:latin typeface="+mn-lt"/>
                <a:ea typeface="新宋体" panose="02010609030101010101" pitchFamily="49" charset="-122"/>
              </a:rPr>
              <a:t>CLOCKS_PER_SEC</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for</a:t>
            </a:r>
            <a:r>
              <a:rPr lang="nn-NO" altLang="zh-CN" sz="600" dirty="0">
                <a:solidFill>
                  <a:srgbClr val="000000"/>
                </a:solidFill>
                <a:highlight>
                  <a:srgbClr val="FFFFFF"/>
                </a:highlight>
                <a:latin typeface="+mn-lt"/>
                <a:ea typeface="新宋体" panose="02010609030101010101" pitchFamily="49" charset="-122"/>
              </a:rPr>
              <a:t> (</a:t>
            </a:r>
            <a:r>
              <a:rPr lang="nn-NO" altLang="zh-CN" sz="600" dirty="0">
                <a:solidFill>
                  <a:srgbClr val="0000FF"/>
                </a:solidFill>
                <a:highlight>
                  <a:srgbClr val="FFFFFF"/>
                </a:highlight>
                <a:latin typeface="+mn-lt"/>
                <a:ea typeface="新宋体" panose="02010609030101010101" pitchFamily="49" charset="-122"/>
              </a:rPr>
              <a:t>int</a:t>
            </a:r>
            <a:r>
              <a:rPr lang="nn-NO" altLang="zh-CN" sz="600" dirty="0">
                <a:solidFill>
                  <a:srgbClr val="000000"/>
                </a:solidFill>
                <a:highlight>
                  <a:srgbClr val="FFFFFF"/>
                </a:highlight>
                <a:latin typeface="+mn-lt"/>
                <a:ea typeface="新宋体" panose="02010609030101010101" pitchFamily="49" charset="-122"/>
              </a:rPr>
              <a:t> i = 0; i &lt; n; i++)</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a:solidFill>
                  <a:srgbClr val="0000FF"/>
                </a:solidFill>
                <a:highlight>
                  <a:srgbClr val="FFFFFF"/>
                </a:highlight>
                <a:latin typeface="+mn-lt"/>
                <a:ea typeface="新宋体" panose="02010609030101010101" pitchFamily="49" charset="-122"/>
              </a:rPr>
              <a:t>if</a:t>
            </a:r>
            <a:r>
              <a:rPr lang="en-US" altLang="zh-CN" sz="600" dirty="0">
                <a:solidFill>
                  <a:srgbClr val="000000"/>
                </a:solidFill>
                <a:highlight>
                  <a:srgbClr val="FFFFFF"/>
                </a:highlight>
                <a:latin typeface="+mn-lt"/>
                <a:ea typeface="新宋体" panose="02010609030101010101" pitchFamily="49" charset="-122"/>
              </a:rPr>
              <a:t> (a[</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b[</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printf</a:t>
            </a:r>
            <a:r>
              <a:rPr lang="en-US" altLang="zh-CN" sz="600" dirty="0">
                <a:solidFill>
                  <a:srgbClr val="000000"/>
                </a:solidFill>
                <a:highlight>
                  <a:srgbClr val="FFFFFF"/>
                </a:highlight>
                <a:latin typeface="+mn-lt"/>
                <a:ea typeface="新宋体" panose="02010609030101010101" pitchFamily="49" charset="-122"/>
              </a:rPr>
              <a:t>(</a:t>
            </a:r>
            <a:r>
              <a:rPr lang="en-US" altLang="zh-CN" sz="600" dirty="0">
                <a:solidFill>
                  <a:srgbClr val="A31515"/>
                </a:solidFill>
                <a:highlight>
                  <a:srgbClr val="FFFFFF"/>
                </a:highlight>
                <a:latin typeface="+mn-lt"/>
                <a:ea typeface="新宋体" panose="02010609030101010101" pitchFamily="49" charset="-122"/>
              </a:rPr>
              <a:t>"%d: difference is %f\n"</a:t>
            </a: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a[</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 - b[</a:t>
            </a:r>
            <a:r>
              <a:rPr lang="en-US" altLang="zh-CN" sz="600" dirty="0" err="1">
                <a:solidFill>
                  <a:srgbClr val="000000"/>
                </a:solidFill>
                <a:highlight>
                  <a:srgbClr val="FFFFFF"/>
                </a:highlight>
                <a:latin typeface="+mn-lt"/>
                <a:ea typeface="新宋体" panose="02010609030101010101" pitchFamily="49" charset="-122"/>
              </a:rPr>
              <a:t>i</a:t>
            </a:r>
            <a:r>
              <a:rPr lang="en-US" altLang="zh-CN" sz="600" dirty="0">
                <a:solidFill>
                  <a:srgbClr val="000000"/>
                </a:solidFill>
                <a:highlight>
                  <a:srgbClr val="FFFFFF"/>
                </a:highlight>
                <a:latin typeface="+mn-lt"/>
                <a:ea typeface="新宋体" panose="02010609030101010101" pitchFamily="49" charset="-122"/>
              </a:rPr>
              <a:t>]);</a:t>
            </a:r>
          </a:p>
          <a:p>
            <a:pPr>
              <a:lnSpc>
                <a:spcPct val="50000"/>
              </a:lnSpc>
            </a:pPr>
            <a:r>
              <a:rPr lang="en-US" altLang="zh-CN" sz="600" dirty="0">
                <a:solidFill>
                  <a:srgbClr val="000000"/>
                </a:solidFill>
                <a:highlight>
                  <a:srgbClr val="FFFFFF"/>
                </a:highlight>
                <a:latin typeface="+mn-lt"/>
                <a:ea typeface="新宋体" panose="02010609030101010101" pitchFamily="49" charset="-122"/>
              </a:rPr>
              <a:t>    </a:t>
            </a:r>
            <a:r>
              <a:rPr lang="en-US" altLang="zh-CN" sz="600" dirty="0" err="1">
                <a:solidFill>
                  <a:srgbClr val="000000"/>
                </a:solidFill>
                <a:highlight>
                  <a:srgbClr val="FFFFFF"/>
                </a:highlight>
                <a:latin typeface="+mn-lt"/>
                <a:ea typeface="新宋体" panose="02010609030101010101" pitchFamily="49" charset="-122"/>
              </a:rPr>
              <a:t>cudaFree</a:t>
            </a:r>
            <a:r>
              <a:rPr lang="en-US" altLang="zh-CN" sz="600" dirty="0">
                <a:solidFill>
                  <a:srgbClr val="000000"/>
                </a:solidFill>
                <a:highlight>
                  <a:srgbClr val="FFFFFF"/>
                </a:highlight>
                <a:latin typeface="+mn-lt"/>
                <a:ea typeface="新宋体" panose="02010609030101010101" pitchFamily="49" charset="-122"/>
              </a:rPr>
              <a:t>(a);</a:t>
            </a:r>
          </a:p>
          <a:p>
            <a:pPr>
              <a:lnSpc>
                <a:spcPct val="50000"/>
              </a:lnSpc>
            </a:pPr>
            <a:r>
              <a:rPr lang="en-US" altLang="zh-CN" sz="600" dirty="0">
                <a:solidFill>
                  <a:srgbClr val="000000"/>
                </a:solidFill>
                <a:highlight>
                  <a:srgbClr val="FFFFFF"/>
                </a:highlight>
                <a:latin typeface="+mn-lt"/>
                <a:ea typeface="新宋体" panose="02010609030101010101" pitchFamily="49" charset="-122"/>
              </a:rPr>
              <a:t>    free(b);</a:t>
            </a:r>
          </a:p>
          <a:p>
            <a:pPr>
              <a:lnSpc>
                <a:spcPct val="50000"/>
              </a:lnSpc>
            </a:pPr>
            <a:r>
              <a:rPr lang="en-US" altLang="zh-CN" sz="600" dirty="0">
                <a:solidFill>
                  <a:srgbClr val="000000"/>
                </a:solidFill>
                <a:highlight>
                  <a:srgbClr val="FFFFFF"/>
                </a:highlight>
                <a:latin typeface="+mn-lt"/>
                <a:ea typeface="新宋体" panose="02010609030101010101" pitchFamily="49" charset="-122"/>
              </a:rPr>
              <a:t>}</a:t>
            </a:r>
            <a:endParaRPr lang="zh-CN" altLang="en-US" sz="600" dirty="0">
              <a:latin typeface="+mn-lt"/>
            </a:endParaRPr>
          </a:p>
        </p:txBody>
      </p:sp>
      <p:graphicFrame>
        <p:nvGraphicFramePr>
          <p:cNvPr id="5" name="对象 4">
            <a:extLst>
              <a:ext uri="{FF2B5EF4-FFF2-40B4-BE49-F238E27FC236}">
                <a16:creationId xmlns:a16="http://schemas.microsoft.com/office/drawing/2014/main" id="{D00B270B-AE62-C5A0-F187-694198661718}"/>
              </a:ext>
            </a:extLst>
          </p:cNvPr>
          <p:cNvGraphicFramePr>
            <a:graphicFrameLocks noChangeAspect="1"/>
          </p:cNvGraphicFramePr>
          <p:nvPr>
            <p:extLst>
              <p:ext uri="{D42A27DB-BD31-4B8C-83A1-F6EECF244321}">
                <p14:modId xmlns:p14="http://schemas.microsoft.com/office/powerpoint/2010/main" val="441761180"/>
              </p:ext>
            </p:extLst>
          </p:nvPr>
        </p:nvGraphicFramePr>
        <p:xfrm>
          <a:off x="1331640" y="4161967"/>
          <a:ext cx="6096000" cy="2687637"/>
        </p:xfrm>
        <a:graphic>
          <a:graphicData uri="http://schemas.openxmlformats.org/presentationml/2006/ole">
            <mc:AlternateContent xmlns:mc="http://schemas.openxmlformats.org/markup-compatibility/2006">
              <mc:Choice xmlns:v="urn:schemas-microsoft-com:vml" Requires="v">
                <p:oleObj r:id="rId2" imgW="13408738" imgH="5912594" progId="">
                  <p:embed/>
                </p:oleObj>
              </mc:Choice>
              <mc:Fallback>
                <p:oleObj r:id="rId2" imgW="13408738" imgH="5912594" progId="">
                  <p:embed/>
                  <p:pic>
                    <p:nvPicPr>
                      <p:cNvPr id="0" name=""/>
                      <p:cNvPicPr/>
                      <p:nvPr/>
                    </p:nvPicPr>
                    <p:blipFill>
                      <a:blip r:embed="rId3"/>
                      <a:stretch>
                        <a:fillRect/>
                      </a:stretch>
                    </p:blipFill>
                    <p:spPr>
                      <a:xfrm>
                        <a:off x="1331640" y="4161967"/>
                        <a:ext cx="6096000" cy="2687637"/>
                      </a:xfrm>
                      <a:prstGeom prst="rect">
                        <a:avLst/>
                      </a:prstGeom>
                    </p:spPr>
                  </p:pic>
                </p:oleObj>
              </mc:Fallback>
            </mc:AlternateContent>
          </a:graphicData>
        </a:graphic>
      </p:graphicFrame>
    </p:spTree>
    <p:extLst>
      <p:ext uri="{BB962C8B-B14F-4D97-AF65-F5344CB8AC3E}">
        <p14:creationId xmlns:p14="http://schemas.microsoft.com/office/powerpoint/2010/main" val="12110443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733E09-ABE9-5EC1-10E8-45200451B74F}"/>
              </a:ext>
            </a:extLst>
          </p:cNvPr>
          <p:cNvSpPr>
            <a:spLocks noGrp="1"/>
          </p:cNvSpPr>
          <p:nvPr>
            <p:ph type="title"/>
          </p:nvPr>
        </p:nvSpPr>
        <p:spPr/>
        <p:txBody>
          <a:bodyPr/>
          <a:lstStyle/>
          <a:p>
            <a:r>
              <a:rPr lang="en-US" altLang="zh-CN" dirty="0"/>
              <a:t>14 </a:t>
            </a:r>
            <a:r>
              <a:rPr lang="zh-CN" altLang="en-US" dirty="0"/>
              <a:t>双调排序</a:t>
            </a:r>
          </a:p>
        </p:txBody>
      </p:sp>
      <p:sp>
        <p:nvSpPr>
          <p:cNvPr id="3" name="内容占位符 2">
            <a:extLst>
              <a:ext uri="{FF2B5EF4-FFF2-40B4-BE49-F238E27FC236}">
                <a16:creationId xmlns:a16="http://schemas.microsoft.com/office/drawing/2014/main" id="{4A3915FC-EF71-26CB-9217-848F914C7FCE}"/>
              </a:ext>
            </a:extLst>
          </p:cNvPr>
          <p:cNvSpPr>
            <a:spLocks noGrp="1"/>
          </p:cNvSpPr>
          <p:nvPr>
            <p:ph sz="quarter" idx="1"/>
          </p:nvPr>
        </p:nvSpPr>
        <p:spPr/>
        <p:txBody>
          <a:bodyPr/>
          <a:lstStyle/>
          <a:p>
            <a:r>
              <a:rPr lang="en-US" altLang="zh-CN" dirty="0"/>
              <a:t>CUDA</a:t>
            </a:r>
            <a:r>
              <a:rPr lang="zh-CN" altLang="en-US" dirty="0"/>
              <a:t>双调排序的性能</a:t>
            </a:r>
          </a:p>
        </p:txBody>
      </p:sp>
      <p:sp>
        <p:nvSpPr>
          <p:cNvPr id="4" name="灯片编号占位符 3">
            <a:extLst>
              <a:ext uri="{FF2B5EF4-FFF2-40B4-BE49-F238E27FC236}">
                <a16:creationId xmlns:a16="http://schemas.microsoft.com/office/drawing/2014/main" id="{1B93BEA6-A418-A989-5C00-CCF503297131}"/>
              </a:ext>
            </a:extLst>
          </p:cNvPr>
          <p:cNvSpPr>
            <a:spLocks noGrp="1"/>
          </p:cNvSpPr>
          <p:nvPr>
            <p:ph type="sldNum" sz="quarter" idx="12"/>
          </p:nvPr>
        </p:nvSpPr>
        <p:spPr/>
        <p:txBody>
          <a:bodyPr/>
          <a:lstStyle/>
          <a:p>
            <a:pPr>
              <a:defRPr/>
            </a:pPr>
            <a:fld id="{FEB03361-FB3C-4B11-9CA7-B53FACB5A640}" type="slidenum">
              <a:rPr lang="zh-CN" altLang="en-US" smtClean="0"/>
              <a:pPr>
                <a:defRPr/>
              </a:pPr>
              <a:t>44</a:t>
            </a:fld>
            <a:endParaRPr lang="zh-CN" altLang="en-US"/>
          </a:p>
        </p:txBody>
      </p:sp>
      <p:graphicFrame>
        <p:nvGraphicFramePr>
          <p:cNvPr id="5" name="对象 4">
            <a:extLst>
              <a:ext uri="{FF2B5EF4-FFF2-40B4-BE49-F238E27FC236}">
                <a16:creationId xmlns:a16="http://schemas.microsoft.com/office/drawing/2014/main" id="{C464D10E-CC0E-8F41-E2D5-9E11E1CA104A}"/>
              </a:ext>
            </a:extLst>
          </p:cNvPr>
          <p:cNvGraphicFramePr>
            <a:graphicFrameLocks noChangeAspect="1"/>
          </p:cNvGraphicFramePr>
          <p:nvPr>
            <p:extLst>
              <p:ext uri="{D42A27DB-BD31-4B8C-83A1-F6EECF244321}">
                <p14:modId xmlns:p14="http://schemas.microsoft.com/office/powerpoint/2010/main" val="3857779680"/>
              </p:ext>
            </p:extLst>
          </p:nvPr>
        </p:nvGraphicFramePr>
        <p:xfrm>
          <a:off x="827584" y="1772816"/>
          <a:ext cx="7900306" cy="2016224"/>
        </p:xfrm>
        <a:graphic>
          <a:graphicData uri="http://schemas.openxmlformats.org/presentationml/2006/ole">
            <mc:AlternateContent xmlns:mc="http://schemas.openxmlformats.org/markup-compatibility/2006">
              <mc:Choice xmlns:v="urn:schemas-microsoft-com:vml" Requires="v">
                <p:oleObj r:id="rId2" imgW="13038508" imgH="3326649" progId="">
                  <p:embed/>
                </p:oleObj>
              </mc:Choice>
              <mc:Fallback>
                <p:oleObj r:id="rId2" imgW="13038508" imgH="3326649" progId="">
                  <p:embed/>
                  <p:pic>
                    <p:nvPicPr>
                      <p:cNvPr id="0" name=""/>
                      <p:cNvPicPr/>
                      <p:nvPr/>
                    </p:nvPicPr>
                    <p:blipFill>
                      <a:blip r:embed="rId3"/>
                      <a:stretch>
                        <a:fillRect/>
                      </a:stretch>
                    </p:blipFill>
                    <p:spPr>
                      <a:xfrm>
                        <a:off x="827584" y="1772816"/>
                        <a:ext cx="7900306" cy="2016224"/>
                      </a:xfrm>
                      <a:prstGeom prst="rect">
                        <a:avLst/>
                      </a:prstGeom>
                    </p:spPr>
                  </p:pic>
                </p:oleObj>
              </mc:Fallback>
            </mc:AlternateContent>
          </a:graphicData>
        </a:graphic>
      </p:graphicFrame>
      <p:graphicFrame>
        <p:nvGraphicFramePr>
          <p:cNvPr id="6" name="对象 5">
            <a:extLst>
              <a:ext uri="{FF2B5EF4-FFF2-40B4-BE49-F238E27FC236}">
                <a16:creationId xmlns:a16="http://schemas.microsoft.com/office/drawing/2014/main" id="{A9BFE421-F58D-70A3-D8C2-865235FA4047}"/>
              </a:ext>
            </a:extLst>
          </p:cNvPr>
          <p:cNvGraphicFramePr>
            <a:graphicFrameLocks noChangeAspect="1"/>
          </p:cNvGraphicFramePr>
          <p:nvPr>
            <p:extLst>
              <p:ext uri="{D42A27DB-BD31-4B8C-83A1-F6EECF244321}">
                <p14:modId xmlns:p14="http://schemas.microsoft.com/office/powerpoint/2010/main" val="1091643321"/>
              </p:ext>
            </p:extLst>
          </p:nvPr>
        </p:nvGraphicFramePr>
        <p:xfrm>
          <a:off x="827584" y="3927793"/>
          <a:ext cx="7916462" cy="2016224"/>
        </p:xfrm>
        <a:graphic>
          <a:graphicData uri="http://schemas.openxmlformats.org/presentationml/2006/ole">
            <mc:AlternateContent xmlns:mc="http://schemas.openxmlformats.org/markup-compatibility/2006">
              <mc:Choice xmlns:v="urn:schemas-microsoft-com:vml" Requires="v">
                <p:oleObj r:id="rId4" imgW="13038508" imgH="3319842" progId="">
                  <p:embed/>
                </p:oleObj>
              </mc:Choice>
              <mc:Fallback>
                <p:oleObj r:id="rId4" imgW="13038508" imgH="3319842" progId="">
                  <p:embed/>
                  <p:pic>
                    <p:nvPicPr>
                      <p:cNvPr id="0" name=""/>
                      <p:cNvPicPr/>
                      <p:nvPr/>
                    </p:nvPicPr>
                    <p:blipFill>
                      <a:blip r:embed="rId5"/>
                      <a:stretch>
                        <a:fillRect/>
                      </a:stretch>
                    </p:blipFill>
                    <p:spPr>
                      <a:xfrm>
                        <a:off x="827584" y="3927793"/>
                        <a:ext cx="7916462" cy="2016224"/>
                      </a:xfrm>
                      <a:prstGeom prst="rect">
                        <a:avLst/>
                      </a:prstGeom>
                    </p:spPr>
                  </p:pic>
                </p:oleObj>
              </mc:Fallback>
            </mc:AlternateContent>
          </a:graphicData>
        </a:graphic>
      </p:graphicFrame>
    </p:spTree>
    <p:extLst>
      <p:ext uri="{BB962C8B-B14F-4D97-AF65-F5344CB8AC3E}">
        <p14:creationId xmlns:p14="http://schemas.microsoft.com/office/powerpoint/2010/main" val="359397732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F46F26-F709-CE71-317F-611413AF5B4D}"/>
              </a:ext>
            </a:extLst>
          </p:cNvPr>
          <p:cNvSpPr>
            <a:spLocks noGrp="1"/>
          </p:cNvSpPr>
          <p:nvPr>
            <p:ph type="title"/>
          </p:nvPr>
        </p:nvSpPr>
        <p:spPr/>
        <p:txBody>
          <a:bodyPr/>
          <a:lstStyle/>
          <a:p>
            <a:r>
              <a:rPr lang="en-US" altLang="zh-CN" dirty="0"/>
              <a:t>15 </a:t>
            </a:r>
            <a:r>
              <a:rPr lang="zh-CN" altLang="en-US" dirty="0"/>
              <a:t>小结</a:t>
            </a:r>
          </a:p>
        </p:txBody>
      </p:sp>
      <p:sp>
        <p:nvSpPr>
          <p:cNvPr id="3" name="内容占位符 2">
            <a:extLst>
              <a:ext uri="{FF2B5EF4-FFF2-40B4-BE49-F238E27FC236}">
                <a16:creationId xmlns:a16="http://schemas.microsoft.com/office/drawing/2014/main" id="{71633762-BEB3-FE74-C17A-2BDF6219A75B}"/>
              </a:ext>
            </a:extLst>
          </p:cNvPr>
          <p:cNvSpPr>
            <a:spLocks noGrp="1"/>
          </p:cNvSpPr>
          <p:nvPr>
            <p:ph sz="quarter" idx="1"/>
          </p:nvPr>
        </p:nvSpPr>
        <p:spPr/>
        <p:txBody>
          <a:bodyPr/>
          <a:lstStyle/>
          <a:p>
            <a:r>
              <a:rPr lang="zh-CN" altLang="en-US" dirty="0"/>
              <a:t>图形处理单元通用计算</a:t>
            </a:r>
            <a:r>
              <a:rPr lang="en-US" altLang="zh-CN" dirty="0"/>
              <a:t>(GPGPU)</a:t>
            </a:r>
          </a:p>
          <a:p>
            <a:r>
              <a:rPr lang="zh-CN" altLang="en-US" dirty="0"/>
              <a:t>单指令流多数据流</a:t>
            </a:r>
            <a:r>
              <a:rPr lang="en-US" altLang="zh-CN" dirty="0"/>
              <a:t>(SIMD)</a:t>
            </a:r>
          </a:p>
          <a:p>
            <a:r>
              <a:rPr lang="zh-CN" altLang="en-US" dirty="0"/>
              <a:t>流处理器</a:t>
            </a:r>
            <a:r>
              <a:rPr lang="en-US" altLang="zh-CN" dirty="0"/>
              <a:t>(SP)</a:t>
            </a:r>
          </a:p>
          <a:p>
            <a:r>
              <a:rPr lang="zh-CN" altLang="en-US" dirty="0"/>
              <a:t>流式多处理器</a:t>
            </a:r>
            <a:r>
              <a:rPr lang="en-US" altLang="zh-CN" dirty="0"/>
              <a:t>(SM)</a:t>
            </a:r>
          </a:p>
          <a:p>
            <a:r>
              <a:rPr lang="zh-CN" altLang="en-US" dirty="0"/>
              <a:t>线程</a:t>
            </a:r>
            <a:endParaRPr lang="en-US" altLang="zh-CN" dirty="0"/>
          </a:p>
          <a:p>
            <a:r>
              <a:rPr lang="zh-CN" altLang="en-US" dirty="0"/>
              <a:t>线程块</a:t>
            </a:r>
            <a:endParaRPr lang="en-US" altLang="zh-CN" dirty="0"/>
          </a:p>
          <a:p>
            <a:r>
              <a:rPr lang="zh-CN" altLang="en-US" dirty="0"/>
              <a:t>线程束</a:t>
            </a:r>
            <a:endParaRPr lang="en-US" altLang="zh-CN" dirty="0"/>
          </a:p>
          <a:p>
            <a:r>
              <a:rPr lang="zh-CN" altLang="en-US" dirty="0"/>
              <a:t>共享内存</a:t>
            </a:r>
            <a:endParaRPr lang="en-US" altLang="zh-CN" dirty="0"/>
          </a:p>
          <a:p>
            <a:r>
              <a:rPr lang="zh-CN" altLang="en-US" dirty="0"/>
              <a:t>全局内存</a:t>
            </a:r>
          </a:p>
        </p:txBody>
      </p:sp>
      <p:sp>
        <p:nvSpPr>
          <p:cNvPr id="4" name="灯片编号占位符 3">
            <a:extLst>
              <a:ext uri="{FF2B5EF4-FFF2-40B4-BE49-F238E27FC236}">
                <a16:creationId xmlns:a16="http://schemas.microsoft.com/office/drawing/2014/main" id="{00F1A3B2-F093-9BCA-F120-02E5E04ACC62}"/>
              </a:ext>
            </a:extLst>
          </p:cNvPr>
          <p:cNvSpPr>
            <a:spLocks noGrp="1"/>
          </p:cNvSpPr>
          <p:nvPr>
            <p:ph type="sldNum" sz="quarter" idx="12"/>
          </p:nvPr>
        </p:nvSpPr>
        <p:spPr/>
        <p:txBody>
          <a:bodyPr/>
          <a:lstStyle/>
          <a:p>
            <a:pPr>
              <a:defRPr/>
            </a:pPr>
            <a:fld id="{FEB03361-FB3C-4B11-9CA7-B53FACB5A640}" type="slidenum">
              <a:rPr lang="zh-CN" altLang="en-US" smtClean="0"/>
              <a:pPr>
                <a:defRPr/>
              </a:pPr>
              <a:t>45</a:t>
            </a:fld>
            <a:endParaRPr lang="zh-CN" altLang="en-US"/>
          </a:p>
        </p:txBody>
      </p:sp>
    </p:spTree>
    <p:extLst>
      <p:ext uri="{BB962C8B-B14F-4D97-AF65-F5344CB8AC3E}">
        <p14:creationId xmlns:p14="http://schemas.microsoft.com/office/powerpoint/2010/main" val="39009785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0BE721-FD73-AF9C-05E2-B2C8DD8C314A}"/>
              </a:ext>
            </a:extLst>
          </p:cNvPr>
          <p:cNvSpPr>
            <a:spLocks noGrp="1"/>
          </p:cNvSpPr>
          <p:nvPr>
            <p:ph type="title"/>
          </p:nvPr>
        </p:nvSpPr>
        <p:spPr/>
        <p:txBody>
          <a:bodyPr/>
          <a:lstStyle/>
          <a:p>
            <a:r>
              <a:rPr lang="en-US" altLang="zh-CN" dirty="0"/>
              <a:t>15 </a:t>
            </a:r>
            <a:r>
              <a:rPr lang="zh-CN" altLang="en-US" dirty="0"/>
              <a:t>小结</a:t>
            </a:r>
          </a:p>
        </p:txBody>
      </p:sp>
      <p:sp>
        <p:nvSpPr>
          <p:cNvPr id="3" name="内容占位符 2">
            <a:extLst>
              <a:ext uri="{FF2B5EF4-FFF2-40B4-BE49-F238E27FC236}">
                <a16:creationId xmlns:a16="http://schemas.microsoft.com/office/drawing/2014/main" id="{CD4D159D-8F82-16DC-C55E-6EB34D347C17}"/>
              </a:ext>
            </a:extLst>
          </p:cNvPr>
          <p:cNvSpPr>
            <a:spLocks noGrp="1"/>
          </p:cNvSpPr>
          <p:nvPr>
            <p:ph sz="quarter" idx="1"/>
          </p:nvPr>
        </p:nvSpPr>
        <p:spPr/>
        <p:txBody>
          <a:bodyPr/>
          <a:lstStyle/>
          <a:p>
            <a:r>
              <a:rPr lang="zh-CN" altLang="en-US" sz="2000" dirty="0"/>
              <a:t>核函数</a:t>
            </a:r>
            <a:endParaRPr lang="en-US" altLang="zh-CN" sz="2000" dirty="0"/>
          </a:p>
          <a:p>
            <a:r>
              <a:rPr lang="zh-CN" altLang="en-US" sz="2000" dirty="0"/>
              <a:t>设备</a:t>
            </a:r>
            <a:endParaRPr lang="en-US" altLang="zh-CN" sz="2000" dirty="0"/>
          </a:p>
          <a:p>
            <a:r>
              <a:rPr lang="zh-CN" altLang="en-US" sz="2000" dirty="0"/>
              <a:t>异构编程</a:t>
            </a:r>
            <a:endParaRPr lang="en-US" altLang="zh-CN" sz="2000" dirty="0"/>
          </a:p>
          <a:p>
            <a:r>
              <a:rPr lang="zh-CN" altLang="en-US" sz="2000" dirty="0"/>
              <a:t>网格</a:t>
            </a:r>
            <a:endParaRPr lang="en-US" altLang="zh-CN" sz="2000" dirty="0"/>
          </a:p>
          <a:p>
            <a:r>
              <a:rPr lang="zh-CN" altLang="en-US" sz="2000" dirty="0"/>
              <a:t>异步</a:t>
            </a:r>
            <a:endParaRPr lang="en-US" altLang="zh-CN" sz="2000" dirty="0"/>
          </a:p>
          <a:p>
            <a:r>
              <a:rPr lang="zh-CN" altLang="en-US" sz="2000" dirty="0"/>
              <a:t>统一内存</a:t>
            </a:r>
            <a:endParaRPr lang="en-US" altLang="zh-CN" sz="2000" dirty="0"/>
          </a:p>
          <a:p>
            <a:r>
              <a:rPr lang="zh-CN" altLang="en-US" sz="2000" dirty="0"/>
              <a:t>线程分歧</a:t>
            </a:r>
            <a:endParaRPr lang="en-US" altLang="zh-CN" sz="2000" dirty="0"/>
          </a:p>
          <a:p>
            <a:r>
              <a:rPr lang="zh-CN" altLang="en-US" sz="2000" dirty="0"/>
              <a:t>栅栏</a:t>
            </a:r>
            <a:endParaRPr lang="en-US" altLang="zh-CN" sz="2000" dirty="0"/>
          </a:p>
          <a:p>
            <a:r>
              <a:rPr lang="zh-CN" altLang="en-US" sz="2000" dirty="0"/>
              <a:t>原子操作</a:t>
            </a:r>
            <a:endParaRPr lang="en-US" altLang="zh-CN" sz="2000" dirty="0"/>
          </a:p>
          <a:p>
            <a:r>
              <a:rPr lang="zh-CN" altLang="en-US" sz="2000" dirty="0"/>
              <a:t>线程束洗牌</a:t>
            </a:r>
            <a:endParaRPr lang="en-US" altLang="zh-CN" sz="2000" dirty="0"/>
          </a:p>
          <a:p>
            <a:r>
              <a:rPr lang="zh-CN" altLang="en-US" sz="2000" dirty="0"/>
              <a:t>通道</a:t>
            </a:r>
            <a:endParaRPr lang="en-US" altLang="zh-CN" sz="2000" dirty="0"/>
          </a:p>
          <a:p>
            <a:r>
              <a:rPr lang="zh-CN" altLang="en-US" sz="2000" dirty="0"/>
              <a:t>传播总和</a:t>
            </a:r>
            <a:endParaRPr lang="en-US" altLang="zh-CN" sz="2000" dirty="0"/>
          </a:p>
          <a:p>
            <a:r>
              <a:rPr lang="zh-CN" altLang="en-US" sz="2000"/>
              <a:t>共享内存被划分为库</a:t>
            </a:r>
            <a:endParaRPr lang="zh-CN" altLang="en-US" sz="2000" dirty="0"/>
          </a:p>
        </p:txBody>
      </p:sp>
      <p:sp>
        <p:nvSpPr>
          <p:cNvPr id="4" name="灯片编号占位符 3">
            <a:extLst>
              <a:ext uri="{FF2B5EF4-FFF2-40B4-BE49-F238E27FC236}">
                <a16:creationId xmlns:a16="http://schemas.microsoft.com/office/drawing/2014/main" id="{2934FB44-0A92-FF0A-B7AF-31DAF3587B65}"/>
              </a:ext>
            </a:extLst>
          </p:cNvPr>
          <p:cNvSpPr>
            <a:spLocks noGrp="1"/>
          </p:cNvSpPr>
          <p:nvPr>
            <p:ph type="sldNum" sz="quarter" idx="12"/>
          </p:nvPr>
        </p:nvSpPr>
        <p:spPr/>
        <p:txBody>
          <a:bodyPr/>
          <a:lstStyle/>
          <a:p>
            <a:pPr>
              <a:defRPr/>
            </a:pPr>
            <a:fld id="{FEB03361-FB3C-4B11-9CA7-B53FACB5A640}" type="slidenum">
              <a:rPr lang="zh-CN" altLang="en-US" smtClean="0"/>
              <a:pPr>
                <a:defRPr/>
              </a:pPr>
              <a:t>46</a:t>
            </a:fld>
            <a:endParaRPr lang="zh-CN" altLang="en-US"/>
          </a:p>
        </p:txBody>
      </p:sp>
    </p:spTree>
    <p:extLst>
      <p:ext uri="{BB962C8B-B14F-4D97-AF65-F5344CB8AC3E}">
        <p14:creationId xmlns:p14="http://schemas.microsoft.com/office/powerpoint/2010/main" val="39282480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6DD2EE-3B1A-B431-0768-8AC811EA7F70}"/>
              </a:ext>
            </a:extLst>
          </p:cNvPr>
          <p:cNvSpPr>
            <a:spLocks noGrp="1"/>
          </p:cNvSpPr>
          <p:nvPr>
            <p:ph type="title"/>
          </p:nvPr>
        </p:nvSpPr>
        <p:spPr>
          <a:xfrm>
            <a:off x="457200" y="152400"/>
            <a:ext cx="8229600" cy="990600"/>
          </a:xfrm>
        </p:spPr>
        <p:txBody>
          <a:bodyPr/>
          <a:lstStyle/>
          <a:p>
            <a:r>
              <a:rPr lang="en-US" altLang="zh-CN"/>
              <a:t>2 GPU</a:t>
            </a:r>
            <a:r>
              <a:rPr lang="zh-CN" altLang="en-US" dirty="0"/>
              <a:t>架构</a:t>
            </a:r>
          </a:p>
        </p:txBody>
      </p:sp>
      <p:sp>
        <p:nvSpPr>
          <p:cNvPr id="3" name="内容占位符 2">
            <a:extLst>
              <a:ext uri="{FF2B5EF4-FFF2-40B4-BE49-F238E27FC236}">
                <a16:creationId xmlns:a16="http://schemas.microsoft.com/office/drawing/2014/main" id="{64DDFF6F-9F04-C346-2024-4447DBF958B8}"/>
              </a:ext>
            </a:extLst>
          </p:cNvPr>
          <p:cNvSpPr>
            <a:spLocks noGrp="1"/>
          </p:cNvSpPr>
          <p:nvPr>
            <p:ph sz="quarter" idx="1"/>
          </p:nvPr>
        </p:nvSpPr>
        <p:spPr>
          <a:xfrm>
            <a:off x="457200" y="1219200"/>
            <a:ext cx="8229600" cy="4937760"/>
          </a:xfrm>
        </p:spPr>
        <p:txBody>
          <a:bodyPr/>
          <a:lstStyle/>
          <a:p>
            <a:r>
              <a:rPr lang="zh-CN" altLang="en-US" dirty="0"/>
              <a:t>严格意义上，是</a:t>
            </a:r>
            <a:r>
              <a:rPr lang="en-US" altLang="zh-CN" dirty="0"/>
              <a:t>SIMT</a:t>
            </a:r>
            <a:r>
              <a:rPr lang="zh-CN" altLang="en-US" dirty="0"/>
              <a:t>而非</a:t>
            </a:r>
            <a:r>
              <a:rPr lang="en-US" altLang="zh-CN" dirty="0"/>
              <a:t>SIMD</a:t>
            </a:r>
          </a:p>
          <a:p>
            <a:pPr lvl="1"/>
            <a:r>
              <a:rPr lang="en-US" altLang="zh-CN" dirty="0"/>
              <a:t>SIMT</a:t>
            </a:r>
            <a:r>
              <a:rPr lang="zh-CN" altLang="en-US" dirty="0"/>
              <a:t>代表单指令多线程</a:t>
            </a:r>
            <a:endParaRPr lang="en-US" altLang="zh-CN" dirty="0"/>
          </a:p>
          <a:p>
            <a:pPr lvl="1"/>
            <a:r>
              <a:rPr lang="en-US" altLang="zh-CN" dirty="0"/>
              <a:t>SM</a:t>
            </a:r>
            <a:r>
              <a:rPr lang="zh-CN" altLang="en-US" dirty="0"/>
              <a:t>上执行相同指令的线程可能不会同时执行</a:t>
            </a:r>
            <a:endParaRPr lang="en-US" altLang="zh-CN" dirty="0"/>
          </a:p>
          <a:p>
            <a:r>
              <a:rPr lang="zh-CN" altLang="en-US" dirty="0"/>
              <a:t>主机</a:t>
            </a:r>
            <a:endParaRPr lang="en-US" altLang="zh-CN" dirty="0"/>
          </a:p>
          <a:p>
            <a:pPr lvl="1"/>
            <a:r>
              <a:rPr lang="en-US" altLang="zh-CN" dirty="0"/>
              <a:t>CPU</a:t>
            </a:r>
            <a:r>
              <a:rPr lang="zh-CN" altLang="en-US" dirty="0"/>
              <a:t>及其相关内存</a:t>
            </a:r>
            <a:endParaRPr lang="en-US" altLang="zh-CN" dirty="0"/>
          </a:p>
          <a:p>
            <a:r>
              <a:rPr lang="zh-CN" altLang="en-US" dirty="0"/>
              <a:t>设备</a:t>
            </a:r>
            <a:endParaRPr lang="en-US" altLang="zh-CN" dirty="0"/>
          </a:p>
          <a:p>
            <a:pPr lvl="1"/>
            <a:r>
              <a:rPr lang="en-US" altLang="zh-CN" dirty="0"/>
              <a:t>GPU</a:t>
            </a:r>
            <a:r>
              <a:rPr lang="zh-CN" altLang="en-US" dirty="0"/>
              <a:t>及其相关内存</a:t>
            </a:r>
            <a:endParaRPr lang="en-US" altLang="zh-CN" dirty="0"/>
          </a:p>
          <a:p>
            <a:r>
              <a:rPr lang="zh-CN" altLang="en-US" dirty="0"/>
              <a:t>主机和设备之间的数据传输</a:t>
            </a:r>
            <a:endParaRPr lang="en-US" altLang="zh-CN" dirty="0"/>
          </a:p>
        </p:txBody>
      </p:sp>
      <p:sp>
        <p:nvSpPr>
          <p:cNvPr id="4" name="灯片编号占位符 3">
            <a:extLst>
              <a:ext uri="{FF2B5EF4-FFF2-40B4-BE49-F238E27FC236}">
                <a16:creationId xmlns:a16="http://schemas.microsoft.com/office/drawing/2014/main" id="{F012BB93-7F9C-CD21-9E3A-EE30D9EE3E7F}"/>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5</a:t>
            </a:fld>
            <a:endParaRPr lang="zh-CN" altLang="en-US" dirty="0"/>
          </a:p>
        </p:txBody>
      </p:sp>
    </p:spTree>
    <p:extLst>
      <p:ext uri="{BB962C8B-B14F-4D97-AF65-F5344CB8AC3E}">
        <p14:creationId xmlns:p14="http://schemas.microsoft.com/office/powerpoint/2010/main" val="21821905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324334-5D72-1374-6511-833A49E1F709}"/>
              </a:ext>
            </a:extLst>
          </p:cNvPr>
          <p:cNvSpPr>
            <a:spLocks noGrp="1"/>
          </p:cNvSpPr>
          <p:nvPr>
            <p:ph type="title"/>
          </p:nvPr>
        </p:nvSpPr>
        <p:spPr>
          <a:xfrm>
            <a:off x="457200" y="152400"/>
            <a:ext cx="8229600" cy="990600"/>
          </a:xfrm>
        </p:spPr>
        <p:txBody>
          <a:bodyPr/>
          <a:lstStyle/>
          <a:p>
            <a:r>
              <a:rPr lang="en-US" altLang="zh-CN"/>
              <a:t>3 </a:t>
            </a:r>
            <a:r>
              <a:rPr lang="zh-CN" altLang="en-US"/>
              <a:t>异构</a:t>
            </a:r>
            <a:r>
              <a:rPr lang="zh-CN" altLang="en-US" dirty="0"/>
              <a:t>计算</a:t>
            </a:r>
          </a:p>
        </p:txBody>
      </p:sp>
      <p:sp>
        <p:nvSpPr>
          <p:cNvPr id="3" name="内容占位符 2">
            <a:extLst>
              <a:ext uri="{FF2B5EF4-FFF2-40B4-BE49-F238E27FC236}">
                <a16:creationId xmlns:a16="http://schemas.microsoft.com/office/drawing/2014/main" id="{4453887C-8ABB-365A-24BB-C3B8264C4A09}"/>
              </a:ext>
            </a:extLst>
          </p:cNvPr>
          <p:cNvSpPr>
            <a:spLocks noGrp="1"/>
          </p:cNvSpPr>
          <p:nvPr>
            <p:ph sz="quarter" idx="1"/>
          </p:nvPr>
        </p:nvSpPr>
        <p:spPr>
          <a:xfrm>
            <a:off x="457200" y="1219200"/>
            <a:ext cx="4614641" cy="4937125"/>
          </a:xfrm>
        </p:spPr>
        <p:txBody>
          <a:bodyPr/>
          <a:lstStyle/>
          <a:p>
            <a:r>
              <a:rPr lang="zh-CN" altLang="en-US" dirty="0"/>
              <a:t>同构计算</a:t>
            </a:r>
            <a:endParaRPr lang="en-US" altLang="zh-CN" dirty="0"/>
          </a:p>
          <a:p>
            <a:pPr lvl="1"/>
            <a:r>
              <a:rPr lang="zh-CN" altLang="en-US" dirty="0"/>
              <a:t>具有相同架构处理器的系统</a:t>
            </a:r>
            <a:endParaRPr lang="en-US" altLang="zh-CN" dirty="0"/>
          </a:p>
          <a:p>
            <a:r>
              <a:rPr lang="zh-CN" altLang="en-US" dirty="0"/>
              <a:t>异构计算</a:t>
            </a:r>
            <a:endParaRPr lang="en-US" altLang="zh-CN" dirty="0"/>
          </a:p>
          <a:p>
            <a:pPr lvl="1"/>
            <a:r>
              <a:rPr lang="zh-CN" altLang="en-US" dirty="0"/>
              <a:t>具有多种架构处理器的系统</a:t>
            </a:r>
            <a:endParaRPr lang="en-US" altLang="zh-CN" dirty="0"/>
          </a:p>
          <a:p>
            <a:pPr lvl="1"/>
            <a:r>
              <a:rPr lang="en-US" altLang="zh-CN" dirty="0"/>
              <a:t>GPGPU</a:t>
            </a:r>
            <a:r>
              <a:rPr lang="zh-CN" altLang="en-US" dirty="0"/>
              <a:t>计算</a:t>
            </a:r>
            <a:endParaRPr lang="en-US" altLang="zh-CN" dirty="0"/>
          </a:p>
          <a:p>
            <a:pPr lvl="2"/>
            <a:r>
              <a:rPr lang="zh-CN" altLang="en-US" dirty="0"/>
              <a:t>同时使用了主机处理器</a:t>
            </a:r>
            <a:r>
              <a:rPr lang="en-US" altLang="zh-CN" dirty="0"/>
              <a:t>(</a:t>
            </a:r>
            <a:r>
              <a:rPr lang="zh-CN" altLang="en-US" dirty="0"/>
              <a:t>传统</a:t>
            </a:r>
            <a:r>
              <a:rPr lang="en-US" altLang="zh-CN" dirty="0"/>
              <a:t>CPU)</a:t>
            </a:r>
            <a:r>
              <a:rPr lang="zh-CN" altLang="en-US" dirty="0"/>
              <a:t>和图形处理器</a:t>
            </a:r>
            <a:r>
              <a:rPr lang="en-US" altLang="zh-CN" dirty="0"/>
              <a:t>(GPU)</a:t>
            </a:r>
          </a:p>
          <a:p>
            <a:pPr lvl="1"/>
            <a:r>
              <a:rPr lang="zh-CN" altLang="en-US" dirty="0"/>
              <a:t>其他处理器</a:t>
            </a:r>
            <a:endParaRPr lang="en-US" altLang="zh-CN" dirty="0"/>
          </a:p>
          <a:p>
            <a:pPr lvl="2"/>
            <a:r>
              <a:rPr lang="zh-CN" altLang="en-US" dirty="0"/>
              <a:t>可编程门阵列</a:t>
            </a:r>
            <a:r>
              <a:rPr lang="en-US" altLang="zh-CN" dirty="0"/>
              <a:t>(FPGA)</a:t>
            </a:r>
          </a:p>
          <a:p>
            <a:pPr lvl="2"/>
            <a:r>
              <a:rPr lang="zh-CN" altLang="en-US" dirty="0"/>
              <a:t>数字信号处理器</a:t>
            </a:r>
            <a:r>
              <a:rPr lang="en-US" altLang="zh-CN" dirty="0"/>
              <a:t>(DSP)</a:t>
            </a:r>
            <a:endParaRPr lang="zh-CN" altLang="en-US" dirty="0"/>
          </a:p>
        </p:txBody>
      </p:sp>
      <p:sp>
        <p:nvSpPr>
          <p:cNvPr id="4" name="灯片编号占位符 3">
            <a:extLst>
              <a:ext uri="{FF2B5EF4-FFF2-40B4-BE49-F238E27FC236}">
                <a16:creationId xmlns:a16="http://schemas.microsoft.com/office/drawing/2014/main" id="{87FFC61B-D806-08C7-3457-F377A6D32434}"/>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6</a:t>
            </a:fld>
            <a:endParaRPr lang="zh-CN" altLang="en-US" dirty="0"/>
          </a:p>
        </p:txBody>
      </p:sp>
      <p:graphicFrame>
        <p:nvGraphicFramePr>
          <p:cNvPr id="5" name="对象 4">
            <a:extLst>
              <a:ext uri="{FF2B5EF4-FFF2-40B4-BE49-F238E27FC236}">
                <a16:creationId xmlns:a16="http://schemas.microsoft.com/office/drawing/2014/main" id="{71F91DDE-0347-01CE-8065-AE6384706408}"/>
              </a:ext>
            </a:extLst>
          </p:cNvPr>
          <p:cNvGraphicFramePr>
            <a:graphicFrameLocks noChangeAspect="1"/>
          </p:cNvGraphicFramePr>
          <p:nvPr>
            <p:extLst>
              <p:ext uri="{D42A27DB-BD31-4B8C-83A1-F6EECF244321}">
                <p14:modId xmlns:p14="http://schemas.microsoft.com/office/powerpoint/2010/main" val="3513754452"/>
              </p:ext>
            </p:extLst>
          </p:nvPr>
        </p:nvGraphicFramePr>
        <p:xfrm>
          <a:off x="4860032" y="1916832"/>
          <a:ext cx="4039994" cy="2736304"/>
        </p:xfrm>
        <a:graphic>
          <a:graphicData uri="http://schemas.openxmlformats.org/presentationml/2006/ole">
            <mc:AlternateContent xmlns:mc="http://schemas.openxmlformats.org/markup-compatibility/2006">
              <mc:Choice xmlns:v="urn:schemas-microsoft-com:vml" Requires="v">
                <p:oleObj r:id="rId2" imgW="6217531" imgH="4211447" progId="">
                  <p:embed/>
                </p:oleObj>
              </mc:Choice>
              <mc:Fallback>
                <p:oleObj r:id="rId2" imgW="6217531" imgH="4211447" progId="">
                  <p:embed/>
                  <p:pic>
                    <p:nvPicPr>
                      <p:cNvPr id="0" name=""/>
                      <p:cNvPicPr/>
                      <p:nvPr/>
                    </p:nvPicPr>
                    <p:blipFill>
                      <a:blip r:embed="rId3"/>
                      <a:stretch>
                        <a:fillRect/>
                      </a:stretch>
                    </p:blipFill>
                    <p:spPr>
                      <a:xfrm>
                        <a:off x="4860032" y="1916832"/>
                        <a:ext cx="4039994" cy="2736304"/>
                      </a:xfrm>
                      <a:prstGeom prst="rect">
                        <a:avLst/>
                      </a:prstGeom>
                    </p:spPr>
                  </p:pic>
                </p:oleObj>
              </mc:Fallback>
            </mc:AlternateContent>
          </a:graphicData>
        </a:graphic>
      </p:graphicFrame>
    </p:spTree>
    <p:extLst>
      <p:ext uri="{BB962C8B-B14F-4D97-AF65-F5344CB8AC3E}">
        <p14:creationId xmlns:p14="http://schemas.microsoft.com/office/powerpoint/2010/main" val="1508990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FFD344-6885-09DA-7C10-C48D9BDAAC18}"/>
              </a:ext>
            </a:extLst>
          </p:cNvPr>
          <p:cNvSpPr>
            <a:spLocks noGrp="1"/>
          </p:cNvSpPr>
          <p:nvPr>
            <p:ph type="title"/>
          </p:nvPr>
        </p:nvSpPr>
        <p:spPr>
          <a:xfrm>
            <a:off x="457200" y="152400"/>
            <a:ext cx="8229600" cy="990600"/>
          </a:xfrm>
        </p:spPr>
        <p:txBody>
          <a:bodyPr/>
          <a:lstStyle/>
          <a:p>
            <a:r>
              <a:rPr lang="en-US" altLang="zh-CN"/>
              <a:t>4 CUDA hello</a:t>
            </a:r>
            <a:endParaRPr lang="zh-CN" altLang="en-US" dirty="0"/>
          </a:p>
        </p:txBody>
      </p:sp>
      <p:sp>
        <p:nvSpPr>
          <p:cNvPr id="7" name="内容占位符 6">
            <a:extLst>
              <a:ext uri="{FF2B5EF4-FFF2-40B4-BE49-F238E27FC236}">
                <a16:creationId xmlns:a16="http://schemas.microsoft.com/office/drawing/2014/main" id="{D17A47DC-0ADD-1970-2C8F-0C08A9714683}"/>
              </a:ext>
            </a:extLst>
          </p:cNvPr>
          <p:cNvSpPr>
            <a:spLocks noGrp="1"/>
          </p:cNvSpPr>
          <p:nvPr>
            <p:ph sz="quarter" idx="1"/>
          </p:nvPr>
        </p:nvSpPr>
        <p:spPr>
          <a:xfrm>
            <a:off x="457200" y="1219200"/>
            <a:ext cx="4762872" cy="4937125"/>
          </a:xfrm>
        </p:spPr>
        <p:txBody>
          <a:bodyPr/>
          <a:lstStyle/>
          <a:p>
            <a:r>
              <a:rPr lang="en-US" altLang="zh-CN" dirty="0"/>
              <a:t>Compute Unified Device Architecture</a:t>
            </a:r>
          </a:p>
          <a:p>
            <a:r>
              <a:rPr lang="zh-CN" altLang="en-US" dirty="0"/>
              <a:t>适用于配备</a:t>
            </a:r>
            <a:r>
              <a:rPr lang="en-US" altLang="zh-CN" dirty="0"/>
              <a:t>NVIDIA</a:t>
            </a:r>
            <a:r>
              <a:rPr lang="zh-CN" altLang="en-US" dirty="0"/>
              <a:t>的</a:t>
            </a:r>
            <a:r>
              <a:rPr lang="en-US" altLang="zh-CN" dirty="0"/>
              <a:t>GPU</a:t>
            </a:r>
            <a:r>
              <a:rPr lang="zh-CN" altLang="en-US" dirty="0"/>
              <a:t>的异构系统</a:t>
            </a:r>
            <a:endParaRPr lang="en-US" altLang="zh-CN" dirty="0"/>
          </a:p>
          <a:p>
            <a:r>
              <a:rPr lang="en-US" altLang="zh-CN" dirty="0"/>
              <a:t>C </a:t>
            </a:r>
            <a:r>
              <a:rPr lang="zh-CN" altLang="en-US" dirty="0"/>
              <a:t>、</a:t>
            </a:r>
            <a:r>
              <a:rPr lang="en-US" altLang="zh-CN" dirty="0"/>
              <a:t>C++</a:t>
            </a:r>
            <a:r>
              <a:rPr lang="zh-CN" altLang="en-US" dirty="0"/>
              <a:t>、</a:t>
            </a:r>
            <a:r>
              <a:rPr lang="en-US" altLang="zh-CN" dirty="0"/>
              <a:t>FORTRAN </a:t>
            </a:r>
            <a:r>
              <a:rPr lang="zh-CN" altLang="en-US" dirty="0"/>
              <a:t>、</a:t>
            </a:r>
            <a:r>
              <a:rPr lang="en-US" altLang="zh-CN" dirty="0"/>
              <a:t>Python </a:t>
            </a:r>
            <a:r>
              <a:rPr lang="zh-CN" altLang="en-US" dirty="0"/>
              <a:t>和</a:t>
            </a:r>
            <a:r>
              <a:rPr lang="en-US" altLang="zh-CN" dirty="0"/>
              <a:t>Java</a:t>
            </a:r>
          </a:p>
          <a:p>
            <a:r>
              <a:rPr lang="zh-CN" altLang="en-US" dirty="0"/>
              <a:t>安装</a:t>
            </a:r>
            <a:r>
              <a:rPr lang="en-US" altLang="zh-CN" dirty="0"/>
              <a:t>CUDA Toolkit</a:t>
            </a:r>
          </a:p>
          <a:p>
            <a:r>
              <a:rPr lang="zh-CN" altLang="en-US" dirty="0"/>
              <a:t>编译</a:t>
            </a:r>
            <a:endParaRPr lang="en-US" altLang="zh-CN" dirty="0"/>
          </a:p>
          <a:p>
            <a:pPr lvl="1"/>
            <a:r>
              <a:rPr lang="es-ES" altLang="zh-CN" dirty="0" err="1"/>
              <a:t>nvcc</a:t>
            </a:r>
            <a:r>
              <a:rPr lang="es-ES" altLang="zh-CN" dirty="0"/>
              <a:t> -o </a:t>
            </a:r>
            <a:r>
              <a:rPr lang="es-ES" altLang="zh-CN" dirty="0" err="1"/>
              <a:t>cuda_hello</a:t>
            </a:r>
            <a:r>
              <a:rPr lang="es-ES" altLang="zh-CN" dirty="0"/>
              <a:t> cuda_hello.cu</a:t>
            </a:r>
            <a:endParaRPr lang="en-US" altLang="zh-CN" dirty="0"/>
          </a:p>
          <a:p>
            <a:r>
              <a:rPr lang="zh-CN" altLang="en-US" dirty="0"/>
              <a:t>运行</a:t>
            </a:r>
            <a:endParaRPr lang="en-US" altLang="zh-CN" dirty="0"/>
          </a:p>
          <a:p>
            <a:pPr lvl="1"/>
            <a:r>
              <a:rPr lang="en-US" altLang="zh-CN" dirty="0"/>
              <a:t>./</a:t>
            </a:r>
            <a:r>
              <a:rPr lang="en-US" altLang="zh-CN" dirty="0" err="1"/>
              <a:t>cuda_hello</a:t>
            </a:r>
            <a:endParaRPr lang="en-US" altLang="zh-CN" dirty="0"/>
          </a:p>
        </p:txBody>
      </p:sp>
      <p:sp>
        <p:nvSpPr>
          <p:cNvPr id="4" name="灯片编号占位符 3">
            <a:extLst>
              <a:ext uri="{FF2B5EF4-FFF2-40B4-BE49-F238E27FC236}">
                <a16:creationId xmlns:a16="http://schemas.microsoft.com/office/drawing/2014/main" id="{ACD8F288-E602-E536-314A-1CA540E501CD}"/>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7</a:t>
            </a:fld>
            <a:endParaRPr lang="zh-CN" altLang="en-US"/>
          </a:p>
        </p:txBody>
      </p:sp>
      <p:sp>
        <p:nvSpPr>
          <p:cNvPr id="20" name="文本框 19">
            <a:extLst>
              <a:ext uri="{FF2B5EF4-FFF2-40B4-BE49-F238E27FC236}">
                <a16:creationId xmlns:a16="http://schemas.microsoft.com/office/drawing/2014/main" id="{4CDCD370-F432-1E27-60A3-7E92F81A4690}"/>
              </a:ext>
            </a:extLst>
          </p:cNvPr>
          <p:cNvSpPr txBox="1"/>
          <p:nvPr/>
        </p:nvSpPr>
        <p:spPr>
          <a:xfrm>
            <a:off x="5101208" y="1162106"/>
            <a:ext cx="4042792" cy="4031873"/>
          </a:xfrm>
          <a:prstGeom prst="rect">
            <a:avLst/>
          </a:prstGeom>
          <a:noFill/>
        </p:spPr>
        <p:txBody>
          <a:bodyPr wrap="square">
            <a:spAutoFit/>
          </a:bodyPr>
          <a:lstStyle/>
          <a:p>
            <a:r>
              <a:rPr lang="en-US" altLang="zh-CN" sz="1600" dirty="0">
                <a:solidFill>
                  <a:srgbClr val="808080"/>
                </a:solidFill>
                <a:highlight>
                  <a:srgbClr val="FFFFFF"/>
                </a:highlight>
                <a:latin typeface="+mn-lt"/>
                <a:ea typeface="新宋体" panose="02010609030101010101" pitchFamily="49" charset="-122"/>
              </a:rPr>
              <a:t>#include</a:t>
            </a:r>
            <a:r>
              <a:rPr lang="en-US" altLang="zh-CN" sz="1600" dirty="0">
                <a:solidFill>
                  <a:srgbClr val="000000"/>
                </a:solidFill>
                <a:highlight>
                  <a:srgbClr val="FFFFFF"/>
                </a:highlight>
                <a:latin typeface="+mn-lt"/>
                <a:ea typeface="新宋体" panose="02010609030101010101" pitchFamily="49" charset="-122"/>
              </a:rPr>
              <a:t> </a:t>
            </a:r>
            <a:r>
              <a:rPr lang="en-US" altLang="zh-CN" sz="1600" dirty="0">
                <a:solidFill>
                  <a:srgbClr val="A31515"/>
                </a:solidFill>
                <a:highlight>
                  <a:srgbClr val="FFFFFF"/>
                </a:highlight>
                <a:latin typeface="+mn-lt"/>
                <a:ea typeface="新宋体" panose="02010609030101010101" pitchFamily="49" charset="-122"/>
              </a:rPr>
              <a:t>&lt;</a:t>
            </a:r>
            <a:r>
              <a:rPr lang="en-US" altLang="zh-CN" sz="1600" dirty="0" err="1">
                <a:solidFill>
                  <a:srgbClr val="A31515"/>
                </a:solidFill>
                <a:highlight>
                  <a:srgbClr val="FFFFFF"/>
                </a:highlight>
                <a:latin typeface="+mn-lt"/>
                <a:ea typeface="新宋体" panose="02010609030101010101" pitchFamily="49" charset="-122"/>
              </a:rPr>
              <a:t>stdio.h</a:t>
            </a:r>
            <a:r>
              <a:rPr lang="en-US" altLang="zh-CN" sz="1600" dirty="0">
                <a:solidFill>
                  <a:srgbClr val="A31515"/>
                </a:solidFill>
                <a:highlight>
                  <a:srgbClr val="FFFFFF"/>
                </a:highlight>
                <a:latin typeface="+mn-lt"/>
                <a:ea typeface="新宋体" panose="02010609030101010101" pitchFamily="49" charset="-122"/>
              </a:rPr>
              <a:t>&gt;</a:t>
            </a:r>
            <a:endParaRPr lang="en-US" altLang="zh-CN" sz="1600" dirty="0">
              <a:solidFill>
                <a:srgbClr val="000000"/>
              </a:solidFill>
              <a:highlight>
                <a:srgbClr val="FFFFFF"/>
              </a:highlight>
              <a:latin typeface="+mn-lt"/>
              <a:ea typeface="新宋体" panose="02010609030101010101" pitchFamily="49" charset="-122"/>
            </a:endParaRPr>
          </a:p>
          <a:p>
            <a:r>
              <a:rPr lang="en-US" altLang="zh-CN" sz="1600" dirty="0">
                <a:solidFill>
                  <a:srgbClr val="808080"/>
                </a:solidFill>
                <a:highlight>
                  <a:srgbClr val="FFFFFF"/>
                </a:highlight>
                <a:latin typeface="+mn-lt"/>
                <a:ea typeface="新宋体" panose="02010609030101010101" pitchFamily="49" charset="-122"/>
              </a:rPr>
              <a:t>#include</a:t>
            </a:r>
            <a:r>
              <a:rPr lang="en-US" altLang="zh-CN" sz="1600" dirty="0">
                <a:solidFill>
                  <a:srgbClr val="000000"/>
                </a:solidFill>
                <a:highlight>
                  <a:srgbClr val="FFFFFF"/>
                </a:highlight>
                <a:latin typeface="+mn-lt"/>
                <a:ea typeface="新宋体" panose="02010609030101010101" pitchFamily="49" charset="-122"/>
              </a:rPr>
              <a:t> </a:t>
            </a:r>
            <a:r>
              <a:rPr lang="en-US" altLang="zh-CN" sz="1600" dirty="0">
                <a:solidFill>
                  <a:srgbClr val="A31515"/>
                </a:solidFill>
                <a:highlight>
                  <a:srgbClr val="FFFFFF"/>
                </a:highlight>
                <a:latin typeface="+mn-lt"/>
                <a:ea typeface="新宋体" panose="02010609030101010101" pitchFamily="49" charset="-122"/>
              </a:rPr>
              <a:t>&lt;</a:t>
            </a:r>
            <a:r>
              <a:rPr lang="en-US" altLang="zh-CN" sz="1600" dirty="0" err="1">
                <a:solidFill>
                  <a:srgbClr val="A31515"/>
                </a:solidFill>
                <a:highlight>
                  <a:srgbClr val="FFFFFF"/>
                </a:highlight>
                <a:latin typeface="+mn-lt"/>
                <a:ea typeface="新宋体" panose="02010609030101010101" pitchFamily="49" charset="-122"/>
              </a:rPr>
              <a:t>cuda.h</a:t>
            </a:r>
            <a:r>
              <a:rPr lang="en-US" altLang="zh-CN" sz="1600" dirty="0">
                <a:solidFill>
                  <a:srgbClr val="A31515"/>
                </a:solidFill>
                <a:highlight>
                  <a:srgbClr val="FFFFFF"/>
                </a:highlight>
                <a:latin typeface="+mn-lt"/>
                <a:ea typeface="新宋体" panose="02010609030101010101" pitchFamily="49" charset="-122"/>
              </a:rPr>
              <a:t>&gt;</a:t>
            </a:r>
            <a:endParaRPr lang="en-US" altLang="zh-CN" sz="1600" dirty="0">
              <a:solidFill>
                <a:srgbClr val="000000"/>
              </a:solidFill>
              <a:highlight>
                <a:srgbClr val="FFFFFF"/>
              </a:highlight>
              <a:latin typeface="+mn-lt"/>
              <a:ea typeface="新宋体" panose="02010609030101010101" pitchFamily="49" charset="-122"/>
            </a:endParaRPr>
          </a:p>
          <a:p>
            <a:r>
              <a:rPr lang="en-US" altLang="zh-CN" sz="1600" dirty="0">
                <a:solidFill>
                  <a:srgbClr val="008000"/>
                </a:solidFill>
                <a:highlight>
                  <a:srgbClr val="FFFFFF"/>
                </a:highlight>
                <a:latin typeface="+mn-lt"/>
                <a:ea typeface="新宋体" panose="02010609030101010101" pitchFamily="49" charset="-122"/>
              </a:rPr>
              <a:t>//</a:t>
            </a:r>
            <a:r>
              <a:rPr lang="zh-CN" altLang="en-US" sz="1600" dirty="0">
                <a:solidFill>
                  <a:srgbClr val="008000"/>
                </a:solidFill>
                <a:highlight>
                  <a:srgbClr val="FFFFFF"/>
                </a:highlight>
                <a:latin typeface="+mn-lt"/>
                <a:ea typeface="新宋体" panose="02010609030101010101" pitchFamily="49" charset="-122"/>
              </a:rPr>
              <a:t>设备代码：运行在</a:t>
            </a:r>
            <a:r>
              <a:rPr lang="en-US" altLang="zh-CN" sz="1600" dirty="0">
                <a:solidFill>
                  <a:srgbClr val="008000"/>
                </a:solidFill>
                <a:highlight>
                  <a:srgbClr val="FFFFFF"/>
                </a:highlight>
                <a:latin typeface="+mn-lt"/>
                <a:ea typeface="新宋体" panose="02010609030101010101" pitchFamily="49" charset="-122"/>
              </a:rPr>
              <a:t>GPU</a:t>
            </a:r>
            <a:r>
              <a:rPr lang="zh-CN" altLang="en-US" sz="1600" dirty="0">
                <a:solidFill>
                  <a:srgbClr val="008000"/>
                </a:solidFill>
                <a:highlight>
                  <a:srgbClr val="FFFFFF"/>
                </a:highlight>
                <a:latin typeface="+mn-lt"/>
                <a:ea typeface="新宋体" panose="02010609030101010101" pitchFamily="49" charset="-122"/>
              </a:rPr>
              <a:t>上</a:t>
            </a:r>
            <a:endParaRPr lang="zh-CN" altLang="en-US" sz="1600" dirty="0">
              <a:solidFill>
                <a:srgbClr val="000000"/>
              </a:solidFill>
              <a:highlight>
                <a:srgbClr val="FFFFFF"/>
              </a:highlight>
              <a:latin typeface="+mn-lt"/>
              <a:ea typeface="新宋体" panose="02010609030101010101" pitchFamily="49" charset="-122"/>
            </a:endParaRPr>
          </a:p>
          <a:p>
            <a:r>
              <a:rPr lang="en-US" altLang="zh-CN" sz="1600" dirty="0">
                <a:solidFill>
                  <a:srgbClr val="000000"/>
                </a:solidFill>
                <a:highlight>
                  <a:srgbClr val="FFFFFF"/>
                </a:highlight>
                <a:latin typeface="+mn-lt"/>
                <a:ea typeface="新宋体" panose="02010609030101010101" pitchFamily="49" charset="-122"/>
              </a:rPr>
              <a:t>__global__ </a:t>
            </a:r>
            <a:r>
              <a:rPr lang="en-US" altLang="zh-CN" sz="1600" dirty="0">
                <a:solidFill>
                  <a:srgbClr val="0000FF"/>
                </a:solidFill>
                <a:highlight>
                  <a:srgbClr val="FFFFFF"/>
                </a:highlight>
                <a:latin typeface="+mn-lt"/>
                <a:ea typeface="新宋体" panose="02010609030101010101" pitchFamily="49" charset="-122"/>
              </a:rPr>
              <a:t>void</a:t>
            </a:r>
            <a:r>
              <a:rPr lang="en-US" altLang="zh-CN" sz="1600" dirty="0">
                <a:solidFill>
                  <a:srgbClr val="000000"/>
                </a:solidFill>
                <a:highlight>
                  <a:srgbClr val="FFFFFF"/>
                </a:highlight>
                <a:latin typeface="+mn-lt"/>
                <a:ea typeface="新宋体" panose="02010609030101010101" pitchFamily="49" charset="-122"/>
              </a:rPr>
              <a:t> Hello(</a:t>
            </a:r>
            <a:r>
              <a:rPr lang="en-US" altLang="zh-CN" sz="1600" dirty="0">
                <a:solidFill>
                  <a:srgbClr val="0000FF"/>
                </a:solidFill>
                <a:highlight>
                  <a:srgbClr val="FFFFFF"/>
                </a:highlight>
                <a:latin typeface="+mn-lt"/>
                <a:ea typeface="新宋体" panose="02010609030101010101" pitchFamily="49" charset="-122"/>
              </a:rPr>
              <a:t>void</a:t>
            </a:r>
            <a:r>
              <a:rPr lang="en-US" altLang="zh-CN" sz="1600" dirty="0">
                <a:solidFill>
                  <a:srgbClr val="000000"/>
                </a:solidFill>
                <a:highlight>
                  <a:srgbClr val="FFFFFF"/>
                </a:highlight>
                <a:latin typeface="+mn-lt"/>
                <a:ea typeface="新宋体" panose="02010609030101010101" pitchFamily="49" charset="-122"/>
              </a:rPr>
              <a:t>)</a:t>
            </a:r>
          </a:p>
          <a:p>
            <a:r>
              <a:rPr lang="en-US" altLang="zh-CN" sz="1600" dirty="0">
                <a:solidFill>
                  <a:srgbClr val="000000"/>
                </a:solidFill>
                <a:highlight>
                  <a:srgbClr val="FFFFFF"/>
                </a:highlight>
                <a:latin typeface="+mn-lt"/>
                <a:ea typeface="新宋体" panose="02010609030101010101" pitchFamily="49" charset="-122"/>
              </a:rPr>
              <a:t>{</a:t>
            </a:r>
          </a:p>
          <a:p>
            <a:r>
              <a:rPr lang="en-US" altLang="zh-CN" sz="1600" dirty="0" err="1">
                <a:solidFill>
                  <a:srgbClr val="000000"/>
                </a:solidFill>
                <a:highlight>
                  <a:srgbClr val="FFFFFF"/>
                </a:highlight>
                <a:latin typeface="+mn-lt"/>
                <a:ea typeface="新宋体" panose="02010609030101010101" pitchFamily="49" charset="-122"/>
              </a:rPr>
              <a:t>printf</a:t>
            </a:r>
            <a:r>
              <a:rPr lang="en-US" altLang="zh-CN" sz="1600" dirty="0">
                <a:solidFill>
                  <a:srgbClr val="000000"/>
                </a:solidFill>
                <a:highlight>
                  <a:srgbClr val="FFFFFF"/>
                </a:highlight>
                <a:latin typeface="+mn-lt"/>
                <a:ea typeface="新宋体" panose="02010609030101010101" pitchFamily="49" charset="-122"/>
              </a:rPr>
              <a:t>(</a:t>
            </a:r>
            <a:r>
              <a:rPr lang="en-US" altLang="zh-CN" sz="1600" dirty="0">
                <a:solidFill>
                  <a:srgbClr val="A31515"/>
                </a:solidFill>
                <a:highlight>
                  <a:srgbClr val="FFFFFF"/>
                </a:highlight>
                <a:latin typeface="+mn-lt"/>
                <a:ea typeface="新宋体" panose="02010609030101010101" pitchFamily="49" charset="-122"/>
              </a:rPr>
              <a:t>"Hello from thread %d!\n"</a:t>
            </a:r>
            <a:r>
              <a:rPr lang="en-US" altLang="zh-CN" sz="1600" dirty="0">
                <a:solidFill>
                  <a:srgbClr val="000000"/>
                </a:solidFill>
                <a:highlight>
                  <a:srgbClr val="FFFFFF"/>
                </a:highlight>
                <a:latin typeface="+mn-lt"/>
                <a:ea typeface="新宋体" panose="02010609030101010101" pitchFamily="49" charset="-122"/>
              </a:rPr>
              <a:t>, </a:t>
            </a:r>
            <a:r>
              <a:rPr lang="en-US" altLang="zh-CN" sz="1600" dirty="0" err="1">
                <a:solidFill>
                  <a:srgbClr val="000000"/>
                </a:solidFill>
                <a:highlight>
                  <a:srgbClr val="FFFFFF"/>
                </a:highlight>
                <a:latin typeface="+mn-lt"/>
                <a:ea typeface="新宋体" panose="02010609030101010101" pitchFamily="49" charset="-122"/>
              </a:rPr>
              <a:t>threadIdx.x</a:t>
            </a:r>
            <a:r>
              <a:rPr lang="en-US" altLang="zh-CN" sz="1600" dirty="0">
                <a:solidFill>
                  <a:srgbClr val="000000"/>
                </a:solidFill>
                <a:highlight>
                  <a:srgbClr val="FFFFFF"/>
                </a:highlight>
                <a:latin typeface="+mn-lt"/>
                <a:ea typeface="新宋体" panose="02010609030101010101" pitchFamily="49" charset="-122"/>
              </a:rPr>
              <a:t>);</a:t>
            </a:r>
          </a:p>
          <a:p>
            <a:r>
              <a:rPr lang="en-US" altLang="zh-CN" sz="1600" dirty="0">
                <a:solidFill>
                  <a:srgbClr val="000000"/>
                </a:solidFill>
                <a:highlight>
                  <a:srgbClr val="FFFFFF"/>
                </a:highlight>
                <a:latin typeface="+mn-lt"/>
                <a:ea typeface="新宋体" panose="02010609030101010101" pitchFamily="49" charset="-122"/>
              </a:rPr>
              <a:t>}</a:t>
            </a:r>
          </a:p>
          <a:p>
            <a:r>
              <a:rPr lang="en-US" altLang="zh-CN" sz="1600" dirty="0">
                <a:solidFill>
                  <a:srgbClr val="008000"/>
                </a:solidFill>
                <a:highlight>
                  <a:srgbClr val="FFFFFF"/>
                </a:highlight>
                <a:latin typeface="+mn-lt"/>
                <a:ea typeface="新宋体" panose="02010609030101010101" pitchFamily="49" charset="-122"/>
              </a:rPr>
              <a:t>//</a:t>
            </a:r>
            <a:r>
              <a:rPr lang="zh-CN" altLang="en-US" sz="1600" dirty="0">
                <a:solidFill>
                  <a:srgbClr val="008000"/>
                </a:solidFill>
                <a:highlight>
                  <a:srgbClr val="FFFFFF"/>
                </a:highlight>
                <a:latin typeface="+mn-lt"/>
                <a:ea typeface="新宋体" panose="02010609030101010101" pitchFamily="49" charset="-122"/>
              </a:rPr>
              <a:t>主机代码：运行在</a:t>
            </a:r>
            <a:r>
              <a:rPr lang="en-US" altLang="zh-CN" sz="1600" dirty="0">
                <a:solidFill>
                  <a:srgbClr val="008000"/>
                </a:solidFill>
                <a:highlight>
                  <a:srgbClr val="FFFFFF"/>
                </a:highlight>
                <a:latin typeface="+mn-lt"/>
                <a:ea typeface="新宋体" panose="02010609030101010101" pitchFamily="49" charset="-122"/>
              </a:rPr>
              <a:t>CPU</a:t>
            </a:r>
            <a:r>
              <a:rPr lang="zh-CN" altLang="en-US" sz="1600" dirty="0">
                <a:solidFill>
                  <a:srgbClr val="008000"/>
                </a:solidFill>
                <a:highlight>
                  <a:srgbClr val="FFFFFF"/>
                </a:highlight>
                <a:latin typeface="+mn-lt"/>
                <a:ea typeface="新宋体" panose="02010609030101010101" pitchFamily="49" charset="-122"/>
              </a:rPr>
              <a:t>上</a:t>
            </a:r>
            <a:endParaRPr lang="zh-CN" altLang="en-US" sz="1600" dirty="0">
              <a:solidFill>
                <a:srgbClr val="000000"/>
              </a:solidFill>
              <a:highlight>
                <a:srgbClr val="FFFFFF"/>
              </a:highlight>
              <a:latin typeface="+mn-lt"/>
              <a:ea typeface="新宋体" panose="02010609030101010101" pitchFamily="49" charset="-122"/>
            </a:endParaRPr>
          </a:p>
          <a:p>
            <a:r>
              <a:rPr lang="en-US" altLang="zh-CN" sz="1600" dirty="0">
                <a:solidFill>
                  <a:srgbClr val="0000FF"/>
                </a:solidFill>
                <a:highlight>
                  <a:srgbClr val="FFFFFF"/>
                </a:highlight>
                <a:latin typeface="+mn-lt"/>
                <a:ea typeface="新宋体" panose="02010609030101010101" pitchFamily="49" charset="-122"/>
              </a:rPr>
              <a:t>int</a:t>
            </a:r>
            <a:r>
              <a:rPr lang="en-US" altLang="zh-CN" sz="1600" dirty="0">
                <a:solidFill>
                  <a:srgbClr val="000000"/>
                </a:solidFill>
                <a:highlight>
                  <a:srgbClr val="FFFFFF"/>
                </a:highlight>
                <a:latin typeface="+mn-lt"/>
                <a:ea typeface="新宋体" panose="02010609030101010101" pitchFamily="49" charset="-122"/>
              </a:rPr>
              <a:t> main(</a:t>
            </a:r>
            <a:r>
              <a:rPr lang="en-US" altLang="zh-CN" sz="1600" dirty="0">
                <a:solidFill>
                  <a:srgbClr val="0000FF"/>
                </a:solidFill>
                <a:highlight>
                  <a:srgbClr val="FFFFFF"/>
                </a:highlight>
                <a:latin typeface="+mn-lt"/>
                <a:ea typeface="新宋体" panose="02010609030101010101" pitchFamily="49" charset="-122"/>
              </a:rPr>
              <a:t>void</a:t>
            </a:r>
            <a:r>
              <a:rPr lang="en-US" altLang="zh-CN" sz="1600" dirty="0">
                <a:solidFill>
                  <a:srgbClr val="000000"/>
                </a:solidFill>
                <a:highlight>
                  <a:srgbClr val="FFFFFF"/>
                </a:highlight>
                <a:latin typeface="+mn-lt"/>
                <a:ea typeface="新宋体" panose="02010609030101010101" pitchFamily="49" charset="-122"/>
              </a:rPr>
              <a:t>)</a:t>
            </a:r>
          </a:p>
          <a:p>
            <a:r>
              <a:rPr lang="en-US" altLang="zh-CN" sz="1600" dirty="0">
                <a:solidFill>
                  <a:srgbClr val="000000"/>
                </a:solidFill>
                <a:highlight>
                  <a:srgbClr val="FFFFFF"/>
                </a:highlight>
                <a:latin typeface="+mn-lt"/>
                <a:ea typeface="新宋体" panose="02010609030101010101" pitchFamily="49" charset="-122"/>
              </a:rPr>
              <a:t>{</a:t>
            </a:r>
          </a:p>
          <a:p>
            <a:r>
              <a:rPr lang="en-US" altLang="zh-CN" sz="1600" dirty="0">
                <a:solidFill>
                  <a:srgbClr val="0000FF"/>
                </a:solidFill>
                <a:highlight>
                  <a:srgbClr val="FFFFFF"/>
                </a:highlight>
                <a:latin typeface="+mn-lt"/>
                <a:ea typeface="新宋体" panose="02010609030101010101" pitchFamily="49" charset="-122"/>
              </a:rPr>
              <a:t>int</a:t>
            </a:r>
            <a:r>
              <a:rPr lang="en-US" altLang="zh-CN" sz="1600" dirty="0">
                <a:solidFill>
                  <a:srgbClr val="000000"/>
                </a:solidFill>
                <a:highlight>
                  <a:srgbClr val="FFFFFF"/>
                </a:highlight>
                <a:latin typeface="+mn-lt"/>
                <a:ea typeface="新宋体" panose="02010609030101010101" pitchFamily="49" charset="-122"/>
              </a:rPr>
              <a:t> </a:t>
            </a:r>
            <a:r>
              <a:rPr lang="en-US" altLang="zh-CN" sz="1600" dirty="0" err="1">
                <a:solidFill>
                  <a:srgbClr val="000000"/>
                </a:solidFill>
                <a:highlight>
                  <a:srgbClr val="FFFFFF"/>
                </a:highlight>
                <a:latin typeface="+mn-lt"/>
                <a:ea typeface="新宋体" panose="02010609030101010101" pitchFamily="49" charset="-122"/>
              </a:rPr>
              <a:t>thread_count</a:t>
            </a:r>
            <a:r>
              <a:rPr lang="en-US" altLang="zh-CN" sz="1600" dirty="0">
                <a:solidFill>
                  <a:srgbClr val="000000"/>
                </a:solidFill>
                <a:highlight>
                  <a:srgbClr val="FFFFFF"/>
                </a:highlight>
                <a:latin typeface="+mn-lt"/>
                <a:ea typeface="新宋体" panose="02010609030101010101" pitchFamily="49" charset="-122"/>
              </a:rPr>
              <a:t>;</a:t>
            </a:r>
          </a:p>
          <a:p>
            <a:r>
              <a:rPr lang="en-US" altLang="zh-CN" sz="1600" dirty="0" err="1">
                <a:solidFill>
                  <a:srgbClr val="000000"/>
                </a:solidFill>
                <a:highlight>
                  <a:srgbClr val="FFFFFF"/>
                </a:highlight>
                <a:latin typeface="+mn-lt"/>
                <a:ea typeface="新宋体" panose="02010609030101010101" pitchFamily="49" charset="-122"/>
              </a:rPr>
              <a:t>scanf</a:t>
            </a:r>
            <a:r>
              <a:rPr lang="en-US" altLang="zh-CN" sz="1600" dirty="0">
                <a:solidFill>
                  <a:srgbClr val="000000"/>
                </a:solidFill>
                <a:highlight>
                  <a:srgbClr val="FFFFFF"/>
                </a:highlight>
                <a:latin typeface="+mn-lt"/>
                <a:ea typeface="新宋体" panose="02010609030101010101" pitchFamily="49" charset="-122"/>
              </a:rPr>
              <a:t>(</a:t>
            </a:r>
            <a:r>
              <a:rPr lang="en-US" altLang="zh-CN" sz="1600" dirty="0">
                <a:solidFill>
                  <a:srgbClr val="A31515"/>
                </a:solidFill>
                <a:highlight>
                  <a:srgbClr val="FFFFFF"/>
                </a:highlight>
                <a:latin typeface="+mn-lt"/>
                <a:ea typeface="新宋体" panose="02010609030101010101" pitchFamily="49" charset="-122"/>
              </a:rPr>
              <a:t>"%d"</a:t>
            </a:r>
            <a:r>
              <a:rPr lang="en-US" altLang="zh-CN" sz="1600" dirty="0">
                <a:solidFill>
                  <a:srgbClr val="000000"/>
                </a:solidFill>
                <a:highlight>
                  <a:srgbClr val="FFFFFF"/>
                </a:highlight>
                <a:latin typeface="+mn-lt"/>
                <a:ea typeface="新宋体" panose="02010609030101010101" pitchFamily="49" charset="-122"/>
              </a:rPr>
              <a:t>, &amp;</a:t>
            </a:r>
            <a:r>
              <a:rPr lang="en-US" altLang="zh-CN" sz="1600" dirty="0" err="1">
                <a:solidFill>
                  <a:srgbClr val="000000"/>
                </a:solidFill>
                <a:highlight>
                  <a:srgbClr val="FFFFFF"/>
                </a:highlight>
                <a:latin typeface="+mn-lt"/>
                <a:ea typeface="新宋体" panose="02010609030101010101" pitchFamily="49" charset="-122"/>
              </a:rPr>
              <a:t>thread_count</a:t>
            </a:r>
            <a:r>
              <a:rPr lang="en-US" altLang="zh-CN" sz="1600" dirty="0">
                <a:solidFill>
                  <a:srgbClr val="000000"/>
                </a:solidFill>
                <a:highlight>
                  <a:srgbClr val="FFFFFF"/>
                </a:highlight>
                <a:latin typeface="+mn-lt"/>
                <a:ea typeface="新宋体" panose="02010609030101010101" pitchFamily="49" charset="-122"/>
              </a:rPr>
              <a:t>);</a:t>
            </a:r>
          </a:p>
          <a:p>
            <a:r>
              <a:rPr lang="en-US" altLang="zh-CN" sz="1600" dirty="0">
                <a:solidFill>
                  <a:srgbClr val="000000"/>
                </a:solidFill>
                <a:highlight>
                  <a:srgbClr val="FFFFFF"/>
                </a:highlight>
                <a:latin typeface="+mn-lt"/>
                <a:ea typeface="新宋体" panose="02010609030101010101" pitchFamily="49" charset="-122"/>
              </a:rPr>
              <a:t>Hello &lt;&lt; &lt;1, </a:t>
            </a:r>
            <a:r>
              <a:rPr lang="en-US" altLang="zh-CN" sz="1600" dirty="0" err="1">
                <a:solidFill>
                  <a:srgbClr val="000000"/>
                </a:solidFill>
                <a:highlight>
                  <a:srgbClr val="FFFFFF"/>
                </a:highlight>
                <a:latin typeface="+mn-lt"/>
                <a:ea typeface="新宋体" panose="02010609030101010101" pitchFamily="49" charset="-122"/>
              </a:rPr>
              <a:t>thread_count</a:t>
            </a:r>
            <a:r>
              <a:rPr lang="en-US" altLang="zh-CN" sz="1600" dirty="0">
                <a:solidFill>
                  <a:srgbClr val="000000"/>
                </a:solidFill>
                <a:highlight>
                  <a:srgbClr val="FFFFFF"/>
                </a:highlight>
                <a:latin typeface="+mn-lt"/>
                <a:ea typeface="新宋体" panose="02010609030101010101" pitchFamily="49" charset="-122"/>
              </a:rPr>
              <a:t> &gt;&gt; &gt; ();</a:t>
            </a:r>
          </a:p>
          <a:p>
            <a:r>
              <a:rPr lang="en-US" altLang="zh-CN" sz="1600" dirty="0" err="1">
                <a:solidFill>
                  <a:srgbClr val="000000"/>
                </a:solidFill>
                <a:highlight>
                  <a:srgbClr val="FFFFFF"/>
                </a:highlight>
                <a:latin typeface="+mn-lt"/>
                <a:ea typeface="新宋体" panose="02010609030101010101" pitchFamily="49" charset="-122"/>
              </a:rPr>
              <a:t>cudaDeviceSynchronize</a:t>
            </a:r>
            <a:r>
              <a:rPr lang="en-US" altLang="zh-CN" sz="1600" dirty="0">
                <a:solidFill>
                  <a:srgbClr val="000000"/>
                </a:solidFill>
                <a:highlight>
                  <a:srgbClr val="FFFFFF"/>
                </a:highlight>
                <a:latin typeface="+mn-lt"/>
                <a:ea typeface="新宋体" panose="02010609030101010101" pitchFamily="49" charset="-122"/>
              </a:rPr>
              <a:t>();</a:t>
            </a:r>
          </a:p>
          <a:p>
            <a:r>
              <a:rPr lang="en-US" altLang="zh-CN" sz="1600" dirty="0">
                <a:solidFill>
                  <a:srgbClr val="0000FF"/>
                </a:solidFill>
                <a:highlight>
                  <a:srgbClr val="FFFFFF"/>
                </a:highlight>
                <a:latin typeface="+mn-lt"/>
                <a:ea typeface="新宋体" panose="02010609030101010101" pitchFamily="49" charset="-122"/>
              </a:rPr>
              <a:t>return</a:t>
            </a:r>
            <a:r>
              <a:rPr lang="en-US" altLang="zh-CN" sz="1600" dirty="0">
                <a:solidFill>
                  <a:srgbClr val="000000"/>
                </a:solidFill>
                <a:highlight>
                  <a:srgbClr val="FFFFFF"/>
                </a:highlight>
                <a:latin typeface="+mn-lt"/>
                <a:ea typeface="新宋体" panose="02010609030101010101" pitchFamily="49" charset="-122"/>
              </a:rPr>
              <a:t> 0;</a:t>
            </a:r>
          </a:p>
          <a:p>
            <a:r>
              <a:rPr lang="en-US" altLang="zh-CN" sz="1600" dirty="0">
                <a:solidFill>
                  <a:srgbClr val="000000"/>
                </a:solidFill>
                <a:highlight>
                  <a:srgbClr val="FFFFFF"/>
                </a:highlight>
                <a:latin typeface="+mn-lt"/>
                <a:ea typeface="新宋体" panose="02010609030101010101" pitchFamily="49" charset="-122"/>
              </a:rPr>
              <a:t>}</a:t>
            </a:r>
            <a:endParaRPr lang="zh-CN" altLang="en-US" sz="1600" dirty="0">
              <a:latin typeface="+mn-lt"/>
            </a:endParaRPr>
          </a:p>
        </p:txBody>
      </p:sp>
    </p:spTree>
    <p:extLst>
      <p:ext uri="{BB962C8B-B14F-4D97-AF65-F5344CB8AC3E}">
        <p14:creationId xmlns:p14="http://schemas.microsoft.com/office/powerpoint/2010/main" val="414768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AF7F082-F734-B9F9-AB86-B56D2FCA099C}"/>
              </a:ext>
            </a:extLst>
          </p:cNvPr>
          <p:cNvSpPr>
            <a:spLocks noGrp="1"/>
          </p:cNvSpPr>
          <p:nvPr>
            <p:ph type="title"/>
          </p:nvPr>
        </p:nvSpPr>
        <p:spPr>
          <a:xfrm>
            <a:off x="457200" y="152400"/>
            <a:ext cx="8229600" cy="990600"/>
          </a:xfrm>
        </p:spPr>
        <p:txBody>
          <a:bodyPr/>
          <a:lstStyle/>
          <a:p>
            <a:r>
              <a:rPr lang="en-US" altLang="zh-CN"/>
              <a:t>5 </a:t>
            </a:r>
            <a:r>
              <a:rPr lang="zh-CN" altLang="en-US"/>
              <a:t>深入</a:t>
            </a:r>
            <a:r>
              <a:rPr lang="zh-CN" altLang="en-US" dirty="0"/>
              <a:t>了解</a:t>
            </a:r>
          </a:p>
        </p:txBody>
      </p:sp>
      <p:sp>
        <p:nvSpPr>
          <p:cNvPr id="3" name="内容占位符 2">
            <a:extLst>
              <a:ext uri="{FF2B5EF4-FFF2-40B4-BE49-F238E27FC236}">
                <a16:creationId xmlns:a16="http://schemas.microsoft.com/office/drawing/2014/main" id="{ABAE0E9B-655C-F073-E620-C5B02E80A28F}"/>
              </a:ext>
            </a:extLst>
          </p:cNvPr>
          <p:cNvSpPr>
            <a:spLocks noGrp="1"/>
          </p:cNvSpPr>
          <p:nvPr>
            <p:ph sz="quarter" idx="1"/>
          </p:nvPr>
        </p:nvSpPr>
        <p:spPr>
          <a:xfrm>
            <a:off x="457200" y="1219200"/>
            <a:ext cx="8229600" cy="4937760"/>
          </a:xfrm>
        </p:spPr>
        <p:txBody>
          <a:bodyPr/>
          <a:lstStyle/>
          <a:p>
            <a:r>
              <a:rPr lang="zh-CN" altLang="en-US" dirty="0"/>
              <a:t>执行从</a:t>
            </a:r>
            <a:r>
              <a:rPr lang="en-US" altLang="zh-CN" dirty="0"/>
              <a:t>main</a:t>
            </a:r>
            <a:r>
              <a:rPr lang="zh-CN" altLang="en-US" dirty="0"/>
              <a:t>函数开始，它在主机上运行</a:t>
            </a:r>
          </a:p>
          <a:p>
            <a:r>
              <a:rPr lang="zh-CN" altLang="en-US" dirty="0"/>
              <a:t>对</a:t>
            </a:r>
            <a:r>
              <a:rPr lang="en-US" altLang="zh-CN" dirty="0"/>
              <a:t>Hello</a:t>
            </a:r>
            <a:r>
              <a:rPr lang="zh-CN" altLang="en-US" dirty="0"/>
              <a:t>函数的调用启动了核函数</a:t>
            </a:r>
          </a:p>
          <a:p>
            <a:r>
              <a:rPr lang="zh-CN" altLang="en-US" dirty="0"/>
              <a:t>调用中的</a:t>
            </a:r>
            <a:r>
              <a:rPr lang="en-US" altLang="zh-CN" dirty="0"/>
              <a:t>&lt;&lt;&lt;1, </a:t>
            </a:r>
            <a:r>
              <a:rPr lang="en-US" altLang="zh-CN" dirty="0" err="1"/>
              <a:t>thread_count</a:t>
            </a:r>
            <a:r>
              <a:rPr lang="en-US" altLang="zh-CN" dirty="0"/>
              <a:t>&gt;&gt;&gt;</a:t>
            </a:r>
            <a:r>
              <a:rPr lang="zh-CN" altLang="en-US" dirty="0"/>
              <a:t>参数，指定了在设备上启动</a:t>
            </a:r>
            <a:r>
              <a:rPr lang="en-US" altLang="zh-CN" dirty="0" err="1"/>
              <a:t>thread_count</a:t>
            </a:r>
            <a:r>
              <a:rPr lang="zh-CN" altLang="en-US" dirty="0"/>
              <a:t>个核函数副本</a:t>
            </a:r>
          </a:p>
          <a:p>
            <a:r>
              <a:rPr lang="zh-CN" altLang="en-US" dirty="0"/>
              <a:t>当核函数启动时，系统会初始化</a:t>
            </a:r>
            <a:r>
              <a:rPr lang="en-US" altLang="zh-CN" dirty="0" err="1"/>
              <a:t>threadIdx</a:t>
            </a:r>
            <a:r>
              <a:rPr lang="zh-CN" altLang="en-US" dirty="0"/>
              <a:t>结构体</a:t>
            </a:r>
            <a:endParaRPr lang="en-US" altLang="zh-CN" dirty="0"/>
          </a:p>
          <a:p>
            <a:pPr lvl="1"/>
            <a:r>
              <a:rPr lang="en-US" altLang="zh-CN" dirty="0" err="1"/>
              <a:t>threadIdx.x</a:t>
            </a:r>
            <a:r>
              <a:rPr lang="zh-CN" altLang="en-US" dirty="0"/>
              <a:t>包含线程的索引或序列号</a:t>
            </a:r>
          </a:p>
          <a:p>
            <a:r>
              <a:rPr lang="zh-CN" altLang="en-US" dirty="0"/>
              <a:t>每个线程打印其信息并终止</a:t>
            </a:r>
          </a:p>
          <a:p>
            <a:r>
              <a:rPr lang="en-US" altLang="zh-CN" dirty="0" err="1"/>
              <a:t>cudaDeviceSynchronize</a:t>
            </a:r>
            <a:r>
              <a:rPr lang="zh-CN" altLang="en-US" dirty="0"/>
              <a:t>迫使主机等待，直到所有的线程都完成了核函数的执行</a:t>
            </a:r>
          </a:p>
        </p:txBody>
      </p:sp>
      <p:sp>
        <p:nvSpPr>
          <p:cNvPr id="4" name="灯片编号占位符 3">
            <a:extLst>
              <a:ext uri="{FF2B5EF4-FFF2-40B4-BE49-F238E27FC236}">
                <a16:creationId xmlns:a16="http://schemas.microsoft.com/office/drawing/2014/main" id="{426D2F9E-DF20-518D-4C32-BD4902EF64C8}"/>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8</a:t>
            </a:fld>
            <a:endParaRPr lang="zh-CN" altLang="en-US"/>
          </a:p>
        </p:txBody>
      </p:sp>
    </p:spTree>
    <p:extLst>
      <p:ext uri="{BB962C8B-B14F-4D97-AF65-F5344CB8AC3E}">
        <p14:creationId xmlns:p14="http://schemas.microsoft.com/office/powerpoint/2010/main" val="27401963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4EE613-D35F-6EC3-C6C6-29E27CEF054B}"/>
              </a:ext>
            </a:extLst>
          </p:cNvPr>
          <p:cNvSpPr>
            <a:spLocks noGrp="1"/>
          </p:cNvSpPr>
          <p:nvPr>
            <p:ph type="title"/>
          </p:nvPr>
        </p:nvSpPr>
        <p:spPr>
          <a:xfrm>
            <a:off x="457200" y="152400"/>
            <a:ext cx="8229600" cy="990600"/>
          </a:xfrm>
        </p:spPr>
        <p:txBody>
          <a:bodyPr/>
          <a:lstStyle/>
          <a:p>
            <a:r>
              <a:rPr lang="en-US" altLang="zh-CN"/>
              <a:t>6 </a:t>
            </a:r>
            <a:r>
              <a:rPr lang="zh-CN" altLang="en-US"/>
              <a:t>线程</a:t>
            </a:r>
            <a:r>
              <a:rPr lang="zh-CN" altLang="en-US" dirty="0"/>
              <a:t>、线程块和线程网格</a:t>
            </a:r>
          </a:p>
        </p:txBody>
      </p:sp>
      <p:sp>
        <p:nvSpPr>
          <p:cNvPr id="3" name="内容占位符 2">
            <a:extLst>
              <a:ext uri="{FF2B5EF4-FFF2-40B4-BE49-F238E27FC236}">
                <a16:creationId xmlns:a16="http://schemas.microsoft.com/office/drawing/2014/main" id="{BC22B093-D7E6-6818-2714-BB9B77B4F042}"/>
              </a:ext>
            </a:extLst>
          </p:cNvPr>
          <p:cNvSpPr>
            <a:spLocks noGrp="1"/>
          </p:cNvSpPr>
          <p:nvPr>
            <p:ph sz="quarter" idx="1"/>
          </p:nvPr>
        </p:nvSpPr>
        <p:spPr>
          <a:xfrm>
            <a:off x="457200" y="1219200"/>
            <a:ext cx="8229600" cy="4937125"/>
          </a:xfrm>
        </p:spPr>
        <p:txBody>
          <a:bodyPr/>
          <a:lstStyle/>
          <a:p>
            <a:r>
              <a:rPr lang="en-US" altLang="zh-CN" sz="2400" dirty="0"/>
              <a:t>NVIDIA GPU</a:t>
            </a:r>
            <a:r>
              <a:rPr lang="zh-CN" altLang="en-US" sz="2400" dirty="0"/>
              <a:t>由一组</a:t>
            </a:r>
            <a:r>
              <a:rPr lang="en-US" altLang="zh-CN" sz="2400" dirty="0"/>
              <a:t>SM</a:t>
            </a:r>
            <a:r>
              <a:rPr lang="zh-CN" altLang="en-US" sz="2400" dirty="0"/>
              <a:t>组成，每个</a:t>
            </a:r>
            <a:r>
              <a:rPr lang="en-US" altLang="zh-CN" sz="2400" dirty="0"/>
              <a:t>SM</a:t>
            </a:r>
            <a:r>
              <a:rPr lang="zh-CN" altLang="en-US" sz="2400" dirty="0"/>
              <a:t>由一组</a:t>
            </a:r>
            <a:r>
              <a:rPr lang="en-US" altLang="zh-CN" sz="2400" dirty="0"/>
              <a:t>SP</a:t>
            </a:r>
            <a:r>
              <a:rPr lang="zh-CN" altLang="en-US" sz="2400" dirty="0"/>
              <a:t>组成</a:t>
            </a:r>
            <a:endParaRPr lang="en-US" altLang="zh-CN" sz="2400" dirty="0"/>
          </a:p>
          <a:p>
            <a:r>
              <a:rPr lang="zh-CN" altLang="en-US" sz="2400" dirty="0"/>
              <a:t>每个单独的线程将在一个</a:t>
            </a:r>
            <a:r>
              <a:rPr lang="en-US" altLang="zh-CN" sz="2400" dirty="0"/>
              <a:t>SP</a:t>
            </a:r>
            <a:r>
              <a:rPr lang="zh-CN" altLang="en-US" sz="2400" dirty="0"/>
              <a:t>上执行其代码</a:t>
            </a:r>
            <a:endParaRPr lang="en-US" altLang="zh-CN" sz="2400" dirty="0"/>
          </a:p>
          <a:p>
            <a:r>
              <a:rPr lang="zh-CN" altLang="en-US" sz="2400" dirty="0"/>
              <a:t>线程块是在单个</a:t>
            </a:r>
            <a:r>
              <a:rPr lang="en-US" altLang="zh-CN" sz="2400" dirty="0"/>
              <a:t>SM</a:t>
            </a:r>
            <a:r>
              <a:rPr lang="zh-CN" altLang="en-US" sz="2400" dirty="0"/>
              <a:t>上运行的线程集合</a:t>
            </a:r>
            <a:endParaRPr lang="en-US" altLang="zh-CN" sz="2400" dirty="0"/>
          </a:p>
          <a:p>
            <a:r>
              <a:rPr lang="zh-CN" altLang="en-US" sz="2400" dirty="0"/>
              <a:t>在核函数调用中，尖括号中的</a:t>
            </a:r>
            <a:endParaRPr lang="en-US" altLang="zh-CN" sz="2400" dirty="0"/>
          </a:p>
          <a:p>
            <a:pPr lvl="1"/>
            <a:r>
              <a:rPr lang="zh-CN" altLang="en-US" sz="2000" dirty="0"/>
              <a:t>第一个值指定线程块的数量</a:t>
            </a:r>
            <a:endParaRPr lang="en-US" altLang="zh-CN" sz="2000" dirty="0"/>
          </a:p>
          <a:p>
            <a:pPr lvl="1"/>
            <a:r>
              <a:rPr lang="zh-CN" altLang="en-US" sz="2000" dirty="0"/>
              <a:t>第二个值是每个线程块中的线程数</a:t>
            </a:r>
            <a:endParaRPr lang="en-US" altLang="zh-CN" sz="2000" dirty="0"/>
          </a:p>
          <a:p>
            <a:r>
              <a:rPr lang="en-US" altLang="zh-CN" sz="2400" dirty="0"/>
              <a:t>Hello&lt;&lt;&lt;1, n&gt;&gt;&gt;()</a:t>
            </a:r>
          </a:p>
          <a:p>
            <a:pPr lvl="1"/>
            <a:r>
              <a:rPr lang="zh-CN" altLang="en-US" sz="2000" dirty="0"/>
              <a:t>启动</a:t>
            </a:r>
            <a:r>
              <a:rPr lang="en-US" altLang="zh-CN" sz="2000" dirty="0"/>
              <a:t>1</a:t>
            </a:r>
            <a:r>
              <a:rPr lang="zh-CN" altLang="en-US" sz="2000" dirty="0"/>
              <a:t>个线程块，其中有</a:t>
            </a:r>
            <a:r>
              <a:rPr lang="en-US" altLang="zh-CN" sz="2000" dirty="0"/>
              <a:t>n</a:t>
            </a:r>
            <a:r>
              <a:rPr lang="zh-CN" altLang="en-US" sz="2000" dirty="0"/>
              <a:t>个线程</a:t>
            </a:r>
            <a:endParaRPr lang="en-US" altLang="zh-CN" sz="2000" dirty="0"/>
          </a:p>
          <a:p>
            <a:pPr lvl="1"/>
            <a:r>
              <a:rPr lang="zh-CN" altLang="en-US" sz="2000" dirty="0"/>
              <a:t>使用了</a:t>
            </a:r>
            <a:r>
              <a:rPr lang="en-US" altLang="zh-CN" sz="2000" dirty="0"/>
              <a:t>1</a:t>
            </a:r>
            <a:r>
              <a:rPr lang="zh-CN" altLang="en-US" sz="2000" dirty="0"/>
              <a:t>个</a:t>
            </a:r>
            <a:r>
              <a:rPr lang="en-US" altLang="zh-CN" sz="2000" dirty="0"/>
              <a:t>SM</a:t>
            </a:r>
          </a:p>
          <a:p>
            <a:r>
              <a:rPr lang="en-US" altLang="zh-CN" sz="2400" dirty="0"/>
              <a:t>Hello&lt;&lt;&lt;m, n&gt;&gt;&gt;()</a:t>
            </a:r>
          </a:p>
          <a:p>
            <a:pPr lvl="1"/>
            <a:r>
              <a:rPr lang="zh-CN" altLang="en-US" sz="2000" dirty="0"/>
              <a:t>启动</a:t>
            </a:r>
            <a:r>
              <a:rPr lang="en-US" altLang="zh-CN" sz="2000" dirty="0"/>
              <a:t>m</a:t>
            </a:r>
            <a:r>
              <a:rPr lang="zh-CN" altLang="en-US" sz="2000" dirty="0"/>
              <a:t>个线程块，每个线程块都包含</a:t>
            </a:r>
            <a:r>
              <a:rPr lang="en-US" altLang="zh-CN" sz="2000" dirty="0"/>
              <a:t>n</a:t>
            </a:r>
            <a:r>
              <a:rPr lang="zh-CN" altLang="en-US" sz="2000" dirty="0"/>
              <a:t>个线程</a:t>
            </a:r>
            <a:endParaRPr lang="en-US" altLang="zh-CN" sz="2000" dirty="0"/>
          </a:p>
          <a:p>
            <a:pPr lvl="1"/>
            <a:r>
              <a:rPr lang="zh-CN" altLang="en-US" sz="2000" dirty="0"/>
              <a:t>使用了</a:t>
            </a:r>
            <a:r>
              <a:rPr lang="en-US" altLang="zh-CN" sz="2000" dirty="0"/>
              <a:t>m</a:t>
            </a:r>
            <a:r>
              <a:rPr lang="zh-CN" altLang="en-US" sz="2000" dirty="0"/>
              <a:t>个</a:t>
            </a:r>
            <a:r>
              <a:rPr lang="en-US" altLang="zh-CN" sz="2000" dirty="0"/>
              <a:t>SM</a:t>
            </a:r>
          </a:p>
        </p:txBody>
      </p:sp>
      <p:sp>
        <p:nvSpPr>
          <p:cNvPr id="4" name="灯片编号占位符 3">
            <a:extLst>
              <a:ext uri="{FF2B5EF4-FFF2-40B4-BE49-F238E27FC236}">
                <a16:creationId xmlns:a16="http://schemas.microsoft.com/office/drawing/2014/main" id="{B7F57154-5DD6-56AD-963B-171B2332360C}"/>
              </a:ext>
            </a:extLst>
          </p:cNvPr>
          <p:cNvSpPr>
            <a:spLocks noGrp="1"/>
          </p:cNvSpPr>
          <p:nvPr>
            <p:ph type="sldNum" sz="quarter" idx="12"/>
          </p:nvPr>
        </p:nvSpPr>
        <p:spPr>
          <a:xfrm>
            <a:off x="612775" y="6356350"/>
            <a:ext cx="1981200" cy="365125"/>
          </a:xfrm>
        </p:spPr>
        <p:txBody>
          <a:bodyPr/>
          <a:lstStyle/>
          <a:p>
            <a:fld id="{FEB03361-FB3C-4B11-9CA7-B53FACB5A640}" type="slidenum">
              <a:rPr lang="zh-CN" altLang="en-US" smtClean="0"/>
              <a:pPr/>
              <a:t>9</a:t>
            </a:fld>
            <a:endParaRPr lang="zh-CN" altLang="en-US"/>
          </a:p>
        </p:txBody>
      </p:sp>
      <p:sp>
        <p:nvSpPr>
          <p:cNvPr id="12" name="文本框 11">
            <a:extLst>
              <a:ext uri="{FF2B5EF4-FFF2-40B4-BE49-F238E27FC236}">
                <a16:creationId xmlns:a16="http://schemas.microsoft.com/office/drawing/2014/main" id="{DE252E6D-4742-9AF8-C067-A806C803F81B}"/>
              </a:ext>
            </a:extLst>
          </p:cNvPr>
          <p:cNvSpPr txBox="1"/>
          <p:nvPr/>
        </p:nvSpPr>
        <p:spPr>
          <a:xfrm>
            <a:off x="6012160" y="2353151"/>
            <a:ext cx="3131840" cy="3754874"/>
          </a:xfrm>
          <a:prstGeom prst="rect">
            <a:avLst/>
          </a:prstGeom>
          <a:noFill/>
        </p:spPr>
        <p:txBody>
          <a:bodyPr wrap="square">
            <a:spAutoFit/>
          </a:bodyPr>
          <a:lstStyle/>
          <a:p>
            <a:r>
              <a:rPr lang="en-US" altLang="zh-CN" sz="1400" dirty="0">
                <a:solidFill>
                  <a:srgbClr val="808080"/>
                </a:solidFill>
                <a:highlight>
                  <a:srgbClr val="FFFFFF"/>
                </a:highlight>
                <a:latin typeface="+mn-lt"/>
                <a:ea typeface="新宋体" panose="02010609030101010101" pitchFamily="49" charset="-122"/>
              </a:rPr>
              <a:t>#include</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A31515"/>
                </a:solidFill>
                <a:highlight>
                  <a:srgbClr val="FFFFFF"/>
                </a:highlight>
                <a:latin typeface="+mn-lt"/>
                <a:ea typeface="新宋体" panose="02010609030101010101" pitchFamily="49" charset="-122"/>
              </a:rPr>
              <a:t>&lt;</a:t>
            </a:r>
            <a:r>
              <a:rPr lang="en-US" altLang="zh-CN" sz="1400" dirty="0" err="1">
                <a:solidFill>
                  <a:srgbClr val="A31515"/>
                </a:solidFill>
                <a:highlight>
                  <a:srgbClr val="FFFFFF"/>
                </a:highlight>
                <a:latin typeface="+mn-lt"/>
                <a:ea typeface="新宋体" panose="02010609030101010101" pitchFamily="49" charset="-122"/>
              </a:rPr>
              <a:t>stdio.h</a:t>
            </a:r>
            <a:r>
              <a:rPr lang="en-US" altLang="zh-CN" sz="1400" dirty="0">
                <a:solidFill>
                  <a:srgbClr val="A31515"/>
                </a:solidFill>
                <a:highlight>
                  <a:srgbClr val="FFFFFF"/>
                </a:highlight>
                <a:latin typeface="+mn-lt"/>
                <a:ea typeface="新宋体" panose="02010609030101010101" pitchFamily="49" charset="-122"/>
              </a:rPr>
              <a:t>&gt;</a:t>
            </a:r>
            <a:endParaRPr lang="en-US" altLang="zh-CN" sz="1400" dirty="0">
              <a:solidFill>
                <a:srgbClr val="000000"/>
              </a:solidFill>
              <a:highlight>
                <a:srgbClr val="FFFFFF"/>
              </a:highlight>
              <a:latin typeface="+mn-lt"/>
              <a:ea typeface="新宋体" panose="02010609030101010101" pitchFamily="49" charset="-122"/>
            </a:endParaRPr>
          </a:p>
          <a:p>
            <a:r>
              <a:rPr lang="en-US" altLang="zh-CN" sz="1400" dirty="0">
                <a:solidFill>
                  <a:srgbClr val="808080"/>
                </a:solidFill>
                <a:highlight>
                  <a:srgbClr val="FFFFFF"/>
                </a:highlight>
                <a:latin typeface="+mn-lt"/>
                <a:ea typeface="新宋体" panose="02010609030101010101" pitchFamily="49" charset="-122"/>
              </a:rPr>
              <a:t>#include</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A31515"/>
                </a:solidFill>
                <a:highlight>
                  <a:srgbClr val="FFFFFF"/>
                </a:highlight>
                <a:latin typeface="+mn-lt"/>
                <a:ea typeface="新宋体" panose="02010609030101010101" pitchFamily="49" charset="-122"/>
              </a:rPr>
              <a:t>&lt;</a:t>
            </a:r>
            <a:r>
              <a:rPr lang="en-US" altLang="zh-CN" sz="1400" dirty="0" err="1">
                <a:solidFill>
                  <a:srgbClr val="A31515"/>
                </a:solidFill>
                <a:highlight>
                  <a:srgbClr val="FFFFFF"/>
                </a:highlight>
                <a:latin typeface="+mn-lt"/>
                <a:ea typeface="新宋体" panose="02010609030101010101" pitchFamily="49" charset="-122"/>
              </a:rPr>
              <a:t>cuda.h</a:t>
            </a:r>
            <a:r>
              <a:rPr lang="en-US" altLang="zh-CN" sz="1400" dirty="0">
                <a:solidFill>
                  <a:srgbClr val="A31515"/>
                </a:solidFill>
                <a:highlight>
                  <a:srgbClr val="FFFFFF"/>
                </a:highlight>
                <a:latin typeface="+mn-lt"/>
                <a:ea typeface="新宋体" panose="02010609030101010101" pitchFamily="49" charset="-122"/>
              </a:rPr>
              <a:t>&gt;</a:t>
            </a:r>
            <a:endParaRPr lang="en-US" altLang="zh-CN" sz="1400" dirty="0">
              <a:solidFill>
                <a:srgbClr val="000000"/>
              </a:solidFill>
              <a:highlight>
                <a:srgbClr val="FFFFFF"/>
              </a:highlight>
              <a:latin typeface="+mn-lt"/>
              <a:ea typeface="新宋体" panose="02010609030101010101" pitchFamily="49" charset="-122"/>
            </a:endParaRPr>
          </a:p>
          <a:p>
            <a:r>
              <a:rPr lang="en-US" altLang="zh-CN" sz="1400" dirty="0">
                <a:solidFill>
                  <a:srgbClr val="000000"/>
                </a:solidFill>
                <a:highlight>
                  <a:srgbClr val="FFFFFF"/>
                </a:highlight>
                <a:latin typeface="+mn-lt"/>
                <a:ea typeface="新宋体" panose="02010609030101010101" pitchFamily="49" charset="-122"/>
              </a:rPr>
              <a:t>__global__ </a:t>
            </a:r>
            <a:r>
              <a:rPr lang="en-US" altLang="zh-CN" sz="1400" dirty="0">
                <a:solidFill>
                  <a:srgbClr val="0000FF"/>
                </a:solidFill>
                <a:highlight>
                  <a:srgbClr val="FFFFFF"/>
                </a:highlight>
                <a:latin typeface="+mn-lt"/>
                <a:ea typeface="新宋体" panose="02010609030101010101" pitchFamily="49" charset="-122"/>
              </a:rPr>
              <a:t>void</a:t>
            </a:r>
            <a:r>
              <a:rPr lang="en-US" altLang="zh-CN" sz="1400" dirty="0">
                <a:solidFill>
                  <a:srgbClr val="000000"/>
                </a:solidFill>
                <a:highlight>
                  <a:srgbClr val="FFFFFF"/>
                </a:highlight>
                <a:latin typeface="+mn-lt"/>
                <a:ea typeface="新宋体" panose="02010609030101010101" pitchFamily="49" charset="-122"/>
              </a:rPr>
              <a:t> Hello(</a:t>
            </a:r>
            <a:r>
              <a:rPr lang="en-US" altLang="zh-CN" sz="1400" dirty="0">
                <a:solidFill>
                  <a:srgbClr val="0000FF"/>
                </a:solidFill>
                <a:highlight>
                  <a:srgbClr val="FFFFFF"/>
                </a:highlight>
                <a:latin typeface="+mn-lt"/>
                <a:ea typeface="新宋体" panose="02010609030101010101" pitchFamily="49" charset="-122"/>
              </a:rPr>
              <a:t>void</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printf</a:t>
            </a:r>
            <a:r>
              <a:rPr lang="en-US" altLang="zh-CN" sz="1400" dirty="0">
                <a:solidFill>
                  <a:srgbClr val="000000"/>
                </a:solidFill>
                <a:highlight>
                  <a:srgbClr val="FFFFFF"/>
                </a:highlight>
                <a:latin typeface="+mn-lt"/>
                <a:ea typeface="新宋体" panose="02010609030101010101" pitchFamily="49" charset="-122"/>
              </a:rPr>
              <a:t>(</a:t>
            </a:r>
            <a:r>
              <a:rPr lang="en-US" altLang="zh-CN" sz="1400" dirty="0">
                <a:solidFill>
                  <a:srgbClr val="A31515"/>
                </a:solidFill>
                <a:highlight>
                  <a:srgbClr val="FFFFFF"/>
                </a:highlight>
                <a:latin typeface="+mn-lt"/>
                <a:ea typeface="新宋体" panose="02010609030101010101" pitchFamily="49" charset="-122"/>
              </a:rPr>
              <a:t>"Hello from thread %d in block %d\n"</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threadIdx.x</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blockIdx.x</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FF"/>
                </a:solidFill>
                <a:highlight>
                  <a:srgbClr val="FFFFFF"/>
                </a:highlight>
                <a:latin typeface="+mn-lt"/>
                <a:ea typeface="新宋体" panose="02010609030101010101" pitchFamily="49" charset="-122"/>
              </a:rPr>
              <a:t>int</a:t>
            </a:r>
            <a:r>
              <a:rPr lang="en-US" altLang="zh-CN" sz="1400" dirty="0">
                <a:solidFill>
                  <a:srgbClr val="000000"/>
                </a:solidFill>
                <a:highlight>
                  <a:srgbClr val="FFFFFF"/>
                </a:highlight>
                <a:latin typeface="+mn-lt"/>
                <a:ea typeface="新宋体" panose="02010609030101010101" pitchFamily="49" charset="-122"/>
              </a:rPr>
              <a:t> main(</a:t>
            </a:r>
            <a:r>
              <a:rPr lang="en-US" altLang="zh-CN" sz="1400" dirty="0">
                <a:solidFill>
                  <a:srgbClr val="0000FF"/>
                </a:solidFill>
                <a:highlight>
                  <a:srgbClr val="FFFFFF"/>
                </a:highlight>
                <a:latin typeface="+mn-lt"/>
                <a:ea typeface="新宋体" panose="02010609030101010101" pitchFamily="49" charset="-122"/>
              </a:rPr>
              <a:t>void</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0000FF"/>
                </a:solidFill>
                <a:highlight>
                  <a:srgbClr val="FFFFFF"/>
                </a:highlight>
                <a:latin typeface="+mn-lt"/>
                <a:ea typeface="新宋体" panose="02010609030101010101" pitchFamily="49" charset="-122"/>
              </a:rPr>
              <a:t>int</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blk_ct</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0000FF"/>
                </a:solidFill>
                <a:highlight>
                  <a:srgbClr val="FFFFFF"/>
                </a:highlight>
                <a:latin typeface="+mn-lt"/>
                <a:ea typeface="新宋体" panose="02010609030101010101" pitchFamily="49" charset="-122"/>
              </a:rPr>
              <a:t>int</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th_per_blk</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scanf</a:t>
            </a:r>
            <a:r>
              <a:rPr lang="en-US" altLang="zh-CN" sz="1400" dirty="0">
                <a:solidFill>
                  <a:srgbClr val="000000"/>
                </a:solidFill>
                <a:highlight>
                  <a:srgbClr val="FFFFFF"/>
                </a:highlight>
                <a:latin typeface="+mn-lt"/>
                <a:ea typeface="新宋体" panose="02010609030101010101" pitchFamily="49" charset="-122"/>
              </a:rPr>
              <a:t>(</a:t>
            </a:r>
            <a:r>
              <a:rPr lang="en-US" altLang="zh-CN" sz="1400" dirty="0">
                <a:solidFill>
                  <a:srgbClr val="A31515"/>
                </a:solidFill>
                <a:highlight>
                  <a:srgbClr val="FFFFFF"/>
                </a:highlight>
                <a:latin typeface="+mn-lt"/>
                <a:ea typeface="新宋体" panose="02010609030101010101" pitchFamily="49" charset="-122"/>
              </a:rPr>
              <a:t>"%d"</a:t>
            </a:r>
            <a:r>
              <a:rPr lang="en-US" altLang="zh-CN" sz="1400" dirty="0">
                <a:solidFill>
                  <a:srgbClr val="000000"/>
                </a:solidFill>
                <a:highlight>
                  <a:srgbClr val="FFFFFF"/>
                </a:highlight>
                <a:latin typeface="+mn-lt"/>
                <a:ea typeface="新宋体" panose="02010609030101010101" pitchFamily="49" charset="-122"/>
              </a:rPr>
              <a:t>, &amp;</a:t>
            </a:r>
            <a:r>
              <a:rPr lang="en-US" altLang="zh-CN" sz="1400" dirty="0" err="1">
                <a:solidFill>
                  <a:srgbClr val="000000"/>
                </a:solidFill>
                <a:highlight>
                  <a:srgbClr val="FFFFFF"/>
                </a:highlight>
                <a:latin typeface="+mn-lt"/>
                <a:ea typeface="新宋体" panose="02010609030101010101" pitchFamily="49" charset="-122"/>
              </a:rPr>
              <a:t>blk_ct</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scanf</a:t>
            </a:r>
            <a:r>
              <a:rPr lang="en-US" altLang="zh-CN" sz="1400" dirty="0">
                <a:solidFill>
                  <a:srgbClr val="000000"/>
                </a:solidFill>
                <a:highlight>
                  <a:srgbClr val="FFFFFF"/>
                </a:highlight>
                <a:latin typeface="+mn-lt"/>
                <a:ea typeface="新宋体" panose="02010609030101010101" pitchFamily="49" charset="-122"/>
              </a:rPr>
              <a:t>(</a:t>
            </a:r>
            <a:r>
              <a:rPr lang="en-US" altLang="zh-CN" sz="1400" dirty="0">
                <a:solidFill>
                  <a:srgbClr val="A31515"/>
                </a:solidFill>
                <a:highlight>
                  <a:srgbClr val="FFFFFF"/>
                </a:highlight>
                <a:latin typeface="+mn-lt"/>
                <a:ea typeface="新宋体" panose="02010609030101010101" pitchFamily="49" charset="-122"/>
              </a:rPr>
              <a:t>"%d"</a:t>
            </a:r>
            <a:r>
              <a:rPr lang="en-US" altLang="zh-CN" sz="1400" dirty="0">
                <a:solidFill>
                  <a:srgbClr val="000000"/>
                </a:solidFill>
                <a:highlight>
                  <a:srgbClr val="FFFFFF"/>
                </a:highlight>
                <a:latin typeface="+mn-lt"/>
                <a:ea typeface="新宋体" panose="02010609030101010101" pitchFamily="49" charset="-122"/>
              </a:rPr>
              <a:t>, &amp;</a:t>
            </a:r>
            <a:r>
              <a:rPr lang="en-US" altLang="zh-CN" sz="1400" dirty="0" err="1">
                <a:solidFill>
                  <a:srgbClr val="000000"/>
                </a:solidFill>
                <a:highlight>
                  <a:srgbClr val="FFFFFF"/>
                </a:highlight>
                <a:latin typeface="+mn-lt"/>
                <a:ea typeface="新宋体" panose="02010609030101010101" pitchFamily="49" charset="-122"/>
              </a:rPr>
              <a:t>th_per_blk</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    Hello &lt;&lt; &lt;</a:t>
            </a:r>
            <a:r>
              <a:rPr lang="en-US" altLang="zh-CN" sz="1400" dirty="0" err="1">
                <a:solidFill>
                  <a:srgbClr val="000000"/>
                </a:solidFill>
                <a:highlight>
                  <a:srgbClr val="FFFFFF"/>
                </a:highlight>
                <a:latin typeface="+mn-lt"/>
                <a:ea typeface="新宋体" panose="02010609030101010101" pitchFamily="49" charset="-122"/>
              </a:rPr>
              <a:t>blk_ct</a:t>
            </a:r>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th_per_blk</a:t>
            </a:r>
            <a:r>
              <a:rPr lang="en-US" altLang="zh-CN" sz="1400" dirty="0">
                <a:solidFill>
                  <a:srgbClr val="000000"/>
                </a:solidFill>
                <a:highlight>
                  <a:srgbClr val="FFFFFF"/>
                </a:highlight>
                <a:latin typeface="+mn-lt"/>
                <a:ea typeface="新宋体" panose="02010609030101010101" pitchFamily="49" charset="-122"/>
              </a:rPr>
              <a:t> &gt;&gt; &gt; ();</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err="1">
                <a:solidFill>
                  <a:srgbClr val="000000"/>
                </a:solidFill>
                <a:highlight>
                  <a:srgbClr val="FFFFFF"/>
                </a:highlight>
                <a:latin typeface="+mn-lt"/>
                <a:ea typeface="新宋体" panose="02010609030101010101" pitchFamily="49" charset="-122"/>
              </a:rPr>
              <a:t>cudaDeviceSynchronize</a:t>
            </a:r>
            <a:r>
              <a:rPr lang="en-US" altLang="zh-CN" sz="1400" dirty="0">
                <a:solidFill>
                  <a:srgbClr val="000000"/>
                </a:solidFill>
                <a:highlight>
                  <a:srgbClr val="FFFFFF"/>
                </a:highlight>
                <a:latin typeface="+mn-lt"/>
                <a:ea typeface="新宋体" panose="02010609030101010101" pitchFamily="49" charset="-122"/>
              </a:rPr>
              <a:t>();</a:t>
            </a:r>
          </a:p>
          <a:p>
            <a:r>
              <a:rPr lang="en-US" altLang="zh-CN" sz="1400" dirty="0">
                <a:solidFill>
                  <a:srgbClr val="000000"/>
                </a:solidFill>
                <a:highlight>
                  <a:srgbClr val="FFFFFF"/>
                </a:highlight>
                <a:latin typeface="+mn-lt"/>
                <a:ea typeface="新宋体" panose="02010609030101010101" pitchFamily="49" charset="-122"/>
              </a:rPr>
              <a:t>    </a:t>
            </a:r>
            <a:r>
              <a:rPr lang="en-US" altLang="zh-CN" sz="1400" dirty="0">
                <a:solidFill>
                  <a:srgbClr val="0000FF"/>
                </a:solidFill>
                <a:highlight>
                  <a:srgbClr val="FFFFFF"/>
                </a:highlight>
                <a:latin typeface="+mn-lt"/>
                <a:ea typeface="新宋体" panose="02010609030101010101" pitchFamily="49" charset="-122"/>
              </a:rPr>
              <a:t>return</a:t>
            </a:r>
            <a:r>
              <a:rPr lang="en-US" altLang="zh-CN" sz="1400" dirty="0">
                <a:solidFill>
                  <a:srgbClr val="000000"/>
                </a:solidFill>
                <a:highlight>
                  <a:srgbClr val="FFFFFF"/>
                </a:highlight>
                <a:latin typeface="+mn-lt"/>
                <a:ea typeface="新宋体" panose="02010609030101010101" pitchFamily="49" charset="-122"/>
              </a:rPr>
              <a:t> 0;</a:t>
            </a:r>
          </a:p>
          <a:p>
            <a:r>
              <a:rPr lang="en-US" altLang="zh-CN" sz="1400" dirty="0">
                <a:solidFill>
                  <a:srgbClr val="000000"/>
                </a:solidFill>
                <a:highlight>
                  <a:srgbClr val="FFFFFF"/>
                </a:highlight>
                <a:latin typeface="+mn-lt"/>
                <a:ea typeface="新宋体" panose="02010609030101010101" pitchFamily="49" charset="-122"/>
              </a:rPr>
              <a:t>}</a:t>
            </a:r>
          </a:p>
        </p:txBody>
      </p:sp>
    </p:spTree>
    <p:extLst>
      <p:ext uri="{BB962C8B-B14F-4D97-AF65-F5344CB8AC3E}">
        <p14:creationId xmlns:p14="http://schemas.microsoft.com/office/powerpoint/2010/main" val="15810663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质朴">
  <a:themeElements>
    <a:clrScheme name="质朴">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Office 经典">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质朴">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质朴">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themeOverride>
</file>

<file path=ppt/theme/themeOverride2.xml><?xml version="1.0" encoding="utf-8"?>
<a:themeOverride xmlns:a="http://schemas.openxmlformats.org/drawingml/2006/main">
  <a:clrScheme name="质朴">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themeOverride>
</file>

<file path=docProps/app.xml><?xml version="1.0" encoding="utf-8"?>
<Properties xmlns="http://schemas.openxmlformats.org/officeDocument/2006/extended-properties" xmlns:vt="http://schemas.openxmlformats.org/officeDocument/2006/docPropsVTypes">
  <Template>Origin</Template>
  <TotalTime>3709</TotalTime>
  <Words>12255</Words>
  <Application>Microsoft Office PowerPoint</Application>
  <PresentationFormat>全屏显示(4:3)</PresentationFormat>
  <Paragraphs>1365</Paragraphs>
  <Slides>46</Slides>
  <Notes>8</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0</vt:i4>
      </vt:variant>
      <vt:variant>
        <vt:lpstr>幻灯片标题</vt:lpstr>
      </vt:variant>
      <vt:variant>
        <vt:i4>46</vt:i4>
      </vt:variant>
    </vt:vector>
  </HeadingPairs>
  <TitlesOfParts>
    <vt:vector size="54" baseType="lpstr">
      <vt:lpstr>HiddenHorzOCR</vt:lpstr>
      <vt:lpstr>新宋体</vt:lpstr>
      <vt:lpstr>Arial</vt:lpstr>
      <vt:lpstr>Calibri</vt:lpstr>
      <vt:lpstr>Times New Roman</vt:lpstr>
      <vt:lpstr>Wingdings</vt:lpstr>
      <vt:lpstr>Wingdings 3</vt:lpstr>
      <vt:lpstr>质朴</vt:lpstr>
      <vt:lpstr>用CUDA进行GPU编程</vt:lpstr>
      <vt:lpstr>1 GPU和GPGPU</vt:lpstr>
      <vt:lpstr>2 GPU架构</vt:lpstr>
      <vt:lpstr>2 GPU架构</vt:lpstr>
      <vt:lpstr>2 GPU架构</vt:lpstr>
      <vt:lpstr>3 异构计算</vt:lpstr>
      <vt:lpstr>4 CUDA hello</vt:lpstr>
      <vt:lpstr>5 深入了解</vt:lpstr>
      <vt:lpstr>6 线程、线程块和线程网格</vt:lpstr>
      <vt:lpstr>6 线程、线程块和线程网格</vt:lpstr>
      <vt:lpstr>7 NVIDIA计算能力和设备架构</vt:lpstr>
      <vt:lpstr>8 向量加法</vt:lpstr>
      <vt:lpstr>8 向量加法</vt:lpstr>
      <vt:lpstr>9 从CUDA核函数返回结果</vt:lpstr>
      <vt:lpstr>10 CUDA梯形法则I</vt:lpstr>
      <vt:lpstr>10 CUDA梯形法则I</vt:lpstr>
      <vt:lpstr>12 CUDA梯形法则II: 提升性能</vt:lpstr>
      <vt:lpstr>12 CUDA梯形法则II: 提升性能</vt:lpstr>
      <vt:lpstr>12 CUDA梯形法则II: 提升性能</vt:lpstr>
      <vt:lpstr>CUDA梯形法则II: 提升性能</vt:lpstr>
      <vt:lpstr>12 CUDA梯形法则II: 提升性能</vt:lpstr>
      <vt:lpstr>12 CUDA梯形法则II: 提升性能</vt:lpstr>
      <vt:lpstr>12 CUDA梯形法则II: 提升性能</vt:lpstr>
      <vt:lpstr>12 CUDA梯形法则II: 提升性能</vt:lpstr>
      <vt:lpstr>12 CUDA梯形法则II: 提升性能</vt:lpstr>
      <vt:lpstr>13 CUDA梯形法则Ill: 使用具有多个线程束的线程块</vt:lpstr>
      <vt:lpstr>13 CUDA梯形法则Ill: 使用具有多个线程束的线程块</vt:lpstr>
      <vt:lpstr>13 CUDA梯形法则Ill: 使用具有多个线程束的线程块</vt:lpstr>
      <vt:lpstr>13 CUDA梯形法则Ill: 使用具有多个线程束的线程块</vt:lpstr>
      <vt:lpstr>14 双调排序</vt:lpstr>
      <vt:lpstr>14 双调排序</vt:lpstr>
      <vt:lpstr>14 双调排序</vt:lpstr>
      <vt:lpstr>14 双调排序</vt:lpstr>
      <vt:lpstr>14 双调排序</vt:lpstr>
      <vt:lpstr>14 双调排序</vt:lpstr>
      <vt:lpstr>14 双调排序</vt:lpstr>
      <vt:lpstr>14 双调排序</vt:lpstr>
      <vt:lpstr>14 双调排序</vt:lpstr>
      <vt:lpstr>14 双调排序</vt:lpstr>
      <vt:lpstr>14 双调排序</vt:lpstr>
      <vt:lpstr>14 双调排序</vt:lpstr>
      <vt:lpstr>14 双调排序</vt:lpstr>
      <vt:lpstr>14 双调排序</vt:lpstr>
      <vt:lpstr>14 双调排序</vt:lpstr>
      <vt:lpstr>15 小结</vt:lpstr>
      <vt:lpstr>15 小结</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并行计算</dc:title>
  <dc:creator>kzlu</dc:creator>
  <cp:lastModifiedBy>克中 陆</cp:lastModifiedBy>
  <cp:revision>411</cp:revision>
  <dcterms:created xsi:type="dcterms:W3CDTF">2011-11-25T07:51:30Z</dcterms:created>
  <dcterms:modified xsi:type="dcterms:W3CDTF">2025-06-04T01:55:12Z</dcterms:modified>
</cp:coreProperties>
</file>

<file path=docProps/thumbnail.jpeg>
</file>